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Fredoka" charset="1" panose="02000000000000000000"/>
      <p:regular r:id="rId29"/>
    </p:embeddedFont>
    <p:embeddedFont>
      <p:font typeface="Ubuntu" charset="1" panose="020B0504030602030204"/>
      <p:regular r:id="rId30"/>
    </p:embeddedFont>
    <p:embeddedFont>
      <p:font typeface="Ubuntu Bold" charset="1" panose="020B0804030602030204"/>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notesMasters/notesMaster1.xml" Type="http://schemas.openxmlformats.org/officeDocument/2006/relationships/notesMaster"/><Relationship Id="rId27" Target="theme/theme2.xml" Type="http://schemas.openxmlformats.org/officeDocument/2006/relationships/theme"/><Relationship Id="rId28" Target="notesSlides/notesSlide1.xml" Type="http://schemas.openxmlformats.org/officeDocument/2006/relationships/note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notesSlides/notesSlide2.xml" Type="http://schemas.openxmlformats.org/officeDocument/2006/relationships/notesSlide"/><Relationship Id="rId32" Target="notesSlides/notesSlide3.xml" Type="http://schemas.openxmlformats.org/officeDocument/2006/relationships/notesSlide"/><Relationship Id="rId33" Target="notesSlides/notesSlide4.xml" Type="http://schemas.openxmlformats.org/officeDocument/2006/relationships/notesSlide"/><Relationship Id="rId34" Target="notesSlides/notesSlide5.xml" Type="http://schemas.openxmlformats.org/officeDocument/2006/relationships/notesSlide"/><Relationship Id="rId35" Target="notesSlides/notesSlide6.xml" Type="http://schemas.openxmlformats.org/officeDocument/2006/relationships/notesSlide"/><Relationship Id="rId36" Target="notesSlides/notesSlide7.xml" Type="http://schemas.openxmlformats.org/officeDocument/2006/relationships/notesSlide"/><Relationship Id="rId37" Target="fonts/font37.fntdata" Type="http://schemas.openxmlformats.org/officeDocument/2006/relationships/font"/><Relationship Id="rId38" Target="notesSlides/notesSlide8.xml" Type="http://schemas.openxmlformats.org/officeDocument/2006/relationships/notesSlide"/><Relationship Id="rId39" Target="notesSlides/notesSlide9.xml" Type="http://schemas.openxmlformats.org/officeDocument/2006/relationships/notesSlide"/><Relationship Id="rId4" Target="theme/theme1.xml" Type="http://schemas.openxmlformats.org/officeDocument/2006/relationships/theme"/><Relationship Id="rId40" Target="notesSlides/notesSlide10.xml" Type="http://schemas.openxmlformats.org/officeDocument/2006/relationships/notesSlide"/><Relationship Id="rId41" Target="notesSlides/notesSlide11.xml" Type="http://schemas.openxmlformats.org/officeDocument/2006/relationships/notesSlide"/><Relationship Id="rId42" Target="notesSlides/notesSlide12.xml" Type="http://schemas.openxmlformats.org/officeDocument/2006/relationships/notesSlide"/><Relationship Id="rId43" Target="notesSlides/notesSlide13.xml" Type="http://schemas.openxmlformats.org/officeDocument/2006/relationships/notesSlide"/><Relationship Id="rId44" Target="notesSlides/notesSlide14.xml" Type="http://schemas.openxmlformats.org/officeDocument/2006/relationships/notesSlide"/><Relationship Id="rId45" Target="notesSlides/notesSlide15.xml" Type="http://schemas.openxmlformats.org/officeDocument/2006/relationships/notesSlide"/><Relationship Id="rId46" Target="notesSlides/notesSlide16.xml" Type="http://schemas.openxmlformats.org/officeDocument/2006/relationships/notesSlide"/><Relationship Id="rId47" Target="notesSlides/notesSlide17.xml" Type="http://schemas.openxmlformats.org/officeDocument/2006/relationships/notesSlide"/><Relationship Id="rId48" Target="notesSlides/notesSlide18.xml" Type="http://schemas.openxmlformats.org/officeDocument/2006/relationships/notesSlide"/><Relationship Id="rId49" Target="notesSlides/notesSlide19.xml" Type="http://schemas.openxmlformats.org/officeDocument/2006/relationships/notesSlide"/><Relationship Id="rId5" Target="tableStyles.xml" Type="http://schemas.openxmlformats.org/officeDocument/2006/relationships/tableStyles"/><Relationship Id="rId50" Target="notesSlides/notesSlide20.xml" Type="http://schemas.openxmlformats.org/officeDocument/2006/relationships/note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violet </a:t>
            </a:r>
          </a:p>
          <a:p>
            <a:r>
              <a:rPr lang="en-US"/>
              <a:t/>
            </a:r>
          </a:p>
          <a:p>
            <a:r>
              <a:rPr lang="en-US"/>
              <a:t>introduction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violet</a:t>
            </a:r>
          </a:p>
          <a:p>
            <a:r>
              <a:rPr lang="en-US"/>
              <a:t>students completed the survey anonymously at the end of the world cafe session. the survey asked students to detect AI generated materials as well as how students are incorporating it into their lives and their thoughts on AI as a whole.  </a:t>
            </a:r>
          </a:p>
          <a:p>
            <a:r>
              <a:rPr lang="en-US"/>
              <a:t/>
            </a:r>
          </a:p>
          <a:p>
            <a:r>
              <a:rPr lang="en-US"/>
              <a:t>Students from canterbury High School, Fredericton High school, Chipman forest avenue, stanley consolidated school, woodstock high and leo hayes high school participated</a:t>
            </a:r>
          </a:p>
          <a:p>
            <a:r>
              <a:rPr lang="en-US"/>
              <a:t/>
            </a:r>
          </a:p>
          <a:p>
            <a:r>
              <a:rPr lang="en-US"/>
              <a:t>there was a total of 103 high school students and 50 middle school participants. it was important that we included middle school in the data because ai use is not limited to them.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lily </a:t>
            </a:r>
          </a:p>
          <a:p>
            <a:r>
              <a:rPr lang="en-US"/>
              <a:t>-conducted in early/mid March with teachers across various schools, who teach various subjects. Anonymous, and we asked 6 questions. The results we got were by and large supportive of the use of AI, but only when used correctly, and they want more education on how to teach students how to use this tool correctly as well.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Lily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violet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violet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violet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violet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violet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violet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addie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lily </a:t>
            </a:r>
          </a:p>
          <a:p>
            <a:r>
              <a:rPr lang="en-US"/>
              <a:t>-quick activity to compare a couple of AI vs not (small writing excerpt, a picture, and an email). </a:t>
            </a:r>
          </a:p>
          <a:p>
            <a:r>
              <a:rPr lang="en-US"/>
              <a:t>-Have them raise hands to indicate a vs b.</a:t>
            </a:r>
          </a:p>
          <a:p>
            <a:r>
              <a:rPr lang="en-US"/>
              <a:t>-It ties in because this highlights our reasoning behind choosing this research methodology: that there is a lack of understanding, and we wanted to get research to support this claim.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À is AI, B is human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Red is human, blue is AI</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Addie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Lily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Addie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addie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11" Target="../media/image9.png" Type="http://schemas.openxmlformats.org/officeDocument/2006/relationships/image"/><Relationship Id="rId12" Target="../media/image10.svg" Type="http://schemas.openxmlformats.org/officeDocument/2006/relationships/image"/><Relationship Id="rId13" Target="../media/image11.png" Type="http://schemas.openxmlformats.org/officeDocument/2006/relationships/image"/><Relationship Id="rId14" Target="../media/image12.svg"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29.jpeg" Type="http://schemas.openxmlformats.org/officeDocument/2006/relationships/image"/><Relationship Id="rId12" Target="../media/image30.jpeg" Type="http://schemas.openxmlformats.org/officeDocument/2006/relationships/image"/><Relationship Id="rId2" Target="../notesSlides/notesSlide10.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31.jpeg" Type="http://schemas.openxmlformats.org/officeDocument/2006/relationships/image"/><Relationship Id="rId12" Target="../media/image32.jpeg" Type="http://schemas.openxmlformats.org/officeDocument/2006/relationships/image"/><Relationship Id="rId13" Target="../media/image33.jpeg" Type="http://schemas.openxmlformats.org/officeDocument/2006/relationships/image"/><Relationship Id="rId2" Target="../notesSlides/notesSlide11.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notesSlides/notesSlide12.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3.png" Type="http://schemas.openxmlformats.org/officeDocument/2006/relationships/image"/><Relationship Id="rId12" Target="../media/image14.svg" Type="http://schemas.openxmlformats.org/officeDocument/2006/relationships/image"/><Relationship Id="rId13" Target="../media/image11.png" Type="http://schemas.openxmlformats.org/officeDocument/2006/relationships/image"/><Relationship Id="rId14" Target="../media/image12.svg" Type="http://schemas.openxmlformats.org/officeDocument/2006/relationships/image"/><Relationship Id="rId15" Target="../media/image34.png" Type="http://schemas.openxmlformats.org/officeDocument/2006/relationships/image"/><Relationship Id="rId16" Target="../media/image35.svg" Type="http://schemas.openxmlformats.org/officeDocument/2006/relationships/image"/><Relationship Id="rId17" Target="../media/image7.png" Type="http://schemas.openxmlformats.org/officeDocument/2006/relationships/image"/><Relationship Id="rId18" Target="../media/image8.svg" Type="http://schemas.openxmlformats.org/officeDocument/2006/relationships/image"/><Relationship Id="rId19" Target="../media/image36.jpeg" Type="http://schemas.openxmlformats.org/officeDocument/2006/relationships/image"/><Relationship Id="rId2" Target="../notesSlides/notesSlide13.xml" Type="http://schemas.openxmlformats.org/officeDocument/2006/relationships/notesSlide"/><Relationship Id="rId20" Target="../media/image37.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notesSlides/notesSlide14.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notesSlides/notesSlide15.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notesSlides/notesSlide16.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notesSlides/notesSlide17.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notesSlides/notesSlide18.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11" Target="../media/image9.png" Type="http://schemas.openxmlformats.org/officeDocument/2006/relationships/image"/><Relationship Id="rId12" Target="../media/image10.svg" Type="http://schemas.openxmlformats.org/officeDocument/2006/relationships/image"/><Relationship Id="rId13" Target="../media/image11.png" Type="http://schemas.openxmlformats.org/officeDocument/2006/relationships/image"/><Relationship Id="rId14" Target="../media/image12.svg" Type="http://schemas.openxmlformats.org/officeDocument/2006/relationships/image"/><Relationship Id="rId2" Target="../notesSlides/notesSlide19.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3.png" Type="http://schemas.openxmlformats.org/officeDocument/2006/relationships/image"/><Relationship Id="rId12" Target="../media/image14.svg" Type="http://schemas.openxmlformats.org/officeDocument/2006/relationships/image"/><Relationship Id="rId13" Target="../media/image11.png" Type="http://schemas.openxmlformats.org/officeDocument/2006/relationships/image"/><Relationship Id="rId14" Target="../media/image12.svg" Type="http://schemas.openxmlformats.org/officeDocument/2006/relationships/image"/><Relationship Id="rId15" Target="../media/image7.png" Type="http://schemas.openxmlformats.org/officeDocument/2006/relationships/image"/><Relationship Id="rId16" Target="../media/image8.svg" Type="http://schemas.openxmlformats.org/officeDocument/2006/relationships/image"/><Relationship Id="rId17" Target="../media/image15.jpeg" Type="http://schemas.openxmlformats.org/officeDocument/2006/relationships/image"/><Relationship Id="rId2" Target="../notesSlides/notesSlide2.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9.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11" Target="../media/image9.png" Type="http://schemas.openxmlformats.org/officeDocument/2006/relationships/image"/><Relationship Id="rId12" Target="../media/image10.svg" Type="http://schemas.openxmlformats.org/officeDocument/2006/relationships/image"/><Relationship Id="rId13" Target="../media/image11.png" Type="http://schemas.openxmlformats.org/officeDocument/2006/relationships/image"/><Relationship Id="rId14" Target="../media/image12.svg" Type="http://schemas.openxmlformats.org/officeDocument/2006/relationships/image"/><Relationship Id="rId2" Target="../notesSlides/notesSlide20.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notesSlides/notesSlide3.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notesSlides/notesSlide6.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20.jpeg" Type="http://schemas.openxmlformats.org/officeDocument/2006/relationships/image"/><Relationship Id="rId12" Target="../media/image21.jpeg" Type="http://schemas.openxmlformats.org/officeDocument/2006/relationships/image"/><Relationship Id="rId13" Target="../media/image22.jpeg" Type="http://schemas.openxmlformats.org/officeDocument/2006/relationships/image"/><Relationship Id="rId14" Target="../media/image23.jpeg" Type="http://schemas.openxmlformats.org/officeDocument/2006/relationships/image"/><Relationship Id="rId2" Target="../notesSlides/notesSlide7.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notesSlides/notesSlide8.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24.jpeg" Type="http://schemas.openxmlformats.org/officeDocument/2006/relationships/image"/><Relationship Id="rId12" Target="../media/image25.png" Type="http://schemas.openxmlformats.org/officeDocument/2006/relationships/image"/><Relationship Id="rId13" Target="../media/image26.jpeg" Type="http://schemas.openxmlformats.org/officeDocument/2006/relationships/image"/><Relationship Id="rId14" Target="../media/image27.jpeg" Type="http://schemas.openxmlformats.org/officeDocument/2006/relationships/image"/><Relationship Id="rId15" Target="../media/image28.jpeg" Type="http://schemas.openxmlformats.org/officeDocument/2006/relationships/image"/><Relationship Id="rId2" Target="../notesSlides/notesSlide9.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sp>
        <p:nvSpPr>
          <p:cNvPr name="Freeform 2" id="2"/>
          <p:cNvSpPr/>
          <p:nvPr/>
        </p:nvSpPr>
        <p:spPr>
          <a:xfrm flipH="false" flipV="false" rot="0">
            <a:off x="13020617" y="4747196"/>
            <a:ext cx="5953206" cy="6642350"/>
          </a:xfrm>
          <a:custGeom>
            <a:avLst/>
            <a:gdLst/>
            <a:ahLst/>
            <a:cxnLst/>
            <a:rect r="r" b="b" t="t" l="l"/>
            <a:pathLst>
              <a:path h="6642350" w="5953206">
                <a:moveTo>
                  <a:pt x="0" y="0"/>
                </a:moveTo>
                <a:lnTo>
                  <a:pt x="5953207" y="0"/>
                </a:lnTo>
                <a:lnTo>
                  <a:pt x="5953207" y="6642350"/>
                </a:lnTo>
                <a:lnTo>
                  <a:pt x="0" y="66423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032537" y="-1486061"/>
            <a:ext cx="9438451" cy="8341231"/>
          </a:xfrm>
          <a:custGeom>
            <a:avLst/>
            <a:gdLst/>
            <a:ahLst/>
            <a:cxnLst/>
            <a:rect r="r" b="b" t="t" l="l"/>
            <a:pathLst>
              <a:path h="8341231" w="9438451">
                <a:moveTo>
                  <a:pt x="0" y="0"/>
                </a:moveTo>
                <a:lnTo>
                  <a:pt x="9438451" y="0"/>
                </a:lnTo>
                <a:lnTo>
                  <a:pt x="9438451" y="8341231"/>
                </a:lnTo>
                <a:lnTo>
                  <a:pt x="0" y="83412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10963217" y="-205018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 id="5"/>
          <p:cNvSpPr/>
          <p:nvPr/>
        </p:nvSpPr>
        <p:spPr>
          <a:xfrm flipH="false" flipV="false" rot="0">
            <a:off x="16239456" y="3319611"/>
            <a:ext cx="512306" cy="512306"/>
          </a:xfrm>
          <a:custGeom>
            <a:avLst/>
            <a:gdLst/>
            <a:ahLst/>
            <a:cxnLst/>
            <a:rect r="r" b="b" t="t" l="l"/>
            <a:pathLst>
              <a:path h="512306" w="512306">
                <a:moveTo>
                  <a:pt x="0" y="0"/>
                </a:moveTo>
                <a:lnTo>
                  <a:pt x="512306" y="0"/>
                </a:lnTo>
                <a:lnTo>
                  <a:pt x="512306" y="512306"/>
                </a:lnTo>
                <a:lnTo>
                  <a:pt x="0" y="51230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6" id="6"/>
          <p:cNvSpPr/>
          <p:nvPr/>
        </p:nvSpPr>
        <p:spPr>
          <a:xfrm flipH="false" flipV="false" rot="-5400000">
            <a:off x="13666820" y="8139946"/>
            <a:ext cx="1303958" cy="1518437"/>
          </a:xfrm>
          <a:custGeom>
            <a:avLst/>
            <a:gdLst/>
            <a:ahLst/>
            <a:cxnLst/>
            <a:rect r="r" b="b" t="t" l="l"/>
            <a:pathLst>
              <a:path h="1518437" w="1303958">
                <a:moveTo>
                  <a:pt x="0" y="0"/>
                </a:moveTo>
                <a:lnTo>
                  <a:pt x="1303958" y="0"/>
                </a:lnTo>
                <a:lnTo>
                  <a:pt x="1303958" y="1518437"/>
                </a:lnTo>
                <a:lnTo>
                  <a:pt x="0" y="151843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7" id="7"/>
          <p:cNvSpPr/>
          <p:nvPr/>
        </p:nvSpPr>
        <p:spPr>
          <a:xfrm flipH="false" flipV="false" rot="0">
            <a:off x="17402565" y="7781017"/>
            <a:ext cx="1770126" cy="1770126"/>
          </a:xfrm>
          <a:custGeom>
            <a:avLst/>
            <a:gdLst/>
            <a:ahLst/>
            <a:cxnLst/>
            <a:rect r="r" b="b" t="t" l="l"/>
            <a:pathLst>
              <a:path h="1770126" w="1770126">
                <a:moveTo>
                  <a:pt x="0" y="0"/>
                </a:moveTo>
                <a:lnTo>
                  <a:pt x="1770126" y="0"/>
                </a:lnTo>
                <a:lnTo>
                  <a:pt x="1770126" y="1770126"/>
                </a:lnTo>
                <a:lnTo>
                  <a:pt x="0" y="177012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8" id="8"/>
          <p:cNvSpPr/>
          <p:nvPr/>
        </p:nvSpPr>
        <p:spPr>
          <a:xfrm flipH="false" flipV="false" rot="-10800000">
            <a:off x="-685824" y="-1102546"/>
            <a:ext cx="5953206" cy="6642350"/>
          </a:xfrm>
          <a:custGeom>
            <a:avLst/>
            <a:gdLst/>
            <a:ahLst/>
            <a:cxnLst/>
            <a:rect r="r" b="b" t="t" l="l"/>
            <a:pathLst>
              <a:path h="6642350" w="5953206">
                <a:moveTo>
                  <a:pt x="0" y="0"/>
                </a:moveTo>
                <a:lnTo>
                  <a:pt x="5953207" y="0"/>
                </a:lnTo>
                <a:lnTo>
                  <a:pt x="5953207" y="6642350"/>
                </a:lnTo>
                <a:lnTo>
                  <a:pt x="0" y="66423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10800000">
            <a:off x="-3182988" y="3431830"/>
            <a:ext cx="9438451" cy="8341231"/>
          </a:xfrm>
          <a:custGeom>
            <a:avLst/>
            <a:gdLst/>
            <a:ahLst/>
            <a:cxnLst/>
            <a:rect r="r" b="b" t="t" l="l"/>
            <a:pathLst>
              <a:path h="8341231" w="9438451">
                <a:moveTo>
                  <a:pt x="0" y="0"/>
                </a:moveTo>
                <a:lnTo>
                  <a:pt x="9438451" y="0"/>
                </a:lnTo>
                <a:lnTo>
                  <a:pt x="9438451" y="8341231"/>
                </a:lnTo>
                <a:lnTo>
                  <a:pt x="0" y="83412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10800000">
            <a:off x="3209983" y="822238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10800000">
            <a:off x="2953830" y="5894394"/>
            <a:ext cx="512306" cy="512306"/>
          </a:xfrm>
          <a:custGeom>
            <a:avLst/>
            <a:gdLst/>
            <a:ahLst/>
            <a:cxnLst/>
            <a:rect r="r" b="b" t="t" l="l"/>
            <a:pathLst>
              <a:path h="512306" w="512306">
                <a:moveTo>
                  <a:pt x="0" y="0"/>
                </a:moveTo>
                <a:lnTo>
                  <a:pt x="512306" y="0"/>
                </a:lnTo>
                <a:lnTo>
                  <a:pt x="512306" y="512306"/>
                </a:lnTo>
                <a:lnTo>
                  <a:pt x="0" y="51230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5400000">
            <a:off x="3317222" y="628617"/>
            <a:ext cx="1303958" cy="1518437"/>
          </a:xfrm>
          <a:custGeom>
            <a:avLst/>
            <a:gdLst/>
            <a:ahLst/>
            <a:cxnLst/>
            <a:rect r="r" b="b" t="t" l="l"/>
            <a:pathLst>
              <a:path h="1518437" w="1303958">
                <a:moveTo>
                  <a:pt x="0" y="0"/>
                </a:moveTo>
                <a:lnTo>
                  <a:pt x="1303958" y="0"/>
                </a:lnTo>
                <a:lnTo>
                  <a:pt x="1303958" y="1518437"/>
                </a:lnTo>
                <a:lnTo>
                  <a:pt x="0" y="151843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10800000">
            <a:off x="-884691" y="735857"/>
            <a:ext cx="1770126" cy="1770126"/>
          </a:xfrm>
          <a:custGeom>
            <a:avLst/>
            <a:gdLst/>
            <a:ahLst/>
            <a:cxnLst/>
            <a:rect r="r" b="b" t="t" l="l"/>
            <a:pathLst>
              <a:path h="1770126" w="1770126">
                <a:moveTo>
                  <a:pt x="0" y="0"/>
                </a:moveTo>
                <a:lnTo>
                  <a:pt x="1770126" y="0"/>
                </a:lnTo>
                <a:lnTo>
                  <a:pt x="1770126" y="1770126"/>
                </a:lnTo>
                <a:lnTo>
                  <a:pt x="0" y="177012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14" id="14"/>
          <p:cNvGrpSpPr/>
          <p:nvPr/>
        </p:nvGrpSpPr>
        <p:grpSpPr>
          <a:xfrm rot="0">
            <a:off x="1916435" y="3057486"/>
            <a:ext cx="748689" cy="748689"/>
            <a:chOff x="0" y="0"/>
            <a:chExt cx="6350000" cy="6350000"/>
          </a:xfrm>
        </p:grpSpPr>
        <p:sp>
          <p:nvSpPr>
            <p:cNvPr name="Freeform 15" id="1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4E55"/>
            </a:solidFill>
          </p:spPr>
        </p:sp>
      </p:grpSp>
      <p:grpSp>
        <p:nvGrpSpPr>
          <p:cNvPr name="Group 16" id="16"/>
          <p:cNvGrpSpPr/>
          <p:nvPr/>
        </p:nvGrpSpPr>
        <p:grpSpPr>
          <a:xfrm rot="0">
            <a:off x="14318427" y="6098671"/>
            <a:ext cx="748689" cy="748689"/>
            <a:chOff x="0" y="0"/>
            <a:chExt cx="6350000" cy="6350000"/>
          </a:xfrm>
        </p:grpSpPr>
        <p:sp>
          <p:nvSpPr>
            <p:cNvPr name="Freeform 17" id="1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4E55"/>
            </a:solidFill>
          </p:spPr>
        </p:sp>
      </p:grpSp>
      <p:grpSp>
        <p:nvGrpSpPr>
          <p:cNvPr name="Group 18" id="18"/>
          <p:cNvGrpSpPr/>
          <p:nvPr/>
        </p:nvGrpSpPr>
        <p:grpSpPr>
          <a:xfrm rot="0">
            <a:off x="4728419" y="2039815"/>
            <a:ext cx="8831161" cy="1279797"/>
            <a:chOff x="0" y="0"/>
            <a:chExt cx="4557051" cy="660400"/>
          </a:xfrm>
        </p:grpSpPr>
        <p:sp>
          <p:nvSpPr>
            <p:cNvPr name="Freeform 19" id="19"/>
            <p:cNvSpPr/>
            <p:nvPr/>
          </p:nvSpPr>
          <p:spPr>
            <a:xfrm flipH="false" flipV="false" rot="0">
              <a:off x="0" y="0"/>
              <a:ext cx="4557051" cy="660400"/>
            </a:xfrm>
            <a:custGeom>
              <a:avLst/>
              <a:gdLst/>
              <a:ahLst/>
              <a:cxnLst/>
              <a:rect r="r" b="b" t="t" l="l"/>
              <a:pathLst>
                <a:path h="660400" w="4557051">
                  <a:moveTo>
                    <a:pt x="4432591" y="660400"/>
                  </a:moveTo>
                  <a:lnTo>
                    <a:pt x="124460" y="660400"/>
                  </a:lnTo>
                  <a:cubicBezTo>
                    <a:pt x="55880" y="660400"/>
                    <a:pt x="0" y="604520"/>
                    <a:pt x="0" y="535940"/>
                  </a:cubicBezTo>
                  <a:lnTo>
                    <a:pt x="0" y="124460"/>
                  </a:lnTo>
                  <a:cubicBezTo>
                    <a:pt x="0" y="55880"/>
                    <a:pt x="55880" y="0"/>
                    <a:pt x="124460" y="0"/>
                  </a:cubicBezTo>
                  <a:lnTo>
                    <a:pt x="4432591" y="0"/>
                  </a:lnTo>
                  <a:cubicBezTo>
                    <a:pt x="4501171" y="0"/>
                    <a:pt x="4557051" y="55880"/>
                    <a:pt x="4557051" y="124460"/>
                  </a:cubicBezTo>
                  <a:lnTo>
                    <a:pt x="4557051" y="535940"/>
                  </a:lnTo>
                  <a:cubicBezTo>
                    <a:pt x="4557051" y="604520"/>
                    <a:pt x="4501171" y="660400"/>
                    <a:pt x="4432591" y="660400"/>
                  </a:cubicBezTo>
                  <a:close/>
                </a:path>
              </a:pathLst>
            </a:custGeom>
            <a:solidFill>
              <a:srgbClr val="FF9E78"/>
            </a:solidFill>
          </p:spPr>
        </p:sp>
      </p:grpSp>
      <p:sp>
        <p:nvSpPr>
          <p:cNvPr name="TextBox 20" id="20"/>
          <p:cNvSpPr txBox="true"/>
          <p:nvPr/>
        </p:nvSpPr>
        <p:spPr>
          <a:xfrm rot="0">
            <a:off x="2566422" y="3260380"/>
            <a:ext cx="13929187" cy="1559122"/>
          </a:xfrm>
          <a:prstGeom prst="rect">
            <a:avLst/>
          </a:prstGeom>
        </p:spPr>
        <p:txBody>
          <a:bodyPr anchor="t" rtlCol="false" tIns="0" lIns="0" bIns="0" rIns="0">
            <a:spAutoFit/>
          </a:bodyPr>
          <a:lstStyle/>
          <a:p>
            <a:pPr algn="ctr">
              <a:lnSpc>
                <a:spcPts val="12764"/>
              </a:lnSpc>
              <a:spcBef>
                <a:spcPct val="0"/>
              </a:spcBef>
            </a:pPr>
            <a:r>
              <a:rPr lang="en-US" sz="9117">
                <a:solidFill>
                  <a:srgbClr val="EA4E55"/>
                </a:solidFill>
                <a:latin typeface="Fredoka"/>
                <a:ea typeface="Fredoka"/>
                <a:cs typeface="Fredoka"/>
                <a:sym typeface="Fredoka"/>
              </a:rPr>
              <a:t>AI IN ASDW SCHOOLS</a:t>
            </a:r>
          </a:p>
        </p:txBody>
      </p:sp>
      <p:sp>
        <p:nvSpPr>
          <p:cNvPr name="TextBox 21" id="21"/>
          <p:cNvSpPr txBox="true"/>
          <p:nvPr/>
        </p:nvSpPr>
        <p:spPr>
          <a:xfrm rot="0">
            <a:off x="3866843" y="4613846"/>
            <a:ext cx="10698075" cy="3779520"/>
          </a:xfrm>
          <a:prstGeom prst="rect">
            <a:avLst/>
          </a:prstGeom>
        </p:spPr>
        <p:txBody>
          <a:bodyPr anchor="t" rtlCol="false" tIns="0" lIns="0" bIns="0" rIns="0">
            <a:spAutoFit/>
          </a:bodyPr>
          <a:lstStyle/>
          <a:p>
            <a:pPr algn="ctr">
              <a:lnSpc>
                <a:spcPts val="10080"/>
              </a:lnSpc>
              <a:spcBef>
                <a:spcPct val="0"/>
              </a:spcBef>
            </a:pPr>
            <a:r>
              <a:rPr lang="en-US" sz="7200">
                <a:solidFill>
                  <a:srgbClr val="545454"/>
                </a:solidFill>
                <a:latin typeface="Fredoka"/>
                <a:ea typeface="Fredoka"/>
                <a:cs typeface="Fredoka"/>
                <a:sym typeface="Fredoka"/>
              </a:rPr>
              <a:t>OUR RESEARCH, RECOMMENDATIONS, AND REPORT</a:t>
            </a:r>
          </a:p>
        </p:txBody>
      </p:sp>
      <p:sp>
        <p:nvSpPr>
          <p:cNvPr name="TextBox 22" id="22"/>
          <p:cNvSpPr txBox="true"/>
          <p:nvPr/>
        </p:nvSpPr>
        <p:spPr>
          <a:xfrm rot="0">
            <a:off x="4728419" y="2064029"/>
            <a:ext cx="8821598" cy="1155167"/>
          </a:xfrm>
          <a:prstGeom prst="rect">
            <a:avLst/>
          </a:prstGeom>
        </p:spPr>
        <p:txBody>
          <a:bodyPr anchor="t" rtlCol="false" tIns="0" lIns="0" bIns="0" rIns="0">
            <a:spAutoFit/>
          </a:bodyPr>
          <a:lstStyle/>
          <a:p>
            <a:pPr algn="ctr">
              <a:lnSpc>
                <a:spcPts val="4579"/>
              </a:lnSpc>
              <a:spcBef>
                <a:spcPct val="0"/>
              </a:spcBef>
            </a:pPr>
            <a:r>
              <a:rPr lang="en-US" sz="3270" spc="1043">
                <a:solidFill>
                  <a:srgbClr val="FDF5EF"/>
                </a:solidFill>
                <a:latin typeface="Ubuntu"/>
                <a:ea typeface="Ubuntu"/>
                <a:cs typeface="Ubuntu"/>
                <a:sym typeface="Ubuntu"/>
              </a:rPr>
              <a:t>ASDW COUNCIL OF STUDENT LEADERS PRESENTS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sp>
        <p:nvSpPr>
          <p:cNvPr name="Freeform 2" id="2"/>
          <p:cNvSpPr/>
          <p:nvPr/>
        </p:nvSpPr>
        <p:spPr>
          <a:xfrm flipH="false" flipV="false" rot="0">
            <a:off x="16138404" y="8412696"/>
            <a:ext cx="2159121" cy="1911803"/>
          </a:xfrm>
          <a:custGeom>
            <a:avLst/>
            <a:gdLst/>
            <a:ahLst/>
            <a:cxnLst/>
            <a:rect r="r" b="b" t="t" l="l"/>
            <a:pathLst>
              <a:path h="1911803" w="2159121">
                <a:moveTo>
                  <a:pt x="0" y="0"/>
                </a:moveTo>
                <a:lnTo>
                  <a:pt x="2159121" y="0"/>
                </a:lnTo>
                <a:lnTo>
                  <a:pt x="2159121" y="1911804"/>
                </a:lnTo>
                <a:lnTo>
                  <a:pt x="0" y="19118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4666593">
            <a:off x="14699630" y="-1235495"/>
            <a:ext cx="5953206" cy="6642350"/>
          </a:xfrm>
          <a:custGeom>
            <a:avLst/>
            <a:gdLst/>
            <a:ahLst/>
            <a:cxnLst/>
            <a:rect r="r" b="b" t="t" l="l"/>
            <a:pathLst>
              <a:path h="6642350" w="5953206">
                <a:moveTo>
                  <a:pt x="0" y="0"/>
                </a:moveTo>
                <a:lnTo>
                  <a:pt x="5953206" y="0"/>
                </a:lnTo>
                <a:lnTo>
                  <a:pt x="5953206" y="6642350"/>
                </a:lnTo>
                <a:lnTo>
                  <a:pt x="0" y="6642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3714989" y="618444"/>
            <a:ext cx="10858021" cy="1233572"/>
          </a:xfrm>
          <a:prstGeom prst="rect">
            <a:avLst/>
          </a:prstGeom>
        </p:spPr>
        <p:txBody>
          <a:bodyPr anchor="t" rtlCol="false" tIns="0" lIns="0" bIns="0" rIns="0">
            <a:spAutoFit/>
          </a:bodyPr>
          <a:lstStyle/>
          <a:p>
            <a:pPr algn="ctr">
              <a:lnSpc>
                <a:spcPts val="10155"/>
              </a:lnSpc>
              <a:spcBef>
                <a:spcPct val="0"/>
              </a:spcBef>
            </a:pPr>
            <a:r>
              <a:rPr lang="en-US" sz="7254">
                <a:solidFill>
                  <a:srgbClr val="EA4E55"/>
                </a:solidFill>
                <a:latin typeface="Fredoka"/>
                <a:ea typeface="Fredoka"/>
                <a:cs typeface="Fredoka"/>
                <a:sym typeface="Fredoka"/>
              </a:rPr>
              <a:t>STUDENT </a:t>
            </a:r>
            <a:r>
              <a:rPr lang="en-US" sz="7254">
                <a:solidFill>
                  <a:srgbClr val="EA4E55"/>
                </a:solidFill>
                <a:latin typeface="Fredoka"/>
                <a:ea typeface="Fredoka"/>
                <a:cs typeface="Fredoka"/>
                <a:sym typeface="Fredoka"/>
              </a:rPr>
              <a:t>SURVEY</a:t>
            </a:r>
          </a:p>
        </p:txBody>
      </p:sp>
      <p:sp>
        <p:nvSpPr>
          <p:cNvPr name="Freeform 5" id="5"/>
          <p:cNvSpPr/>
          <p:nvPr/>
        </p:nvSpPr>
        <p:spPr>
          <a:xfrm flipH="true" flipV="false" rot="4655156">
            <a:off x="-2188708" y="-1256994"/>
            <a:ext cx="5953206" cy="6642350"/>
          </a:xfrm>
          <a:custGeom>
            <a:avLst/>
            <a:gdLst/>
            <a:ahLst/>
            <a:cxnLst/>
            <a:rect r="r" b="b" t="t" l="l"/>
            <a:pathLst>
              <a:path h="6642350" w="5953206">
                <a:moveTo>
                  <a:pt x="5953207" y="0"/>
                </a:moveTo>
                <a:lnTo>
                  <a:pt x="0" y="0"/>
                </a:lnTo>
                <a:lnTo>
                  <a:pt x="0" y="6642350"/>
                </a:lnTo>
                <a:lnTo>
                  <a:pt x="5953207" y="6642350"/>
                </a:lnTo>
                <a:lnTo>
                  <a:pt x="595320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false" rot="0">
            <a:off x="0" y="8375197"/>
            <a:ext cx="2159121" cy="1911803"/>
          </a:xfrm>
          <a:custGeom>
            <a:avLst/>
            <a:gdLst/>
            <a:ahLst/>
            <a:cxnLst/>
            <a:rect r="r" b="b" t="t" l="l"/>
            <a:pathLst>
              <a:path h="1911803" w="2159121">
                <a:moveTo>
                  <a:pt x="2159121" y="0"/>
                </a:moveTo>
                <a:lnTo>
                  <a:pt x="0" y="0"/>
                </a:lnTo>
                <a:lnTo>
                  <a:pt x="0" y="1911803"/>
                </a:lnTo>
                <a:lnTo>
                  <a:pt x="2159121" y="1911803"/>
                </a:lnTo>
                <a:lnTo>
                  <a:pt x="215912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10800000">
            <a:off x="1126484" y="93685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10800000">
            <a:off x="15182222" y="94060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10800000">
            <a:off x="699831" y="933614"/>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10800000">
            <a:off x="15751365" y="933614"/>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26398" y="3450038"/>
            <a:ext cx="8217602" cy="6163202"/>
          </a:xfrm>
          <a:custGeom>
            <a:avLst/>
            <a:gdLst/>
            <a:ahLst/>
            <a:cxnLst/>
            <a:rect r="r" b="b" t="t" l="l"/>
            <a:pathLst>
              <a:path h="6163202" w="8217602">
                <a:moveTo>
                  <a:pt x="0" y="0"/>
                </a:moveTo>
                <a:lnTo>
                  <a:pt x="8217602" y="0"/>
                </a:lnTo>
                <a:lnTo>
                  <a:pt x="8217602" y="6163201"/>
                </a:lnTo>
                <a:lnTo>
                  <a:pt x="0" y="6163201"/>
                </a:lnTo>
                <a:lnTo>
                  <a:pt x="0" y="0"/>
                </a:lnTo>
                <a:close/>
              </a:path>
            </a:pathLst>
          </a:custGeom>
          <a:blipFill>
            <a:blip r:embed="rId11"/>
            <a:stretch>
              <a:fillRect l="0" t="0" r="0" b="0"/>
            </a:stretch>
          </a:blipFill>
        </p:spPr>
      </p:sp>
      <p:sp>
        <p:nvSpPr>
          <p:cNvPr name="Freeform 12" id="12"/>
          <p:cNvSpPr/>
          <p:nvPr/>
        </p:nvSpPr>
        <p:spPr>
          <a:xfrm flipH="false" flipV="false" rot="0">
            <a:off x="9520441" y="3450038"/>
            <a:ext cx="7914431" cy="6163202"/>
          </a:xfrm>
          <a:custGeom>
            <a:avLst/>
            <a:gdLst/>
            <a:ahLst/>
            <a:cxnLst/>
            <a:rect r="r" b="b" t="t" l="l"/>
            <a:pathLst>
              <a:path h="6163202" w="7914431">
                <a:moveTo>
                  <a:pt x="0" y="0"/>
                </a:moveTo>
                <a:lnTo>
                  <a:pt x="7914431" y="0"/>
                </a:lnTo>
                <a:lnTo>
                  <a:pt x="7914431" y="6163201"/>
                </a:lnTo>
                <a:lnTo>
                  <a:pt x="0" y="6163201"/>
                </a:lnTo>
                <a:lnTo>
                  <a:pt x="0" y="0"/>
                </a:lnTo>
                <a:close/>
              </a:path>
            </a:pathLst>
          </a:custGeom>
          <a:blipFill>
            <a:blip r:embed="rId12"/>
            <a:stretch>
              <a:fillRect l="0" t="-3248" r="0" b="-1408"/>
            </a:stretch>
          </a:blipFill>
        </p:spPr>
      </p:sp>
      <p:sp>
        <p:nvSpPr>
          <p:cNvPr name="TextBox 13" id="13"/>
          <p:cNvSpPr txBox="true"/>
          <p:nvPr/>
        </p:nvSpPr>
        <p:spPr>
          <a:xfrm rot="0">
            <a:off x="6202881" y="2199553"/>
            <a:ext cx="6635121" cy="570865"/>
          </a:xfrm>
          <a:prstGeom prst="rect">
            <a:avLst/>
          </a:prstGeom>
        </p:spPr>
        <p:txBody>
          <a:bodyPr anchor="t" rtlCol="false" tIns="0" lIns="0" bIns="0" rIns="0">
            <a:spAutoFit/>
          </a:bodyPr>
          <a:lstStyle/>
          <a:p>
            <a:pPr algn="ctr" marL="0" indent="0" lvl="0">
              <a:lnSpc>
                <a:spcPts val="4759"/>
              </a:lnSpc>
              <a:spcBef>
                <a:spcPct val="0"/>
              </a:spcBef>
            </a:pPr>
            <a:r>
              <a:rPr lang="en-US" sz="3399">
                <a:solidFill>
                  <a:srgbClr val="545454"/>
                </a:solidFill>
                <a:latin typeface="Fredoka"/>
                <a:ea typeface="Fredoka"/>
                <a:cs typeface="Fredoka"/>
                <a:sym typeface="Fredoka"/>
              </a:rPr>
              <a:t>SAMPLE SIZE: 153 STUDENTS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sp>
        <p:nvSpPr>
          <p:cNvPr name="Freeform 2" id="2"/>
          <p:cNvSpPr/>
          <p:nvPr/>
        </p:nvSpPr>
        <p:spPr>
          <a:xfrm flipH="false" flipV="false" rot="0">
            <a:off x="16138404" y="8412696"/>
            <a:ext cx="2159121" cy="1911803"/>
          </a:xfrm>
          <a:custGeom>
            <a:avLst/>
            <a:gdLst/>
            <a:ahLst/>
            <a:cxnLst/>
            <a:rect r="r" b="b" t="t" l="l"/>
            <a:pathLst>
              <a:path h="1911803" w="2159121">
                <a:moveTo>
                  <a:pt x="0" y="0"/>
                </a:moveTo>
                <a:lnTo>
                  <a:pt x="2159121" y="0"/>
                </a:lnTo>
                <a:lnTo>
                  <a:pt x="2159121" y="1911804"/>
                </a:lnTo>
                <a:lnTo>
                  <a:pt x="0" y="19118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4666593">
            <a:off x="14699630" y="-1235495"/>
            <a:ext cx="5953206" cy="6642350"/>
          </a:xfrm>
          <a:custGeom>
            <a:avLst/>
            <a:gdLst/>
            <a:ahLst/>
            <a:cxnLst/>
            <a:rect r="r" b="b" t="t" l="l"/>
            <a:pathLst>
              <a:path h="6642350" w="5953206">
                <a:moveTo>
                  <a:pt x="0" y="0"/>
                </a:moveTo>
                <a:lnTo>
                  <a:pt x="5953206" y="0"/>
                </a:lnTo>
                <a:lnTo>
                  <a:pt x="5953206" y="6642350"/>
                </a:lnTo>
                <a:lnTo>
                  <a:pt x="0" y="6642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3517801" y="345239"/>
            <a:ext cx="10858021" cy="1233572"/>
          </a:xfrm>
          <a:prstGeom prst="rect">
            <a:avLst/>
          </a:prstGeom>
        </p:spPr>
        <p:txBody>
          <a:bodyPr anchor="t" rtlCol="false" tIns="0" lIns="0" bIns="0" rIns="0">
            <a:spAutoFit/>
          </a:bodyPr>
          <a:lstStyle/>
          <a:p>
            <a:pPr algn="ctr">
              <a:lnSpc>
                <a:spcPts val="10155"/>
              </a:lnSpc>
              <a:spcBef>
                <a:spcPct val="0"/>
              </a:spcBef>
            </a:pPr>
            <a:r>
              <a:rPr lang="en-US" sz="7254">
                <a:solidFill>
                  <a:srgbClr val="EA4E55"/>
                </a:solidFill>
                <a:latin typeface="Fredoka"/>
                <a:ea typeface="Fredoka"/>
                <a:cs typeface="Fredoka"/>
                <a:sym typeface="Fredoka"/>
              </a:rPr>
              <a:t> TEACHER INTERVIEWS</a:t>
            </a:r>
          </a:p>
        </p:txBody>
      </p:sp>
      <p:sp>
        <p:nvSpPr>
          <p:cNvPr name="Freeform 5" id="5"/>
          <p:cNvSpPr/>
          <p:nvPr/>
        </p:nvSpPr>
        <p:spPr>
          <a:xfrm flipH="true" flipV="false" rot="4655156">
            <a:off x="-2188708" y="-1256994"/>
            <a:ext cx="5953206" cy="6642350"/>
          </a:xfrm>
          <a:custGeom>
            <a:avLst/>
            <a:gdLst/>
            <a:ahLst/>
            <a:cxnLst/>
            <a:rect r="r" b="b" t="t" l="l"/>
            <a:pathLst>
              <a:path h="6642350" w="5953206">
                <a:moveTo>
                  <a:pt x="5953207" y="0"/>
                </a:moveTo>
                <a:lnTo>
                  <a:pt x="0" y="0"/>
                </a:lnTo>
                <a:lnTo>
                  <a:pt x="0" y="6642350"/>
                </a:lnTo>
                <a:lnTo>
                  <a:pt x="5953207" y="6642350"/>
                </a:lnTo>
                <a:lnTo>
                  <a:pt x="595320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false" rot="0">
            <a:off x="0" y="8375197"/>
            <a:ext cx="2159121" cy="1911803"/>
          </a:xfrm>
          <a:custGeom>
            <a:avLst/>
            <a:gdLst/>
            <a:ahLst/>
            <a:cxnLst/>
            <a:rect r="r" b="b" t="t" l="l"/>
            <a:pathLst>
              <a:path h="1911803" w="2159121">
                <a:moveTo>
                  <a:pt x="2159121" y="0"/>
                </a:moveTo>
                <a:lnTo>
                  <a:pt x="0" y="0"/>
                </a:lnTo>
                <a:lnTo>
                  <a:pt x="0" y="1911803"/>
                </a:lnTo>
                <a:lnTo>
                  <a:pt x="2159121" y="1911803"/>
                </a:lnTo>
                <a:lnTo>
                  <a:pt x="215912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10800000">
            <a:off x="1126484" y="93685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10800000">
            <a:off x="15182222" y="94060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10800000">
            <a:off x="699831" y="933614"/>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10800000">
            <a:off x="15751365" y="933614"/>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377168" y="4539728"/>
            <a:ext cx="7326022" cy="5494517"/>
          </a:xfrm>
          <a:custGeom>
            <a:avLst/>
            <a:gdLst/>
            <a:ahLst/>
            <a:cxnLst/>
            <a:rect r="r" b="b" t="t" l="l"/>
            <a:pathLst>
              <a:path h="5494517" w="7326022">
                <a:moveTo>
                  <a:pt x="0" y="0"/>
                </a:moveTo>
                <a:lnTo>
                  <a:pt x="7326022" y="0"/>
                </a:lnTo>
                <a:lnTo>
                  <a:pt x="7326022" y="5494517"/>
                </a:lnTo>
                <a:lnTo>
                  <a:pt x="0" y="5494517"/>
                </a:lnTo>
                <a:lnTo>
                  <a:pt x="0" y="0"/>
                </a:lnTo>
                <a:close/>
              </a:path>
            </a:pathLst>
          </a:custGeom>
          <a:blipFill>
            <a:blip r:embed="rId11"/>
            <a:stretch>
              <a:fillRect l="0" t="0" r="0" b="0"/>
            </a:stretch>
          </a:blipFill>
        </p:spPr>
      </p:sp>
      <p:sp>
        <p:nvSpPr>
          <p:cNvPr name="Freeform 12" id="12"/>
          <p:cNvSpPr/>
          <p:nvPr/>
        </p:nvSpPr>
        <p:spPr>
          <a:xfrm flipH="false" flipV="false" rot="0">
            <a:off x="8348159" y="4549710"/>
            <a:ext cx="4113401" cy="5484535"/>
          </a:xfrm>
          <a:custGeom>
            <a:avLst/>
            <a:gdLst/>
            <a:ahLst/>
            <a:cxnLst/>
            <a:rect r="r" b="b" t="t" l="l"/>
            <a:pathLst>
              <a:path h="5484535" w="4113401">
                <a:moveTo>
                  <a:pt x="0" y="0"/>
                </a:moveTo>
                <a:lnTo>
                  <a:pt x="4113401" y="0"/>
                </a:lnTo>
                <a:lnTo>
                  <a:pt x="4113401" y="5484535"/>
                </a:lnTo>
                <a:lnTo>
                  <a:pt x="0" y="5484535"/>
                </a:lnTo>
                <a:lnTo>
                  <a:pt x="0" y="0"/>
                </a:lnTo>
                <a:close/>
              </a:path>
            </a:pathLst>
          </a:custGeom>
          <a:blipFill>
            <a:blip r:embed="rId12"/>
            <a:stretch>
              <a:fillRect l="0" t="0" r="0" b="0"/>
            </a:stretch>
          </a:blipFill>
        </p:spPr>
      </p:sp>
      <p:sp>
        <p:nvSpPr>
          <p:cNvPr name="Freeform 13" id="13"/>
          <p:cNvSpPr/>
          <p:nvPr/>
        </p:nvSpPr>
        <p:spPr>
          <a:xfrm flipH="false" flipV="false" rot="0">
            <a:off x="13145899" y="4549710"/>
            <a:ext cx="4113401" cy="5484535"/>
          </a:xfrm>
          <a:custGeom>
            <a:avLst/>
            <a:gdLst/>
            <a:ahLst/>
            <a:cxnLst/>
            <a:rect r="r" b="b" t="t" l="l"/>
            <a:pathLst>
              <a:path h="5484535" w="4113401">
                <a:moveTo>
                  <a:pt x="0" y="0"/>
                </a:moveTo>
                <a:lnTo>
                  <a:pt x="4113401" y="0"/>
                </a:lnTo>
                <a:lnTo>
                  <a:pt x="4113401" y="5484535"/>
                </a:lnTo>
                <a:lnTo>
                  <a:pt x="0" y="5484535"/>
                </a:lnTo>
                <a:lnTo>
                  <a:pt x="0" y="0"/>
                </a:lnTo>
                <a:close/>
              </a:path>
            </a:pathLst>
          </a:custGeom>
          <a:blipFill>
            <a:blip r:embed="rId13"/>
            <a:stretch>
              <a:fillRect l="0" t="0" r="0" b="0"/>
            </a:stretch>
          </a:blipFill>
        </p:spPr>
      </p:sp>
      <p:sp>
        <p:nvSpPr>
          <p:cNvPr name="TextBox 14" id="14"/>
          <p:cNvSpPr txBox="true"/>
          <p:nvPr/>
        </p:nvSpPr>
        <p:spPr>
          <a:xfrm rot="0">
            <a:off x="2159121" y="2145187"/>
            <a:ext cx="6635121" cy="1771015"/>
          </a:xfrm>
          <a:prstGeom prst="rect">
            <a:avLst/>
          </a:prstGeom>
        </p:spPr>
        <p:txBody>
          <a:bodyPr anchor="t" rtlCol="false" tIns="0" lIns="0" bIns="0" rIns="0">
            <a:spAutoFit/>
          </a:bodyPr>
          <a:lstStyle/>
          <a:p>
            <a:pPr algn="ctr">
              <a:lnSpc>
                <a:spcPts val="4759"/>
              </a:lnSpc>
            </a:pPr>
            <a:r>
              <a:rPr lang="en-US" sz="3399">
                <a:solidFill>
                  <a:srgbClr val="545454"/>
                </a:solidFill>
                <a:latin typeface="Fredoka"/>
                <a:ea typeface="Fredoka"/>
                <a:cs typeface="Fredoka"/>
                <a:sym typeface="Fredoka"/>
              </a:rPr>
              <a:t>ANONYMOUS</a:t>
            </a:r>
          </a:p>
          <a:p>
            <a:pPr algn="ctr" marL="0" indent="0" lvl="0">
              <a:lnSpc>
                <a:spcPts val="4759"/>
              </a:lnSpc>
              <a:spcBef>
                <a:spcPct val="0"/>
              </a:spcBef>
            </a:pPr>
            <a:r>
              <a:rPr lang="en-US" sz="3399">
                <a:solidFill>
                  <a:srgbClr val="545454"/>
                </a:solidFill>
                <a:latin typeface="Fredoka"/>
                <a:ea typeface="Fredoka"/>
                <a:cs typeface="Fredoka"/>
                <a:sym typeface="Fredoka"/>
              </a:rPr>
              <a:t>CONDUCTED BY COUNCIL MEMBERS</a:t>
            </a:r>
          </a:p>
        </p:txBody>
      </p:sp>
      <p:sp>
        <p:nvSpPr>
          <p:cNvPr name="TextBox 15" id="15"/>
          <p:cNvSpPr txBox="true"/>
          <p:nvPr/>
        </p:nvSpPr>
        <p:spPr>
          <a:xfrm rot="0">
            <a:off x="9116244" y="1794866"/>
            <a:ext cx="6635121" cy="2371090"/>
          </a:xfrm>
          <a:prstGeom prst="rect">
            <a:avLst/>
          </a:prstGeom>
        </p:spPr>
        <p:txBody>
          <a:bodyPr anchor="t" rtlCol="false" tIns="0" lIns="0" bIns="0" rIns="0">
            <a:spAutoFit/>
          </a:bodyPr>
          <a:lstStyle/>
          <a:p>
            <a:pPr algn="ctr">
              <a:lnSpc>
                <a:spcPts val="4759"/>
              </a:lnSpc>
            </a:pPr>
            <a:r>
              <a:rPr lang="en-US" sz="3399">
                <a:solidFill>
                  <a:srgbClr val="545454"/>
                </a:solidFill>
                <a:latin typeface="Fredoka"/>
                <a:ea typeface="Fredoka"/>
                <a:cs typeface="Fredoka"/>
                <a:sym typeface="Fredoka"/>
              </a:rPr>
              <a:t>SAMPLE: TEACHERS IN DIVERSE SUBJECTS ACROSS DIFFERENT SCHOOLS.</a:t>
            </a:r>
          </a:p>
          <a:p>
            <a:pPr algn="ctr" marL="0" indent="0" lvl="0">
              <a:lnSpc>
                <a:spcPts val="4759"/>
              </a:lnSpc>
              <a:spcBef>
                <a:spcPct val="0"/>
              </a:spcBef>
            </a:pPr>
            <a:r>
              <a:rPr lang="en-US" sz="3399">
                <a:solidFill>
                  <a:srgbClr val="545454"/>
                </a:solidFill>
                <a:latin typeface="Fredoka"/>
                <a:ea typeface="Fredoka"/>
                <a:cs typeface="Fredoka"/>
                <a:sym typeface="Fredoka"/>
              </a:rPr>
              <a:t>SIZE: 6</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grpSp>
        <p:nvGrpSpPr>
          <p:cNvPr name="Group 2" id="2"/>
          <p:cNvGrpSpPr/>
          <p:nvPr/>
        </p:nvGrpSpPr>
        <p:grpSpPr>
          <a:xfrm rot="0">
            <a:off x="9609514" y="6925798"/>
            <a:ext cx="8467849" cy="3086100"/>
            <a:chOff x="0" y="0"/>
            <a:chExt cx="2230216" cy="812800"/>
          </a:xfrm>
        </p:grpSpPr>
        <p:sp>
          <p:nvSpPr>
            <p:cNvPr name="Freeform 3" id="3"/>
            <p:cNvSpPr/>
            <p:nvPr/>
          </p:nvSpPr>
          <p:spPr>
            <a:xfrm flipH="false" flipV="false" rot="0">
              <a:off x="0" y="0"/>
              <a:ext cx="2230215" cy="812800"/>
            </a:xfrm>
            <a:custGeom>
              <a:avLst/>
              <a:gdLst/>
              <a:ahLst/>
              <a:cxnLst/>
              <a:rect r="r" b="b" t="t" l="l"/>
              <a:pathLst>
                <a:path h="812800" w="2230215">
                  <a:moveTo>
                    <a:pt x="0" y="0"/>
                  </a:moveTo>
                  <a:lnTo>
                    <a:pt x="2230215" y="0"/>
                  </a:lnTo>
                  <a:lnTo>
                    <a:pt x="2230215" y="812800"/>
                  </a:lnTo>
                  <a:lnTo>
                    <a:pt x="0" y="812800"/>
                  </a:lnTo>
                  <a:close/>
                </a:path>
              </a:pathLst>
            </a:custGeom>
            <a:solidFill>
              <a:srgbClr val="EA4E55"/>
            </a:solidFill>
          </p:spPr>
        </p:sp>
        <p:sp>
          <p:nvSpPr>
            <p:cNvPr name="TextBox 4" id="4"/>
            <p:cNvSpPr txBox="true"/>
            <p:nvPr/>
          </p:nvSpPr>
          <p:spPr>
            <a:xfrm>
              <a:off x="0" y="-47625"/>
              <a:ext cx="2230216" cy="860425"/>
            </a:xfrm>
            <a:prstGeom prst="rect">
              <a:avLst/>
            </a:prstGeom>
          </p:spPr>
          <p:txBody>
            <a:bodyPr anchor="ctr" rtlCol="false" tIns="50800" lIns="50800" bIns="50800" rIns="50800"/>
            <a:lstStyle/>
            <a:p>
              <a:pPr algn="ctr">
                <a:lnSpc>
                  <a:spcPts val="2239"/>
                </a:lnSpc>
              </a:pPr>
            </a:p>
          </p:txBody>
        </p:sp>
      </p:grpSp>
      <p:sp>
        <p:nvSpPr>
          <p:cNvPr name="Freeform 5" id="5"/>
          <p:cNvSpPr/>
          <p:nvPr/>
        </p:nvSpPr>
        <p:spPr>
          <a:xfrm flipH="false" flipV="false" rot="0">
            <a:off x="16138404" y="8412696"/>
            <a:ext cx="2159121" cy="1911803"/>
          </a:xfrm>
          <a:custGeom>
            <a:avLst/>
            <a:gdLst/>
            <a:ahLst/>
            <a:cxnLst/>
            <a:rect r="r" b="b" t="t" l="l"/>
            <a:pathLst>
              <a:path h="1911803" w="2159121">
                <a:moveTo>
                  <a:pt x="0" y="0"/>
                </a:moveTo>
                <a:lnTo>
                  <a:pt x="2159121" y="0"/>
                </a:lnTo>
                <a:lnTo>
                  <a:pt x="2159121" y="1911804"/>
                </a:lnTo>
                <a:lnTo>
                  <a:pt x="0" y="19118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9609514" y="3592048"/>
            <a:ext cx="8467849" cy="3086100"/>
            <a:chOff x="0" y="0"/>
            <a:chExt cx="2230216" cy="812800"/>
          </a:xfrm>
        </p:grpSpPr>
        <p:sp>
          <p:nvSpPr>
            <p:cNvPr name="Freeform 7" id="7"/>
            <p:cNvSpPr/>
            <p:nvPr/>
          </p:nvSpPr>
          <p:spPr>
            <a:xfrm flipH="false" flipV="false" rot="0">
              <a:off x="0" y="0"/>
              <a:ext cx="2230215" cy="812800"/>
            </a:xfrm>
            <a:custGeom>
              <a:avLst/>
              <a:gdLst/>
              <a:ahLst/>
              <a:cxnLst/>
              <a:rect r="r" b="b" t="t" l="l"/>
              <a:pathLst>
                <a:path h="812800" w="2230215">
                  <a:moveTo>
                    <a:pt x="0" y="0"/>
                  </a:moveTo>
                  <a:lnTo>
                    <a:pt x="2230215" y="0"/>
                  </a:lnTo>
                  <a:lnTo>
                    <a:pt x="2230215" y="812800"/>
                  </a:lnTo>
                  <a:lnTo>
                    <a:pt x="0" y="812800"/>
                  </a:lnTo>
                  <a:close/>
                </a:path>
              </a:pathLst>
            </a:custGeom>
            <a:solidFill>
              <a:srgbClr val="FF9E78"/>
            </a:solidFill>
          </p:spPr>
        </p:sp>
        <p:sp>
          <p:nvSpPr>
            <p:cNvPr name="TextBox 8" id="8"/>
            <p:cNvSpPr txBox="true"/>
            <p:nvPr/>
          </p:nvSpPr>
          <p:spPr>
            <a:xfrm>
              <a:off x="0" y="-47625"/>
              <a:ext cx="2230216" cy="860425"/>
            </a:xfrm>
            <a:prstGeom prst="rect">
              <a:avLst/>
            </a:prstGeom>
          </p:spPr>
          <p:txBody>
            <a:bodyPr anchor="ctr" rtlCol="false" tIns="50800" lIns="50800" bIns="50800" rIns="50800"/>
            <a:lstStyle/>
            <a:p>
              <a:pPr algn="ctr">
                <a:lnSpc>
                  <a:spcPts val="2239"/>
                </a:lnSpc>
              </a:pPr>
            </a:p>
          </p:txBody>
        </p:sp>
      </p:grpSp>
      <p:sp>
        <p:nvSpPr>
          <p:cNvPr name="Freeform 9" id="9"/>
          <p:cNvSpPr/>
          <p:nvPr/>
        </p:nvSpPr>
        <p:spPr>
          <a:xfrm flipH="false" flipV="false" rot="-4666593">
            <a:off x="14699630" y="-1235495"/>
            <a:ext cx="5953206" cy="6642350"/>
          </a:xfrm>
          <a:custGeom>
            <a:avLst/>
            <a:gdLst/>
            <a:ahLst/>
            <a:cxnLst/>
            <a:rect r="r" b="b" t="t" l="l"/>
            <a:pathLst>
              <a:path h="6642350" w="5953206">
                <a:moveTo>
                  <a:pt x="0" y="0"/>
                </a:moveTo>
                <a:lnTo>
                  <a:pt x="5953206" y="0"/>
                </a:lnTo>
                <a:lnTo>
                  <a:pt x="5953206" y="6642350"/>
                </a:lnTo>
                <a:lnTo>
                  <a:pt x="0" y="6642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3306489" y="534297"/>
            <a:ext cx="11675023" cy="2716532"/>
          </a:xfrm>
          <a:prstGeom prst="rect">
            <a:avLst/>
          </a:prstGeom>
        </p:spPr>
        <p:txBody>
          <a:bodyPr anchor="t" rtlCol="false" tIns="0" lIns="0" bIns="0" rIns="0">
            <a:spAutoFit/>
          </a:bodyPr>
          <a:lstStyle/>
          <a:p>
            <a:pPr algn="ctr">
              <a:lnSpc>
                <a:spcPts val="10919"/>
              </a:lnSpc>
              <a:spcBef>
                <a:spcPct val="0"/>
              </a:spcBef>
            </a:pPr>
            <a:r>
              <a:rPr lang="en-US" sz="7799">
                <a:solidFill>
                  <a:srgbClr val="EA4E55"/>
                </a:solidFill>
                <a:latin typeface="Fredoka"/>
                <a:ea typeface="Fredoka"/>
                <a:cs typeface="Fredoka"/>
                <a:sym typeface="Fredoka"/>
              </a:rPr>
              <a:t>PRELIMINARY THEMES PULLED FROM DATA</a:t>
            </a:r>
          </a:p>
        </p:txBody>
      </p:sp>
      <p:grpSp>
        <p:nvGrpSpPr>
          <p:cNvPr name="Group 11" id="11"/>
          <p:cNvGrpSpPr/>
          <p:nvPr/>
        </p:nvGrpSpPr>
        <p:grpSpPr>
          <a:xfrm rot="0">
            <a:off x="270068" y="3592048"/>
            <a:ext cx="8646815" cy="3086100"/>
            <a:chOff x="0" y="0"/>
            <a:chExt cx="2277351" cy="812800"/>
          </a:xfrm>
        </p:grpSpPr>
        <p:sp>
          <p:nvSpPr>
            <p:cNvPr name="Freeform 12" id="12"/>
            <p:cNvSpPr/>
            <p:nvPr/>
          </p:nvSpPr>
          <p:spPr>
            <a:xfrm flipH="false" flipV="false" rot="0">
              <a:off x="0" y="0"/>
              <a:ext cx="2277351" cy="812800"/>
            </a:xfrm>
            <a:custGeom>
              <a:avLst/>
              <a:gdLst/>
              <a:ahLst/>
              <a:cxnLst/>
              <a:rect r="r" b="b" t="t" l="l"/>
              <a:pathLst>
                <a:path h="812800" w="2277351">
                  <a:moveTo>
                    <a:pt x="0" y="0"/>
                  </a:moveTo>
                  <a:lnTo>
                    <a:pt x="2277351" y="0"/>
                  </a:lnTo>
                  <a:lnTo>
                    <a:pt x="2277351" y="812800"/>
                  </a:lnTo>
                  <a:lnTo>
                    <a:pt x="0" y="812800"/>
                  </a:lnTo>
                  <a:close/>
                </a:path>
              </a:pathLst>
            </a:custGeom>
            <a:solidFill>
              <a:srgbClr val="EA4E55"/>
            </a:solidFill>
          </p:spPr>
        </p:sp>
        <p:sp>
          <p:nvSpPr>
            <p:cNvPr name="TextBox 13" id="13"/>
            <p:cNvSpPr txBox="true"/>
            <p:nvPr/>
          </p:nvSpPr>
          <p:spPr>
            <a:xfrm>
              <a:off x="0" y="-47625"/>
              <a:ext cx="2277351" cy="860425"/>
            </a:xfrm>
            <a:prstGeom prst="rect">
              <a:avLst/>
            </a:prstGeom>
          </p:spPr>
          <p:txBody>
            <a:bodyPr anchor="ctr" rtlCol="false" tIns="50800" lIns="50800" bIns="50800" rIns="50800"/>
            <a:lstStyle/>
            <a:p>
              <a:pPr algn="ctr">
                <a:lnSpc>
                  <a:spcPts val="2239"/>
                </a:lnSpc>
              </a:pPr>
            </a:p>
          </p:txBody>
        </p:sp>
      </p:grpSp>
      <p:sp>
        <p:nvSpPr>
          <p:cNvPr name="Freeform 14" id="14"/>
          <p:cNvSpPr/>
          <p:nvPr/>
        </p:nvSpPr>
        <p:spPr>
          <a:xfrm flipH="true" flipV="false" rot="4655156">
            <a:off x="-2188708" y="-1256994"/>
            <a:ext cx="5953206" cy="6642350"/>
          </a:xfrm>
          <a:custGeom>
            <a:avLst/>
            <a:gdLst/>
            <a:ahLst/>
            <a:cxnLst/>
            <a:rect r="r" b="b" t="t" l="l"/>
            <a:pathLst>
              <a:path h="6642350" w="5953206">
                <a:moveTo>
                  <a:pt x="5953207" y="0"/>
                </a:moveTo>
                <a:lnTo>
                  <a:pt x="0" y="0"/>
                </a:lnTo>
                <a:lnTo>
                  <a:pt x="0" y="6642350"/>
                </a:lnTo>
                <a:lnTo>
                  <a:pt x="5953207" y="6642350"/>
                </a:lnTo>
                <a:lnTo>
                  <a:pt x="595320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true" flipV="false" rot="0">
            <a:off x="0" y="8375197"/>
            <a:ext cx="2159121" cy="1911803"/>
          </a:xfrm>
          <a:custGeom>
            <a:avLst/>
            <a:gdLst/>
            <a:ahLst/>
            <a:cxnLst/>
            <a:rect r="r" b="b" t="t" l="l"/>
            <a:pathLst>
              <a:path h="1911803" w="2159121">
                <a:moveTo>
                  <a:pt x="2159121" y="0"/>
                </a:moveTo>
                <a:lnTo>
                  <a:pt x="0" y="0"/>
                </a:lnTo>
                <a:lnTo>
                  <a:pt x="0" y="1911803"/>
                </a:lnTo>
                <a:lnTo>
                  <a:pt x="2159121" y="1911803"/>
                </a:lnTo>
                <a:lnTo>
                  <a:pt x="2159121"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6" id="16"/>
          <p:cNvGrpSpPr/>
          <p:nvPr/>
        </p:nvGrpSpPr>
        <p:grpSpPr>
          <a:xfrm rot="0">
            <a:off x="270068" y="6925798"/>
            <a:ext cx="8802495" cy="3086100"/>
            <a:chOff x="0" y="0"/>
            <a:chExt cx="2318353" cy="812800"/>
          </a:xfrm>
        </p:grpSpPr>
        <p:sp>
          <p:nvSpPr>
            <p:cNvPr name="Freeform 17" id="17"/>
            <p:cNvSpPr/>
            <p:nvPr/>
          </p:nvSpPr>
          <p:spPr>
            <a:xfrm flipH="false" flipV="false" rot="0">
              <a:off x="0" y="0"/>
              <a:ext cx="2318352" cy="812800"/>
            </a:xfrm>
            <a:custGeom>
              <a:avLst/>
              <a:gdLst/>
              <a:ahLst/>
              <a:cxnLst/>
              <a:rect r="r" b="b" t="t" l="l"/>
              <a:pathLst>
                <a:path h="812800" w="2318352">
                  <a:moveTo>
                    <a:pt x="0" y="0"/>
                  </a:moveTo>
                  <a:lnTo>
                    <a:pt x="2318352" y="0"/>
                  </a:lnTo>
                  <a:lnTo>
                    <a:pt x="2318352" y="812800"/>
                  </a:lnTo>
                  <a:lnTo>
                    <a:pt x="0" y="812800"/>
                  </a:lnTo>
                  <a:close/>
                </a:path>
              </a:pathLst>
            </a:custGeom>
            <a:solidFill>
              <a:srgbClr val="FF9E78"/>
            </a:solidFill>
          </p:spPr>
        </p:sp>
        <p:sp>
          <p:nvSpPr>
            <p:cNvPr name="TextBox 18" id="18"/>
            <p:cNvSpPr txBox="true"/>
            <p:nvPr/>
          </p:nvSpPr>
          <p:spPr>
            <a:xfrm>
              <a:off x="0" y="-47625"/>
              <a:ext cx="2318353" cy="860425"/>
            </a:xfrm>
            <a:prstGeom prst="rect">
              <a:avLst/>
            </a:prstGeom>
          </p:spPr>
          <p:txBody>
            <a:bodyPr anchor="ctr" rtlCol="false" tIns="50800" lIns="50800" bIns="50800" rIns="50800"/>
            <a:lstStyle/>
            <a:p>
              <a:pPr algn="ctr">
                <a:lnSpc>
                  <a:spcPts val="2239"/>
                </a:lnSpc>
              </a:pPr>
            </a:p>
          </p:txBody>
        </p:sp>
      </p:grpSp>
      <p:sp>
        <p:nvSpPr>
          <p:cNvPr name="Freeform 19" id="19"/>
          <p:cNvSpPr/>
          <p:nvPr/>
        </p:nvSpPr>
        <p:spPr>
          <a:xfrm flipH="false" flipV="false" rot="-10800000">
            <a:off x="1126484" y="93685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0" id="20"/>
          <p:cNvSpPr/>
          <p:nvPr/>
        </p:nvSpPr>
        <p:spPr>
          <a:xfrm flipH="false" flipV="false" rot="-10800000">
            <a:off x="699831" y="933614"/>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1" id="21"/>
          <p:cNvSpPr/>
          <p:nvPr/>
        </p:nvSpPr>
        <p:spPr>
          <a:xfrm flipH="false" flipV="false" rot="-10800000">
            <a:off x="15751365" y="933614"/>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2" id="22"/>
          <p:cNvSpPr txBox="true"/>
          <p:nvPr/>
        </p:nvSpPr>
        <p:spPr>
          <a:xfrm rot="0">
            <a:off x="373174" y="3642331"/>
            <a:ext cx="8596284" cy="3283467"/>
          </a:xfrm>
          <a:prstGeom prst="rect">
            <a:avLst/>
          </a:prstGeom>
        </p:spPr>
        <p:txBody>
          <a:bodyPr anchor="t" rtlCol="false" tIns="0" lIns="0" bIns="0" rIns="0">
            <a:spAutoFit/>
          </a:bodyPr>
          <a:lstStyle/>
          <a:p>
            <a:pPr algn="ctr">
              <a:lnSpc>
                <a:spcPts val="4378"/>
              </a:lnSpc>
            </a:pPr>
            <a:r>
              <a:rPr lang="en-US" sz="3127" b="true">
                <a:solidFill>
                  <a:srgbClr val="FF9E78"/>
                </a:solidFill>
                <a:latin typeface="Ubuntu Bold"/>
                <a:ea typeface="Ubuntu Bold"/>
                <a:cs typeface="Ubuntu Bold"/>
                <a:sym typeface="Ubuntu Bold"/>
              </a:rPr>
              <a:t>1.  Students are primarily being exposed to AI through social media, which raises concerns of being able to distinguish between AI used for ‘fun’ or ‘serious/influential‘ topics</a:t>
            </a:r>
          </a:p>
          <a:p>
            <a:pPr algn="ctr">
              <a:lnSpc>
                <a:spcPts val="4378"/>
              </a:lnSpc>
              <a:spcBef>
                <a:spcPct val="0"/>
              </a:spcBef>
            </a:pPr>
            <a:r>
              <a:rPr lang="en-US" b="true" sz="3127">
                <a:solidFill>
                  <a:srgbClr val="FF9E78"/>
                </a:solidFill>
                <a:latin typeface="Ubuntu Bold"/>
                <a:ea typeface="Ubuntu Bold"/>
                <a:cs typeface="Ubuntu Bold"/>
                <a:sym typeface="Ubuntu Bold"/>
              </a:rPr>
              <a:t> </a:t>
            </a:r>
          </a:p>
        </p:txBody>
      </p:sp>
      <p:sp>
        <p:nvSpPr>
          <p:cNvPr name="TextBox 23" id="23"/>
          <p:cNvSpPr txBox="true"/>
          <p:nvPr/>
        </p:nvSpPr>
        <p:spPr>
          <a:xfrm rot="0">
            <a:off x="322642" y="6803780"/>
            <a:ext cx="8646815" cy="3234887"/>
          </a:xfrm>
          <a:prstGeom prst="rect">
            <a:avLst/>
          </a:prstGeom>
        </p:spPr>
        <p:txBody>
          <a:bodyPr anchor="t" rtlCol="false" tIns="0" lIns="0" bIns="0" rIns="0">
            <a:spAutoFit/>
          </a:bodyPr>
          <a:lstStyle/>
          <a:p>
            <a:pPr algn="ctr">
              <a:lnSpc>
                <a:spcPts val="5169"/>
              </a:lnSpc>
              <a:spcBef>
                <a:spcPct val="0"/>
              </a:spcBef>
            </a:pPr>
            <a:r>
              <a:rPr lang="en-US" b="true" sz="3692">
                <a:solidFill>
                  <a:srgbClr val="EA4E55"/>
                </a:solidFill>
                <a:latin typeface="Ubuntu Bold"/>
                <a:ea typeface="Ubuntu Bold"/>
                <a:cs typeface="Ubuntu Bold"/>
                <a:sym typeface="Ubuntu Bold"/>
              </a:rPr>
              <a:t>2. Students lack media literacy when detecting AI, and teachers identify that it is negatively impacting students‘ academic progress (due to improper use of the tool)</a:t>
            </a:r>
          </a:p>
        </p:txBody>
      </p:sp>
      <p:sp>
        <p:nvSpPr>
          <p:cNvPr name="TextBox 24" id="24"/>
          <p:cNvSpPr txBox="true"/>
          <p:nvPr/>
        </p:nvSpPr>
        <p:spPr>
          <a:xfrm rot="0">
            <a:off x="9453614" y="3580128"/>
            <a:ext cx="8693034" cy="3041019"/>
          </a:xfrm>
          <a:prstGeom prst="rect">
            <a:avLst/>
          </a:prstGeom>
        </p:spPr>
        <p:txBody>
          <a:bodyPr anchor="t" rtlCol="false" tIns="0" lIns="0" bIns="0" rIns="0">
            <a:spAutoFit/>
          </a:bodyPr>
          <a:lstStyle/>
          <a:p>
            <a:pPr algn="ctr">
              <a:lnSpc>
                <a:spcPts val="4865"/>
              </a:lnSpc>
              <a:spcBef>
                <a:spcPct val="0"/>
              </a:spcBef>
            </a:pPr>
            <a:r>
              <a:rPr lang="en-US" b="true" sz="3475">
                <a:solidFill>
                  <a:srgbClr val="EA4E55"/>
                </a:solidFill>
                <a:latin typeface="Ubuntu Bold"/>
                <a:ea typeface="Ubuntu Bold"/>
                <a:cs typeface="Ubuntu Bold"/>
                <a:sym typeface="Ubuntu Bold"/>
              </a:rPr>
              <a:t>3. Although teachers agree that AI should be taught (in some capactiy) to prepare students for adulthood, they feel unequipped to teach, use, nor incorperate into the classroom.</a:t>
            </a:r>
          </a:p>
        </p:txBody>
      </p:sp>
      <p:sp>
        <p:nvSpPr>
          <p:cNvPr name="TextBox 25" id="25"/>
          <p:cNvSpPr txBox="true"/>
          <p:nvPr/>
        </p:nvSpPr>
        <p:spPr>
          <a:xfrm rot="0">
            <a:off x="10285027" y="7208207"/>
            <a:ext cx="7398146" cy="2465841"/>
          </a:xfrm>
          <a:prstGeom prst="rect">
            <a:avLst/>
          </a:prstGeom>
        </p:spPr>
        <p:txBody>
          <a:bodyPr anchor="t" rtlCol="false" tIns="0" lIns="0" bIns="0" rIns="0">
            <a:spAutoFit/>
          </a:bodyPr>
          <a:lstStyle/>
          <a:p>
            <a:pPr algn="ctr">
              <a:lnSpc>
                <a:spcPts val="3924"/>
              </a:lnSpc>
            </a:pPr>
            <a:r>
              <a:rPr lang="en-US" b="true" sz="2803">
                <a:solidFill>
                  <a:srgbClr val="FF9E78"/>
                </a:solidFill>
                <a:latin typeface="Ubuntu Bold"/>
                <a:ea typeface="Ubuntu Bold"/>
                <a:cs typeface="Ubuntu Bold"/>
                <a:sym typeface="Ubuntu Bold"/>
              </a:rPr>
              <a:t>4. AI is being used out of convenience fo students to complete a myriad of tasks like outlining, finding sources, medical advice, or emotional support, without understanding the implications.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685452" y="-1109766"/>
            <a:ext cx="4523542" cy="5047187"/>
          </a:xfrm>
          <a:custGeom>
            <a:avLst/>
            <a:gdLst/>
            <a:ahLst/>
            <a:cxnLst/>
            <a:rect r="r" b="b" t="t" l="l"/>
            <a:pathLst>
              <a:path h="5047187" w="4523542">
                <a:moveTo>
                  <a:pt x="0" y="0"/>
                </a:moveTo>
                <a:lnTo>
                  <a:pt x="4523541" y="0"/>
                </a:lnTo>
                <a:lnTo>
                  <a:pt x="4523541" y="5047188"/>
                </a:lnTo>
                <a:lnTo>
                  <a:pt x="0" y="50471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10800000">
            <a:off x="-3182616" y="5561293"/>
            <a:ext cx="7020706" cy="6204549"/>
          </a:xfrm>
          <a:custGeom>
            <a:avLst/>
            <a:gdLst/>
            <a:ahLst/>
            <a:cxnLst/>
            <a:rect r="r" b="b" t="t" l="l"/>
            <a:pathLst>
              <a:path h="6204549" w="7020706">
                <a:moveTo>
                  <a:pt x="0" y="0"/>
                </a:moveTo>
                <a:lnTo>
                  <a:pt x="7020705" y="0"/>
                </a:lnTo>
                <a:lnTo>
                  <a:pt x="7020705" y="6204549"/>
                </a:lnTo>
                <a:lnTo>
                  <a:pt x="0" y="62045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10800000">
            <a:off x="2049532" y="8869343"/>
            <a:ext cx="2835314" cy="2835314"/>
          </a:xfrm>
          <a:custGeom>
            <a:avLst/>
            <a:gdLst/>
            <a:ahLst/>
            <a:cxnLst/>
            <a:rect r="r" b="b" t="t" l="l"/>
            <a:pathLst>
              <a:path h="2835314" w="2835314">
                <a:moveTo>
                  <a:pt x="0" y="0"/>
                </a:moveTo>
                <a:lnTo>
                  <a:pt x="2835314" y="0"/>
                </a:lnTo>
                <a:lnTo>
                  <a:pt x="2835314" y="2835314"/>
                </a:lnTo>
                <a:lnTo>
                  <a:pt x="0" y="283531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 id="5"/>
          <p:cNvSpPr/>
          <p:nvPr/>
        </p:nvSpPr>
        <p:spPr>
          <a:xfrm flipH="false" flipV="false" rot="5400000">
            <a:off x="1821988" y="668800"/>
            <a:ext cx="1131409" cy="1317507"/>
          </a:xfrm>
          <a:custGeom>
            <a:avLst/>
            <a:gdLst/>
            <a:ahLst/>
            <a:cxnLst/>
            <a:rect r="r" b="b" t="t" l="l"/>
            <a:pathLst>
              <a:path h="1317507" w="1131409">
                <a:moveTo>
                  <a:pt x="0" y="0"/>
                </a:moveTo>
                <a:lnTo>
                  <a:pt x="1131409" y="0"/>
                </a:lnTo>
                <a:lnTo>
                  <a:pt x="1131409" y="1317507"/>
                </a:lnTo>
                <a:lnTo>
                  <a:pt x="0" y="13175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6" id="6"/>
          <p:cNvSpPr/>
          <p:nvPr/>
        </p:nvSpPr>
        <p:spPr>
          <a:xfrm flipH="false" flipV="false" rot="-10800000">
            <a:off x="-885063" y="2561797"/>
            <a:ext cx="1770126" cy="1770126"/>
          </a:xfrm>
          <a:custGeom>
            <a:avLst/>
            <a:gdLst/>
            <a:ahLst/>
            <a:cxnLst/>
            <a:rect r="r" b="b" t="t" l="l"/>
            <a:pathLst>
              <a:path h="1770126" w="1770126">
                <a:moveTo>
                  <a:pt x="0" y="0"/>
                </a:moveTo>
                <a:lnTo>
                  <a:pt x="1770126" y="0"/>
                </a:lnTo>
                <a:lnTo>
                  <a:pt x="1770126" y="1770126"/>
                </a:lnTo>
                <a:lnTo>
                  <a:pt x="0" y="177012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7" id="7"/>
          <p:cNvSpPr/>
          <p:nvPr/>
        </p:nvSpPr>
        <p:spPr>
          <a:xfrm flipH="false" flipV="false" rot="0">
            <a:off x="14908731" y="6846243"/>
            <a:ext cx="4065465" cy="4536083"/>
          </a:xfrm>
          <a:custGeom>
            <a:avLst/>
            <a:gdLst/>
            <a:ahLst/>
            <a:cxnLst/>
            <a:rect r="r" b="b" t="t" l="l"/>
            <a:pathLst>
              <a:path h="4536083" w="4065465">
                <a:moveTo>
                  <a:pt x="0" y="0"/>
                </a:moveTo>
                <a:lnTo>
                  <a:pt x="4065464" y="0"/>
                </a:lnTo>
                <a:lnTo>
                  <a:pt x="4065464" y="4536084"/>
                </a:lnTo>
                <a:lnTo>
                  <a:pt x="0" y="45360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4418169" y="-1493281"/>
            <a:ext cx="7053190" cy="6233257"/>
          </a:xfrm>
          <a:custGeom>
            <a:avLst/>
            <a:gdLst/>
            <a:ahLst/>
            <a:cxnLst/>
            <a:rect r="r" b="b" t="t" l="l"/>
            <a:pathLst>
              <a:path h="6233257" w="7053190">
                <a:moveTo>
                  <a:pt x="0" y="0"/>
                </a:moveTo>
                <a:lnTo>
                  <a:pt x="7053190" y="0"/>
                </a:lnTo>
                <a:lnTo>
                  <a:pt x="7053190" y="6233257"/>
                </a:lnTo>
                <a:lnTo>
                  <a:pt x="0" y="623325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3880031" y="-1109766"/>
            <a:ext cx="2057400" cy="2057400"/>
          </a:xfrm>
          <a:custGeom>
            <a:avLst/>
            <a:gdLst/>
            <a:ahLst/>
            <a:cxnLst/>
            <a:rect r="r" b="b" t="t" l="l"/>
            <a:pathLst>
              <a:path h="2057400" w="2057400">
                <a:moveTo>
                  <a:pt x="0" y="0"/>
                </a:moveTo>
                <a:lnTo>
                  <a:pt x="2057400" y="0"/>
                </a:lnTo>
                <a:lnTo>
                  <a:pt x="2057400" y="2057400"/>
                </a:lnTo>
                <a:lnTo>
                  <a:pt x="0" y="2057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17402937" y="7773798"/>
            <a:ext cx="1770126" cy="1770126"/>
          </a:xfrm>
          <a:custGeom>
            <a:avLst/>
            <a:gdLst/>
            <a:ahLst/>
            <a:cxnLst/>
            <a:rect r="r" b="b" t="t" l="l"/>
            <a:pathLst>
              <a:path h="1770126" w="1770126">
                <a:moveTo>
                  <a:pt x="0" y="0"/>
                </a:moveTo>
                <a:lnTo>
                  <a:pt x="1770126" y="0"/>
                </a:lnTo>
                <a:lnTo>
                  <a:pt x="1770126" y="1770125"/>
                </a:lnTo>
                <a:lnTo>
                  <a:pt x="0" y="177012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1" id="11"/>
          <p:cNvSpPr/>
          <p:nvPr/>
        </p:nvSpPr>
        <p:spPr>
          <a:xfrm flipH="false" flipV="false" rot="0">
            <a:off x="14418169" y="8663567"/>
            <a:ext cx="1789353" cy="411551"/>
          </a:xfrm>
          <a:custGeom>
            <a:avLst/>
            <a:gdLst/>
            <a:ahLst/>
            <a:cxnLst/>
            <a:rect r="r" b="b" t="t" l="l"/>
            <a:pathLst>
              <a:path h="411551" w="1789353">
                <a:moveTo>
                  <a:pt x="0" y="0"/>
                </a:moveTo>
                <a:lnTo>
                  <a:pt x="1789353" y="0"/>
                </a:lnTo>
                <a:lnTo>
                  <a:pt x="1789353" y="411551"/>
                </a:lnTo>
                <a:lnTo>
                  <a:pt x="0" y="41155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2" id="12"/>
          <p:cNvSpPr/>
          <p:nvPr/>
        </p:nvSpPr>
        <p:spPr>
          <a:xfrm flipH="false" flipV="false" rot="-10800000">
            <a:off x="16147549" y="2058422"/>
            <a:ext cx="512306" cy="512306"/>
          </a:xfrm>
          <a:custGeom>
            <a:avLst/>
            <a:gdLst/>
            <a:ahLst/>
            <a:cxnLst/>
            <a:rect r="r" b="b" t="t" l="l"/>
            <a:pathLst>
              <a:path h="512306" w="512306">
                <a:moveTo>
                  <a:pt x="0" y="0"/>
                </a:moveTo>
                <a:lnTo>
                  <a:pt x="512306" y="0"/>
                </a:lnTo>
                <a:lnTo>
                  <a:pt x="512306" y="512306"/>
                </a:lnTo>
                <a:lnTo>
                  <a:pt x="0" y="51230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grpSp>
        <p:nvGrpSpPr>
          <p:cNvPr name="Group 13" id="13"/>
          <p:cNvGrpSpPr/>
          <p:nvPr/>
        </p:nvGrpSpPr>
        <p:grpSpPr>
          <a:xfrm rot="0">
            <a:off x="13356860" y="3685850"/>
            <a:ext cx="4242450" cy="4242450"/>
            <a:chOff x="0" y="0"/>
            <a:chExt cx="6350000" cy="6350000"/>
          </a:xfrm>
        </p:grpSpPr>
        <p:sp>
          <p:nvSpPr>
            <p:cNvPr name="Freeform 14" id="14"/>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19"/>
              <a:stretch>
                <a:fillRect l="-8748" t="0" r="-8748" b="0"/>
              </a:stretch>
            </a:blipFill>
          </p:spPr>
        </p:sp>
      </p:grpSp>
      <p:sp>
        <p:nvSpPr>
          <p:cNvPr name="TextBox 15" id="15"/>
          <p:cNvSpPr txBox="true"/>
          <p:nvPr/>
        </p:nvSpPr>
        <p:spPr>
          <a:xfrm rot="0">
            <a:off x="5434950" y="2754366"/>
            <a:ext cx="7418100" cy="6114976"/>
          </a:xfrm>
          <a:prstGeom prst="rect">
            <a:avLst/>
          </a:prstGeom>
        </p:spPr>
        <p:txBody>
          <a:bodyPr anchor="t" rtlCol="false" tIns="0" lIns="0" bIns="0" rIns="0">
            <a:spAutoFit/>
          </a:bodyPr>
          <a:lstStyle/>
          <a:p>
            <a:pPr algn="ctr">
              <a:lnSpc>
                <a:spcPts val="6933"/>
              </a:lnSpc>
            </a:pPr>
            <a:r>
              <a:rPr lang="en-US" sz="4952">
                <a:solidFill>
                  <a:srgbClr val="545454"/>
                </a:solidFill>
                <a:latin typeface="Fredoka"/>
                <a:ea typeface="Fredoka"/>
                <a:cs typeface="Fredoka"/>
                <a:sym typeface="Fredoka"/>
              </a:rPr>
              <a:t>BASED OFF OF THEMES FOUND IN DATA.</a:t>
            </a:r>
          </a:p>
          <a:p>
            <a:pPr algn="ctr" marL="0" indent="0" lvl="0">
              <a:lnSpc>
                <a:spcPts val="6933"/>
              </a:lnSpc>
              <a:spcBef>
                <a:spcPct val="0"/>
              </a:spcBef>
            </a:pPr>
            <a:r>
              <a:rPr lang="en-US" sz="4952">
                <a:solidFill>
                  <a:srgbClr val="545454"/>
                </a:solidFill>
                <a:latin typeface="Fredoka"/>
                <a:ea typeface="Fredoka"/>
                <a:cs typeface="Fredoka"/>
                <a:sym typeface="Fredoka"/>
              </a:rPr>
              <a:t>PART OF OUR FINAL REPORT THAT WE PRESENT TO THE DISTRICT EDUCATION COUNCIL. </a:t>
            </a:r>
          </a:p>
        </p:txBody>
      </p:sp>
      <p:sp>
        <p:nvSpPr>
          <p:cNvPr name="TextBox 16" id="16"/>
          <p:cNvSpPr txBox="true"/>
          <p:nvPr/>
        </p:nvSpPr>
        <p:spPr>
          <a:xfrm rot="0">
            <a:off x="4106362" y="530709"/>
            <a:ext cx="11371723" cy="1335407"/>
          </a:xfrm>
          <a:prstGeom prst="rect">
            <a:avLst/>
          </a:prstGeom>
        </p:spPr>
        <p:txBody>
          <a:bodyPr anchor="t" rtlCol="false" tIns="0" lIns="0" bIns="0" rIns="0">
            <a:spAutoFit/>
          </a:bodyPr>
          <a:lstStyle/>
          <a:p>
            <a:pPr algn="ctr">
              <a:lnSpc>
                <a:spcPts val="10919"/>
              </a:lnSpc>
              <a:spcBef>
                <a:spcPct val="0"/>
              </a:spcBef>
            </a:pPr>
            <a:r>
              <a:rPr lang="en-US" sz="7799">
                <a:solidFill>
                  <a:srgbClr val="EA4E55"/>
                </a:solidFill>
                <a:latin typeface="Fredoka"/>
                <a:ea typeface="Fredoka"/>
                <a:cs typeface="Fredoka"/>
                <a:sym typeface="Fredoka"/>
              </a:rPr>
              <a:t>RECOMMENDATIONS</a:t>
            </a:r>
          </a:p>
        </p:txBody>
      </p:sp>
      <p:grpSp>
        <p:nvGrpSpPr>
          <p:cNvPr name="Group 17" id="17"/>
          <p:cNvGrpSpPr/>
          <p:nvPr/>
        </p:nvGrpSpPr>
        <p:grpSpPr>
          <a:xfrm rot="0">
            <a:off x="1028700" y="3531348"/>
            <a:ext cx="4242450" cy="4242450"/>
            <a:chOff x="0" y="0"/>
            <a:chExt cx="6350000" cy="6350000"/>
          </a:xfrm>
        </p:grpSpPr>
        <p:sp>
          <p:nvSpPr>
            <p:cNvPr name="Freeform 18" id="18"/>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20"/>
              <a:stretch>
                <a:fillRect l="0" t="-6609" r="0" b="-21640"/>
              </a:stretch>
            </a:blipFill>
          </p:spPr>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sp>
        <p:nvSpPr>
          <p:cNvPr name="Freeform 2" id="2"/>
          <p:cNvSpPr/>
          <p:nvPr/>
        </p:nvSpPr>
        <p:spPr>
          <a:xfrm flipH="false" flipV="false" rot="0">
            <a:off x="16138404" y="8412696"/>
            <a:ext cx="2159121" cy="1911803"/>
          </a:xfrm>
          <a:custGeom>
            <a:avLst/>
            <a:gdLst/>
            <a:ahLst/>
            <a:cxnLst/>
            <a:rect r="r" b="b" t="t" l="l"/>
            <a:pathLst>
              <a:path h="1911803" w="2159121">
                <a:moveTo>
                  <a:pt x="0" y="0"/>
                </a:moveTo>
                <a:lnTo>
                  <a:pt x="2159121" y="0"/>
                </a:lnTo>
                <a:lnTo>
                  <a:pt x="2159121" y="1911804"/>
                </a:lnTo>
                <a:lnTo>
                  <a:pt x="0" y="19118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4666593">
            <a:off x="14699630" y="-1235495"/>
            <a:ext cx="5953206" cy="6642350"/>
          </a:xfrm>
          <a:custGeom>
            <a:avLst/>
            <a:gdLst/>
            <a:ahLst/>
            <a:cxnLst/>
            <a:rect r="r" b="b" t="t" l="l"/>
            <a:pathLst>
              <a:path h="6642350" w="5953206">
                <a:moveTo>
                  <a:pt x="0" y="0"/>
                </a:moveTo>
                <a:lnTo>
                  <a:pt x="5953206" y="0"/>
                </a:lnTo>
                <a:lnTo>
                  <a:pt x="5953206" y="6642350"/>
                </a:lnTo>
                <a:lnTo>
                  <a:pt x="0" y="6642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3439225" y="1536846"/>
            <a:ext cx="10858021" cy="1233572"/>
          </a:xfrm>
          <a:prstGeom prst="rect">
            <a:avLst/>
          </a:prstGeom>
        </p:spPr>
        <p:txBody>
          <a:bodyPr anchor="t" rtlCol="false" tIns="0" lIns="0" bIns="0" rIns="0">
            <a:spAutoFit/>
          </a:bodyPr>
          <a:lstStyle/>
          <a:p>
            <a:pPr algn="ctr">
              <a:lnSpc>
                <a:spcPts val="10155"/>
              </a:lnSpc>
              <a:spcBef>
                <a:spcPct val="0"/>
              </a:spcBef>
            </a:pPr>
            <a:r>
              <a:rPr lang="en-US" sz="7254">
                <a:solidFill>
                  <a:srgbClr val="EA4E55"/>
                </a:solidFill>
                <a:latin typeface="Fredoka"/>
                <a:ea typeface="Fredoka"/>
                <a:cs typeface="Fredoka"/>
                <a:sym typeface="Fredoka"/>
              </a:rPr>
              <a:t>1</a:t>
            </a:r>
          </a:p>
        </p:txBody>
      </p:sp>
      <p:sp>
        <p:nvSpPr>
          <p:cNvPr name="Freeform 5" id="5"/>
          <p:cNvSpPr/>
          <p:nvPr/>
        </p:nvSpPr>
        <p:spPr>
          <a:xfrm flipH="true" flipV="false" rot="4655156">
            <a:off x="-2188708" y="-1256994"/>
            <a:ext cx="5953206" cy="6642350"/>
          </a:xfrm>
          <a:custGeom>
            <a:avLst/>
            <a:gdLst/>
            <a:ahLst/>
            <a:cxnLst/>
            <a:rect r="r" b="b" t="t" l="l"/>
            <a:pathLst>
              <a:path h="6642350" w="5953206">
                <a:moveTo>
                  <a:pt x="5953207" y="0"/>
                </a:moveTo>
                <a:lnTo>
                  <a:pt x="0" y="0"/>
                </a:lnTo>
                <a:lnTo>
                  <a:pt x="0" y="6642350"/>
                </a:lnTo>
                <a:lnTo>
                  <a:pt x="5953207" y="6642350"/>
                </a:lnTo>
                <a:lnTo>
                  <a:pt x="595320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false" rot="0">
            <a:off x="0" y="8375197"/>
            <a:ext cx="2159121" cy="1911803"/>
          </a:xfrm>
          <a:custGeom>
            <a:avLst/>
            <a:gdLst/>
            <a:ahLst/>
            <a:cxnLst/>
            <a:rect r="r" b="b" t="t" l="l"/>
            <a:pathLst>
              <a:path h="1911803" w="2159121">
                <a:moveTo>
                  <a:pt x="2159121" y="0"/>
                </a:moveTo>
                <a:lnTo>
                  <a:pt x="0" y="0"/>
                </a:lnTo>
                <a:lnTo>
                  <a:pt x="0" y="1911803"/>
                </a:lnTo>
                <a:lnTo>
                  <a:pt x="2159121" y="1911803"/>
                </a:lnTo>
                <a:lnTo>
                  <a:pt x="215912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10800000">
            <a:off x="1126484" y="93685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10800000">
            <a:off x="15182222" y="94060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10800000">
            <a:off x="699831" y="933614"/>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10800000">
            <a:off x="15751365" y="933614"/>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1" id="11"/>
          <p:cNvSpPr txBox="true"/>
          <p:nvPr/>
        </p:nvSpPr>
        <p:spPr>
          <a:xfrm rot="0">
            <a:off x="0" y="4652327"/>
            <a:ext cx="18288000" cy="3658870"/>
          </a:xfrm>
          <a:prstGeom prst="rect">
            <a:avLst/>
          </a:prstGeom>
        </p:spPr>
        <p:txBody>
          <a:bodyPr anchor="t" rtlCol="false" tIns="0" lIns="0" bIns="0" rIns="0">
            <a:spAutoFit/>
          </a:bodyPr>
          <a:lstStyle/>
          <a:p>
            <a:pPr algn="ctr">
              <a:lnSpc>
                <a:spcPts val="7279"/>
              </a:lnSpc>
            </a:pPr>
            <a:r>
              <a:rPr lang="en-US" sz="5199">
                <a:solidFill>
                  <a:srgbClr val="EA4E55"/>
                </a:solidFill>
                <a:latin typeface="Fredoka"/>
                <a:ea typeface="Fredoka"/>
                <a:cs typeface="Fredoka"/>
                <a:sym typeface="Fredoka"/>
              </a:rPr>
              <a:t> </a:t>
            </a:r>
            <a:r>
              <a:rPr lang="en-US" sz="5199">
                <a:solidFill>
                  <a:srgbClr val="545454"/>
                </a:solidFill>
                <a:latin typeface="Fredoka"/>
                <a:ea typeface="Fredoka"/>
                <a:cs typeface="Fredoka"/>
                <a:sym typeface="Fredoka"/>
              </a:rPr>
              <a:t>ALL EDUCATORS SHOULD RECEIVE COMPREHENSIVE EDUCATION FROM TRAINED FACILITATORS BEFORE THEY CAN IMPLEMENT AND TRANSLATE IT INTO THE CLASSROOM.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sp>
        <p:nvSpPr>
          <p:cNvPr name="Freeform 2" id="2"/>
          <p:cNvSpPr/>
          <p:nvPr/>
        </p:nvSpPr>
        <p:spPr>
          <a:xfrm flipH="false" flipV="false" rot="0">
            <a:off x="16138404" y="8412696"/>
            <a:ext cx="2159121" cy="1911803"/>
          </a:xfrm>
          <a:custGeom>
            <a:avLst/>
            <a:gdLst/>
            <a:ahLst/>
            <a:cxnLst/>
            <a:rect r="r" b="b" t="t" l="l"/>
            <a:pathLst>
              <a:path h="1911803" w="2159121">
                <a:moveTo>
                  <a:pt x="0" y="0"/>
                </a:moveTo>
                <a:lnTo>
                  <a:pt x="2159121" y="0"/>
                </a:lnTo>
                <a:lnTo>
                  <a:pt x="2159121" y="1911804"/>
                </a:lnTo>
                <a:lnTo>
                  <a:pt x="0" y="19118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4666593">
            <a:off x="14699630" y="-1235495"/>
            <a:ext cx="5953206" cy="6642350"/>
          </a:xfrm>
          <a:custGeom>
            <a:avLst/>
            <a:gdLst/>
            <a:ahLst/>
            <a:cxnLst/>
            <a:rect r="r" b="b" t="t" l="l"/>
            <a:pathLst>
              <a:path h="6642350" w="5953206">
                <a:moveTo>
                  <a:pt x="0" y="0"/>
                </a:moveTo>
                <a:lnTo>
                  <a:pt x="5953206" y="0"/>
                </a:lnTo>
                <a:lnTo>
                  <a:pt x="5953206" y="6642350"/>
                </a:lnTo>
                <a:lnTo>
                  <a:pt x="0" y="6642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3439225" y="1536846"/>
            <a:ext cx="10858021" cy="1233572"/>
          </a:xfrm>
          <a:prstGeom prst="rect">
            <a:avLst/>
          </a:prstGeom>
        </p:spPr>
        <p:txBody>
          <a:bodyPr anchor="t" rtlCol="false" tIns="0" lIns="0" bIns="0" rIns="0">
            <a:spAutoFit/>
          </a:bodyPr>
          <a:lstStyle/>
          <a:p>
            <a:pPr algn="ctr">
              <a:lnSpc>
                <a:spcPts val="10155"/>
              </a:lnSpc>
              <a:spcBef>
                <a:spcPct val="0"/>
              </a:spcBef>
            </a:pPr>
            <a:r>
              <a:rPr lang="en-US" sz="7254">
                <a:solidFill>
                  <a:srgbClr val="EA4E55"/>
                </a:solidFill>
                <a:latin typeface="Fredoka"/>
                <a:ea typeface="Fredoka"/>
                <a:cs typeface="Fredoka"/>
                <a:sym typeface="Fredoka"/>
              </a:rPr>
              <a:t>2</a:t>
            </a:r>
          </a:p>
        </p:txBody>
      </p:sp>
      <p:sp>
        <p:nvSpPr>
          <p:cNvPr name="Freeform 5" id="5"/>
          <p:cNvSpPr/>
          <p:nvPr/>
        </p:nvSpPr>
        <p:spPr>
          <a:xfrm flipH="true" flipV="false" rot="4655156">
            <a:off x="-2188708" y="-1256994"/>
            <a:ext cx="5953206" cy="6642350"/>
          </a:xfrm>
          <a:custGeom>
            <a:avLst/>
            <a:gdLst/>
            <a:ahLst/>
            <a:cxnLst/>
            <a:rect r="r" b="b" t="t" l="l"/>
            <a:pathLst>
              <a:path h="6642350" w="5953206">
                <a:moveTo>
                  <a:pt x="5953207" y="0"/>
                </a:moveTo>
                <a:lnTo>
                  <a:pt x="0" y="0"/>
                </a:lnTo>
                <a:lnTo>
                  <a:pt x="0" y="6642350"/>
                </a:lnTo>
                <a:lnTo>
                  <a:pt x="5953207" y="6642350"/>
                </a:lnTo>
                <a:lnTo>
                  <a:pt x="595320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false" rot="0">
            <a:off x="0" y="8375197"/>
            <a:ext cx="2159121" cy="1911803"/>
          </a:xfrm>
          <a:custGeom>
            <a:avLst/>
            <a:gdLst/>
            <a:ahLst/>
            <a:cxnLst/>
            <a:rect r="r" b="b" t="t" l="l"/>
            <a:pathLst>
              <a:path h="1911803" w="2159121">
                <a:moveTo>
                  <a:pt x="2159121" y="0"/>
                </a:moveTo>
                <a:lnTo>
                  <a:pt x="0" y="0"/>
                </a:lnTo>
                <a:lnTo>
                  <a:pt x="0" y="1911803"/>
                </a:lnTo>
                <a:lnTo>
                  <a:pt x="2159121" y="1911803"/>
                </a:lnTo>
                <a:lnTo>
                  <a:pt x="215912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10800000">
            <a:off x="1126484" y="93685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10800000">
            <a:off x="15182222" y="94060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10800000">
            <a:off x="699831" y="933614"/>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10800000">
            <a:off x="15751365" y="933614"/>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1" id="11"/>
          <p:cNvSpPr txBox="true"/>
          <p:nvPr/>
        </p:nvSpPr>
        <p:spPr>
          <a:xfrm rot="0">
            <a:off x="0" y="4652327"/>
            <a:ext cx="18288000" cy="1811020"/>
          </a:xfrm>
          <a:prstGeom prst="rect">
            <a:avLst/>
          </a:prstGeom>
        </p:spPr>
        <p:txBody>
          <a:bodyPr anchor="t" rtlCol="false" tIns="0" lIns="0" bIns="0" rIns="0">
            <a:spAutoFit/>
          </a:bodyPr>
          <a:lstStyle/>
          <a:p>
            <a:pPr algn="ctr">
              <a:lnSpc>
                <a:spcPts val="7279"/>
              </a:lnSpc>
            </a:pPr>
            <a:r>
              <a:rPr lang="en-US" sz="5199">
                <a:solidFill>
                  <a:srgbClr val="545454"/>
                </a:solidFill>
                <a:latin typeface="Fredoka"/>
                <a:ea typeface="Fredoka"/>
                <a:cs typeface="Fredoka"/>
                <a:sym typeface="Fredoka"/>
              </a:rPr>
              <a:t>ADD AI EDUCATION INTO A CORE COURSE/GRADUATION REQUIREMENT.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sp>
        <p:nvSpPr>
          <p:cNvPr name="Freeform 2" id="2"/>
          <p:cNvSpPr/>
          <p:nvPr/>
        </p:nvSpPr>
        <p:spPr>
          <a:xfrm flipH="false" flipV="false" rot="0">
            <a:off x="16138404" y="8412696"/>
            <a:ext cx="2159121" cy="1911803"/>
          </a:xfrm>
          <a:custGeom>
            <a:avLst/>
            <a:gdLst/>
            <a:ahLst/>
            <a:cxnLst/>
            <a:rect r="r" b="b" t="t" l="l"/>
            <a:pathLst>
              <a:path h="1911803" w="2159121">
                <a:moveTo>
                  <a:pt x="0" y="0"/>
                </a:moveTo>
                <a:lnTo>
                  <a:pt x="2159121" y="0"/>
                </a:lnTo>
                <a:lnTo>
                  <a:pt x="2159121" y="1911804"/>
                </a:lnTo>
                <a:lnTo>
                  <a:pt x="0" y="19118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4666593">
            <a:off x="14699630" y="-1235495"/>
            <a:ext cx="5953206" cy="6642350"/>
          </a:xfrm>
          <a:custGeom>
            <a:avLst/>
            <a:gdLst/>
            <a:ahLst/>
            <a:cxnLst/>
            <a:rect r="r" b="b" t="t" l="l"/>
            <a:pathLst>
              <a:path h="6642350" w="5953206">
                <a:moveTo>
                  <a:pt x="0" y="0"/>
                </a:moveTo>
                <a:lnTo>
                  <a:pt x="5953206" y="0"/>
                </a:lnTo>
                <a:lnTo>
                  <a:pt x="5953206" y="6642350"/>
                </a:lnTo>
                <a:lnTo>
                  <a:pt x="0" y="6642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3439225" y="1536846"/>
            <a:ext cx="10858021" cy="1233572"/>
          </a:xfrm>
          <a:prstGeom prst="rect">
            <a:avLst/>
          </a:prstGeom>
        </p:spPr>
        <p:txBody>
          <a:bodyPr anchor="t" rtlCol="false" tIns="0" lIns="0" bIns="0" rIns="0">
            <a:spAutoFit/>
          </a:bodyPr>
          <a:lstStyle/>
          <a:p>
            <a:pPr algn="ctr">
              <a:lnSpc>
                <a:spcPts val="10155"/>
              </a:lnSpc>
              <a:spcBef>
                <a:spcPct val="0"/>
              </a:spcBef>
            </a:pPr>
            <a:r>
              <a:rPr lang="en-US" sz="7254">
                <a:solidFill>
                  <a:srgbClr val="EA4E55"/>
                </a:solidFill>
                <a:latin typeface="Fredoka"/>
                <a:ea typeface="Fredoka"/>
                <a:cs typeface="Fredoka"/>
                <a:sym typeface="Fredoka"/>
              </a:rPr>
              <a:t>3</a:t>
            </a:r>
          </a:p>
        </p:txBody>
      </p:sp>
      <p:sp>
        <p:nvSpPr>
          <p:cNvPr name="Freeform 5" id="5"/>
          <p:cNvSpPr/>
          <p:nvPr/>
        </p:nvSpPr>
        <p:spPr>
          <a:xfrm flipH="true" flipV="false" rot="4655156">
            <a:off x="-2188708" y="-1256994"/>
            <a:ext cx="5953206" cy="6642350"/>
          </a:xfrm>
          <a:custGeom>
            <a:avLst/>
            <a:gdLst/>
            <a:ahLst/>
            <a:cxnLst/>
            <a:rect r="r" b="b" t="t" l="l"/>
            <a:pathLst>
              <a:path h="6642350" w="5953206">
                <a:moveTo>
                  <a:pt x="5953207" y="0"/>
                </a:moveTo>
                <a:lnTo>
                  <a:pt x="0" y="0"/>
                </a:lnTo>
                <a:lnTo>
                  <a:pt x="0" y="6642350"/>
                </a:lnTo>
                <a:lnTo>
                  <a:pt x="5953207" y="6642350"/>
                </a:lnTo>
                <a:lnTo>
                  <a:pt x="595320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false" rot="0">
            <a:off x="0" y="8375197"/>
            <a:ext cx="2159121" cy="1911803"/>
          </a:xfrm>
          <a:custGeom>
            <a:avLst/>
            <a:gdLst/>
            <a:ahLst/>
            <a:cxnLst/>
            <a:rect r="r" b="b" t="t" l="l"/>
            <a:pathLst>
              <a:path h="1911803" w="2159121">
                <a:moveTo>
                  <a:pt x="2159121" y="0"/>
                </a:moveTo>
                <a:lnTo>
                  <a:pt x="0" y="0"/>
                </a:lnTo>
                <a:lnTo>
                  <a:pt x="0" y="1911803"/>
                </a:lnTo>
                <a:lnTo>
                  <a:pt x="2159121" y="1911803"/>
                </a:lnTo>
                <a:lnTo>
                  <a:pt x="215912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10800000">
            <a:off x="1126484" y="93685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10800000">
            <a:off x="15182222" y="94060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10800000">
            <a:off x="699831" y="933614"/>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10800000">
            <a:off x="15751365" y="933614"/>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1" id="11"/>
          <p:cNvSpPr txBox="true"/>
          <p:nvPr/>
        </p:nvSpPr>
        <p:spPr>
          <a:xfrm rot="0">
            <a:off x="0" y="4652327"/>
            <a:ext cx="18288000" cy="4582795"/>
          </a:xfrm>
          <a:prstGeom prst="rect">
            <a:avLst/>
          </a:prstGeom>
        </p:spPr>
        <p:txBody>
          <a:bodyPr anchor="t" rtlCol="false" tIns="0" lIns="0" bIns="0" rIns="0">
            <a:spAutoFit/>
          </a:bodyPr>
          <a:lstStyle/>
          <a:p>
            <a:pPr algn="ctr">
              <a:lnSpc>
                <a:spcPts val="7279"/>
              </a:lnSpc>
            </a:pPr>
            <a:r>
              <a:rPr lang="en-US" sz="5199">
                <a:solidFill>
                  <a:srgbClr val="545454"/>
                </a:solidFill>
                <a:latin typeface="Fredoka"/>
                <a:ea typeface="Fredoka"/>
                <a:cs typeface="Fredoka"/>
                <a:sym typeface="Fredoka"/>
              </a:rPr>
              <a:t>STUDENTS SHOULD RECEIVE EVIDENCE-BASED INFORMATION SURROUNDING DATA PROTECTION/DIGITAL SAFETY WITHIN A TIMELY MANNER (PRESENTATIONS, WORKSHOPS, AWARENESS CAMPAIGN. ETC)</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sp>
        <p:nvSpPr>
          <p:cNvPr name="Freeform 2" id="2"/>
          <p:cNvSpPr/>
          <p:nvPr/>
        </p:nvSpPr>
        <p:spPr>
          <a:xfrm flipH="false" flipV="false" rot="0">
            <a:off x="16138404" y="8412696"/>
            <a:ext cx="2159121" cy="1911803"/>
          </a:xfrm>
          <a:custGeom>
            <a:avLst/>
            <a:gdLst/>
            <a:ahLst/>
            <a:cxnLst/>
            <a:rect r="r" b="b" t="t" l="l"/>
            <a:pathLst>
              <a:path h="1911803" w="2159121">
                <a:moveTo>
                  <a:pt x="0" y="0"/>
                </a:moveTo>
                <a:lnTo>
                  <a:pt x="2159121" y="0"/>
                </a:lnTo>
                <a:lnTo>
                  <a:pt x="2159121" y="1911804"/>
                </a:lnTo>
                <a:lnTo>
                  <a:pt x="0" y="19118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4666593">
            <a:off x="14699630" y="-1235495"/>
            <a:ext cx="5953206" cy="6642350"/>
          </a:xfrm>
          <a:custGeom>
            <a:avLst/>
            <a:gdLst/>
            <a:ahLst/>
            <a:cxnLst/>
            <a:rect r="r" b="b" t="t" l="l"/>
            <a:pathLst>
              <a:path h="6642350" w="5953206">
                <a:moveTo>
                  <a:pt x="0" y="0"/>
                </a:moveTo>
                <a:lnTo>
                  <a:pt x="5953206" y="0"/>
                </a:lnTo>
                <a:lnTo>
                  <a:pt x="5953206" y="6642350"/>
                </a:lnTo>
                <a:lnTo>
                  <a:pt x="0" y="6642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3439225" y="1536846"/>
            <a:ext cx="10858021" cy="1233572"/>
          </a:xfrm>
          <a:prstGeom prst="rect">
            <a:avLst/>
          </a:prstGeom>
        </p:spPr>
        <p:txBody>
          <a:bodyPr anchor="t" rtlCol="false" tIns="0" lIns="0" bIns="0" rIns="0">
            <a:spAutoFit/>
          </a:bodyPr>
          <a:lstStyle/>
          <a:p>
            <a:pPr algn="ctr">
              <a:lnSpc>
                <a:spcPts val="10155"/>
              </a:lnSpc>
              <a:spcBef>
                <a:spcPct val="0"/>
              </a:spcBef>
            </a:pPr>
            <a:r>
              <a:rPr lang="en-US" sz="7254">
                <a:solidFill>
                  <a:srgbClr val="EA4E55"/>
                </a:solidFill>
                <a:latin typeface="Fredoka"/>
                <a:ea typeface="Fredoka"/>
                <a:cs typeface="Fredoka"/>
                <a:sym typeface="Fredoka"/>
              </a:rPr>
              <a:t>4</a:t>
            </a:r>
          </a:p>
        </p:txBody>
      </p:sp>
      <p:sp>
        <p:nvSpPr>
          <p:cNvPr name="Freeform 5" id="5"/>
          <p:cNvSpPr/>
          <p:nvPr/>
        </p:nvSpPr>
        <p:spPr>
          <a:xfrm flipH="true" flipV="false" rot="4655156">
            <a:off x="-2188708" y="-1256994"/>
            <a:ext cx="5953206" cy="6642350"/>
          </a:xfrm>
          <a:custGeom>
            <a:avLst/>
            <a:gdLst/>
            <a:ahLst/>
            <a:cxnLst/>
            <a:rect r="r" b="b" t="t" l="l"/>
            <a:pathLst>
              <a:path h="6642350" w="5953206">
                <a:moveTo>
                  <a:pt x="5953207" y="0"/>
                </a:moveTo>
                <a:lnTo>
                  <a:pt x="0" y="0"/>
                </a:lnTo>
                <a:lnTo>
                  <a:pt x="0" y="6642350"/>
                </a:lnTo>
                <a:lnTo>
                  <a:pt x="5953207" y="6642350"/>
                </a:lnTo>
                <a:lnTo>
                  <a:pt x="595320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false" rot="0">
            <a:off x="0" y="8375197"/>
            <a:ext cx="2159121" cy="1911803"/>
          </a:xfrm>
          <a:custGeom>
            <a:avLst/>
            <a:gdLst/>
            <a:ahLst/>
            <a:cxnLst/>
            <a:rect r="r" b="b" t="t" l="l"/>
            <a:pathLst>
              <a:path h="1911803" w="2159121">
                <a:moveTo>
                  <a:pt x="2159121" y="0"/>
                </a:moveTo>
                <a:lnTo>
                  <a:pt x="0" y="0"/>
                </a:lnTo>
                <a:lnTo>
                  <a:pt x="0" y="1911803"/>
                </a:lnTo>
                <a:lnTo>
                  <a:pt x="2159121" y="1911803"/>
                </a:lnTo>
                <a:lnTo>
                  <a:pt x="215912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10800000">
            <a:off x="1126484" y="93685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10800000">
            <a:off x="15182222" y="94060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10800000">
            <a:off x="699831" y="933614"/>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10800000">
            <a:off x="15751365" y="933614"/>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1" id="11"/>
          <p:cNvSpPr txBox="true"/>
          <p:nvPr/>
        </p:nvSpPr>
        <p:spPr>
          <a:xfrm rot="0">
            <a:off x="0" y="4652327"/>
            <a:ext cx="18288000" cy="2734945"/>
          </a:xfrm>
          <a:prstGeom prst="rect">
            <a:avLst/>
          </a:prstGeom>
        </p:spPr>
        <p:txBody>
          <a:bodyPr anchor="t" rtlCol="false" tIns="0" lIns="0" bIns="0" rIns="0">
            <a:spAutoFit/>
          </a:bodyPr>
          <a:lstStyle/>
          <a:p>
            <a:pPr algn="ctr">
              <a:lnSpc>
                <a:spcPts val="7279"/>
              </a:lnSpc>
            </a:pPr>
            <a:r>
              <a:rPr lang="en-US" sz="5199">
                <a:solidFill>
                  <a:srgbClr val="545454"/>
                </a:solidFill>
                <a:latin typeface="Fredoka"/>
                <a:ea typeface="Fredoka"/>
                <a:cs typeface="Fredoka"/>
                <a:sym typeface="Fredoka"/>
              </a:rPr>
              <a:t>STUDENTS SHOULD BE PROVIDED A SET OF ACADEMIC GUIDELINES AND TOOLS THAT FOLLOWS THE PROCESS OF ENGAGING WITH AI.</a:t>
            </a:r>
            <a:r>
              <a:rPr lang="en-US" sz="5199">
                <a:solidFill>
                  <a:srgbClr val="EA4E55"/>
                </a:solidFill>
                <a:latin typeface="Fredoka"/>
                <a:ea typeface="Fredoka"/>
                <a:cs typeface="Fredoka"/>
                <a:sym typeface="Fredoka"/>
              </a:rPr>
              <a:t>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sp>
        <p:nvSpPr>
          <p:cNvPr name="Freeform 2" id="2"/>
          <p:cNvSpPr/>
          <p:nvPr/>
        </p:nvSpPr>
        <p:spPr>
          <a:xfrm flipH="false" flipV="false" rot="0">
            <a:off x="16138404" y="8412696"/>
            <a:ext cx="2159121" cy="1911803"/>
          </a:xfrm>
          <a:custGeom>
            <a:avLst/>
            <a:gdLst/>
            <a:ahLst/>
            <a:cxnLst/>
            <a:rect r="r" b="b" t="t" l="l"/>
            <a:pathLst>
              <a:path h="1911803" w="2159121">
                <a:moveTo>
                  <a:pt x="0" y="0"/>
                </a:moveTo>
                <a:lnTo>
                  <a:pt x="2159121" y="0"/>
                </a:lnTo>
                <a:lnTo>
                  <a:pt x="2159121" y="1911804"/>
                </a:lnTo>
                <a:lnTo>
                  <a:pt x="0" y="19118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4666593">
            <a:off x="14699630" y="-1235495"/>
            <a:ext cx="5953206" cy="6642350"/>
          </a:xfrm>
          <a:custGeom>
            <a:avLst/>
            <a:gdLst/>
            <a:ahLst/>
            <a:cxnLst/>
            <a:rect r="r" b="b" t="t" l="l"/>
            <a:pathLst>
              <a:path h="6642350" w="5953206">
                <a:moveTo>
                  <a:pt x="0" y="0"/>
                </a:moveTo>
                <a:lnTo>
                  <a:pt x="5953206" y="0"/>
                </a:lnTo>
                <a:lnTo>
                  <a:pt x="5953206" y="6642350"/>
                </a:lnTo>
                <a:lnTo>
                  <a:pt x="0" y="6642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3439225" y="1536846"/>
            <a:ext cx="10858021" cy="1233572"/>
          </a:xfrm>
          <a:prstGeom prst="rect">
            <a:avLst/>
          </a:prstGeom>
        </p:spPr>
        <p:txBody>
          <a:bodyPr anchor="t" rtlCol="false" tIns="0" lIns="0" bIns="0" rIns="0">
            <a:spAutoFit/>
          </a:bodyPr>
          <a:lstStyle/>
          <a:p>
            <a:pPr algn="ctr">
              <a:lnSpc>
                <a:spcPts val="10155"/>
              </a:lnSpc>
              <a:spcBef>
                <a:spcPct val="0"/>
              </a:spcBef>
            </a:pPr>
            <a:r>
              <a:rPr lang="en-US" sz="7254">
                <a:solidFill>
                  <a:srgbClr val="EA4E55"/>
                </a:solidFill>
                <a:latin typeface="Fredoka"/>
                <a:ea typeface="Fredoka"/>
                <a:cs typeface="Fredoka"/>
                <a:sym typeface="Fredoka"/>
              </a:rPr>
              <a:t>CONCLUSION</a:t>
            </a:r>
          </a:p>
        </p:txBody>
      </p:sp>
      <p:sp>
        <p:nvSpPr>
          <p:cNvPr name="Freeform 5" id="5"/>
          <p:cNvSpPr/>
          <p:nvPr/>
        </p:nvSpPr>
        <p:spPr>
          <a:xfrm flipH="true" flipV="false" rot="4655156">
            <a:off x="-2188708" y="-1256994"/>
            <a:ext cx="5953206" cy="6642350"/>
          </a:xfrm>
          <a:custGeom>
            <a:avLst/>
            <a:gdLst/>
            <a:ahLst/>
            <a:cxnLst/>
            <a:rect r="r" b="b" t="t" l="l"/>
            <a:pathLst>
              <a:path h="6642350" w="5953206">
                <a:moveTo>
                  <a:pt x="5953207" y="0"/>
                </a:moveTo>
                <a:lnTo>
                  <a:pt x="0" y="0"/>
                </a:lnTo>
                <a:lnTo>
                  <a:pt x="0" y="6642350"/>
                </a:lnTo>
                <a:lnTo>
                  <a:pt x="5953207" y="6642350"/>
                </a:lnTo>
                <a:lnTo>
                  <a:pt x="595320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false" rot="0">
            <a:off x="0" y="8375197"/>
            <a:ext cx="2159121" cy="1911803"/>
          </a:xfrm>
          <a:custGeom>
            <a:avLst/>
            <a:gdLst/>
            <a:ahLst/>
            <a:cxnLst/>
            <a:rect r="r" b="b" t="t" l="l"/>
            <a:pathLst>
              <a:path h="1911803" w="2159121">
                <a:moveTo>
                  <a:pt x="2159121" y="0"/>
                </a:moveTo>
                <a:lnTo>
                  <a:pt x="0" y="0"/>
                </a:lnTo>
                <a:lnTo>
                  <a:pt x="0" y="1911803"/>
                </a:lnTo>
                <a:lnTo>
                  <a:pt x="2159121" y="1911803"/>
                </a:lnTo>
                <a:lnTo>
                  <a:pt x="215912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10800000">
            <a:off x="1126484" y="93685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10800000">
            <a:off x="15182222" y="94060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10800000">
            <a:off x="699831" y="933614"/>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10800000">
            <a:off x="15751365" y="933614"/>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1" id="11"/>
          <p:cNvSpPr txBox="true"/>
          <p:nvPr/>
        </p:nvSpPr>
        <p:spPr>
          <a:xfrm rot="0">
            <a:off x="19050" y="2995704"/>
            <a:ext cx="18268950" cy="5463539"/>
          </a:xfrm>
          <a:prstGeom prst="rect">
            <a:avLst/>
          </a:prstGeom>
        </p:spPr>
        <p:txBody>
          <a:bodyPr anchor="t" rtlCol="false" tIns="0" lIns="0" bIns="0" rIns="0">
            <a:spAutoFit/>
          </a:bodyPr>
          <a:lstStyle/>
          <a:p>
            <a:pPr algn="ctr">
              <a:lnSpc>
                <a:spcPts val="5460"/>
              </a:lnSpc>
            </a:pPr>
            <a:r>
              <a:rPr lang="en-US" sz="3900">
                <a:solidFill>
                  <a:srgbClr val="545454"/>
                </a:solidFill>
                <a:latin typeface="Fredoka"/>
                <a:ea typeface="Fredoka"/>
                <a:cs typeface="Fredoka"/>
                <a:sym typeface="Fredoka"/>
              </a:rPr>
              <a:t>OUR REPORT HAS BEEN FINALIZED AND WILL BE SHARED WITH EDUCATION STAKEHOLDERS SOON.</a:t>
            </a:r>
          </a:p>
          <a:p>
            <a:pPr algn="ctr">
              <a:lnSpc>
                <a:spcPts val="5460"/>
              </a:lnSpc>
            </a:pPr>
          </a:p>
          <a:p>
            <a:pPr algn="ctr">
              <a:lnSpc>
                <a:spcPts val="5460"/>
              </a:lnSpc>
            </a:pPr>
            <a:r>
              <a:rPr lang="en-US" sz="3900">
                <a:solidFill>
                  <a:srgbClr val="545454"/>
                </a:solidFill>
                <a:latin typeface="Fredoka"/>
                <a:ea typeface="Fredoka"/>
                <a:cs typeface="Fredoka"/>
                <a:sym typeface="Fredoka"/>
              </a:rPr>
              <a:t>THIS IS A VITAL STUDENT VOICE INITIATIVE THAT MAKES A DIFFERENCE FOR STUDENTS AND THE EDUCATION SYSTEM.</a:t>
            </a:r>
          </a:p>
          <a:p>
            <a:pPr algn="ctr">
              <a:lnSpc>
                <a:spcPts val="5460"/>
              </a:lnSpc>
            </a:pPr>
          </a:p>
          <a:p>
            <a:pPr algn="ctr">
              <a:lnSpc>
                <a:spcPts val="5460"/>
              </a:lnSpc>
            </a:pPr>
            <a:r>
              <a:rPr lang="en-US" sz="3900">
                <a:solidFill>
                  <a:srgbClr val="545454"/>
                </a:solidFill>
                <a:latin typeface="Fredoka"/>
                <a:ea typeface="Fredoka"/>
                <a:cs typeface="Fredoka"/>
                <a:sym typeface="Fredoka"/>
              </a:rPr>
              <a:t>THANK YOU TO THE SUPERINTENDENT, THE DEC, AND DISTRICT STAFF FOR YOUR ONGOING SUPPORT OF THE COUNCIL OF STUDENT LEADERS.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sp>
        <p:nvSpPr>
          <p:cNvPr name="Freeform 2" id="2"/>
          <p:cNvSpPr/>
          <p:nvPr/>
        </p:nvSpPr>
        <p:spPr>
          <a:xfrm flipH="false" flipV="false" rot="0">
            <a:off x="13020617" y="4747196"/>
            <a:ext cx="5953206" cy="6642350"/>
          </a:xfrm>
          <a:custGeom>
            <a:avLst/>
            <a:gdLst/>
            <a:ahLst/>
            <a:cxnLst/>
            <a:rect r="r" b="b" t="t" l="l"/>
            <a:pathLst>
              <a:path h="6642350" w="5953206">
                <a:moveTo>
                  <a:pt x="0" y="0"/>
                </a:moveTo>
                <a:lnTo>
                  <a:pt x="5953207" y="0"/>
                </a:lnTo>
                <a:lnTo>
                  <a:pt x="5953207" y="6642350"/>
                </a:lnTo>
                <a:lnTo>
                  <a:pt x="0" y="66423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032537" y="-1486061"/>
            <a:ext cx="9438451" cy="8341231"/>
          </a:xfrm>
          <a:custGeom>
            <a:avLst/>
            <a:gdLst/>
            <a:ahLst/>
            <a:cxnLst/>
            <a:rect r="r" b="b" t="t" l="l"/>
            <a:pathLst>
              <a:path h="8341231" w="9438451">
                <a:moveTo>
                  <a:pt x="0" y="0"/>
                </a:moveTo>
                <a:lnTo>
                  <a:pt x="9438451" y="0"/>
                </a:lnTo>
                <a:lnTo>
                  <a:pt x="9438451" y="8341231"/>
                </a:lnTo>
                <a:lnTo>
                  <a:pt x="0" y="83412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10963217" y="-205018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 id="5"/>
          <p:cNvSpPr/>
          <p:nvPr/>
        </p:nvSpPr>
        <p:spPr>
          <a:xfrm flipH="false" flipV="false" rot="0">
            <a:off x="14821864" y="3880300"/>
            <a:ext cx="512306" cy="512306"/>
          </a:xfrm>
          <a:custGeom>
            <a:avLst/>
            <a:gdLst/>
            <a:ahLst/>
            <a:cxnLst/>
            <a:rect r="r" b="b" t="t" l="l"/>
            <a:pathLst>
              <a:path h="512306" w="512306">
                <a:moveTo>
                  <a:pt x="0" y="0"/>
                </a:moveTo>
                <a:lnTo>
                  <a:pt x="512306" y="0"/>
                </a:lnTo>
                <a:lnTo>
                  <a:pt x="512306" y="512306"/>
                </a:lnTo>
                <a:lnTo>
                  <a:pt x="0" y="51230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6" id="6"/>
          <p:cNvSpPr/>
          <p:nvPr/>
        </p:nvSpPr>
        <p:spPr>
          <a:xfrm flipH="false" flipV="false" rot="-5400000">
            <a:off x="13666820" y="8139946"/>
            <a:ext cx="1303958" cy="1518437"/>
          </a:xfrm>
          <a:custGeom>
            <a:avLst/>
            <a:gdLst/>
            <a:ahLst/>
            <a:cxnLst/>
            <a:rect r="r" b="b" t="t" l="l"/>
            <a:pathLst>
              <a:path h="1518437" w="1303958">
                <a:moveTo>
                  <a:pt x="0" y="0"/>
                </a:moveTo>
                <a:lnTo>
                  <a:pt x="1303958" y="0"/>
                </a:lnTo>
                <a:lnTo>
                  <a:pt x="1303958" y="1518437"/>
                </a:lnTo>
                <a:lnTo>
                  <a:pt x="0" y="151843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7" id="7"/>
          <p:cNvSpPr/>
          <p:nvPr/>
        </p:nvSpPr>
        <p:spPr>
          <a:xfrm flipH="false" flipV="false" rot="0">
            <a:off x="17402565" y="7781017"/>
            <a:ext cx="1770126" cy="1770126"/>
          </a:xfrm>
          <a:custGeom>
            <a:avLst/>
            <a:gdLst/>
            <a:ahLst/>
            <a:cxnLst/>
            <a:rect r="r" b="b" t="t" l="l"/>
            <a:pathLst>
              <a:path h="1770126" w="1770126">
                <a:moveTo>
                  <a:pt x="0" y="0"/>
                </a:moveTo>
                <a:lnTo>
                  <a:pt x="1770126" y="0"/>
                </a:lnTo>
                <a:lnTo>
                  <a:pt x="1770126" y="1770126"/>
                </a:lnTo>
                <a:lnTo>
                  <a:pt x="0" y="177012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8" id="8"/>
          <p:cNvSpPr/>
          <p:nvPr/>
        </p:nvSpPr>
        <p:spPr>
          <a:xfrm flipH="false" flipV="false" rot="-10800000">
            <a:off x="-685824" y="-1102546"/>
            <a:ext cx="5953206" cy="6642350"/>
          </a:xfrm>
          <a:custGeom>
            <a:avLst/>
            <a:gdLst/>
            <a:ahLst/>
            <a:cxnLst/>
            <a:rect r="r" b="b" t="t" l="l"/>
            <a:pathLst>
              <a:path h="6642350" w="5953206">
                <a:moveTo>
                  <a:pt x="0" y="0"/>
                </a:moveTo>
                <a:lnTo>
                  <a:pt x="5953207" y="0"/>
                </a:lnTo>
                <a:lnTo>
                  <a:pt x="5953207" y="6642350"/>
                </a:lnTo>
                <a:lnTo>
                  <a:pt x="0" y="66423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10800000">
            <a:off x="-3182988" y="3431830"/>
            <a:ext cx="9438451" cy="8341231"/>
          </a:xfrm>
          <a:custGeom>
            <a:avLst/>
            <a:gdLst/>
            <a:ahLst/>
            <a:cxnLst/>
            <a:rect r="r" b="b" t="t" l="l"/>
            <a:pathLst>
              <a:path h="8341231" w="9438451">
                <a:moveTo>
                  <a:pt x="0" y="0"/>
                </a:moveTo>
                <a:lnTo>
                  <a:pt x="9438451" y="0"/>
                </a:lnTo>
                <a:lnTo>
                  <a:pt x="9438451" y="8341231"/>
                </a:lnTo>
                <a:lnTo>
                  <a:pt x="0" y="83412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10800000">
            <a:off x="3209983" y="822238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10800000">
            <a:off x="2953830" y="5894394"/>
            <a:ext cx="512306" cy="512306"/>
          </a:xfrm>
          <a:custGeom>
            <a:avLst/>
            <a:gdLst/>
            <a:ahLst/>
            <a:cxnLst/>
            <a:rect r="r" b="b" t="t" l="l"/>
            <a:pathLst>
              <a:path h="512306" w="512306">
                <a:moveTo>
                  <a:pt x="0" y="0"/>
                </a:moveTo>
                <a:lnTo>
                  <a:pt x="512306" y="0"/>
                </a:lnTo>
                <a:lnTo>
                  <a:pt x="512306" y="512306"/>
                </a:lnTo>
                <a:lnTo>
                  <a:pt x="0" y="51230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5400000">
            <a:off x="3317222" y="628617"/>
            <a:ext cx="1303958" cy="1518437"/>
          </a:xfrm>
          <a:custGeom>
            <a:avLst/>
            <a:gdLst/>
            <a:ahLst/>
            <a:cxnLst/>
            <a:rect r="r" b="b" t="t" l="l"/>
            <a:pathLst>
              <a:path h="1518437" w="1303958">
                <a:moveTo>
                  <a:pt x="0" y="0"/>
                </a:moveTo>
                <a:lnTo>
                  <a:pt x="1303958" y="0"/>
                </a:lnTo>
                <a:lnTo>
                  <a:pt x="1303958" y="1518437"/>
                </a:lnTo>
                <a:lnTo>
                  <a:pt x="0" y="151843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10800000">
            <a:off x="-884691" y="735857"/>
            <a:ext cx="1770126" cy="1770126"/>
          </a:xfrm>
          <a:custGeom>
            <a:avLst/>
            <a:gdLst/>
            <a:ahLst/>
            <a:cxnLst/>
            <a:rect r="r" b="b" t="t" l="l"/>
            <a:pathLst>
              <a:path h="1770126" w="1770126">
                <a:moveTo>
                  <a:pt x="0" y="0"/>
                </a:moveTo>
                <a:lnTo>
                  <a:pt x="1770126" y="0"/>
                </a:lnTo>
                <a:lnTo>
                  <a:pt x="1770126" y="1770126"/>
                </a:lnTo>
                <a:lnTo>
                  <a:pt x="0" y="177012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14" id="14"/>
          <p:cNvGrpSpPr/>
          <p:nvPr/>
        </p:nvGrpSpPr>
        <p:grpSpPr>
          <a:xfrm rot="0">
            <a:off x="3220141" y="3454079"/>
            <a:ext cx="748689" cy="748689"/>
            <a:chOff x="0" y="0"/>
            <a:chExt cx="6350000" cy="6350000"/>
          </a:xfrm>
        </p:grpSpPr>
        <p:sp>
          <p:nvSpPr>
            <p:cNvPr name="Freeform 15" id="1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4E55"/>
            </a:solidFill>
          </p:spPr>
        </p:sp>
      </p:grpSp>
      <p:grpSp>
        <p:nvGrpSpPr>
          <p:cNvPr name="Group 16" id="16"/>
          <p:cNvGrpSpPr/>
          <p:nvPr/>
        </p:nvGrpSpPr>
        <p:grpSpPr>
          <a:xfrm rot="0">
            <a:off x="14318427" y="6098671"/>
            <a:ext cx="748689" cy="748689"/>
            <a:chOff x="0" y="0"/>
            <a:chExt cx="6350000" cy="6350000"/>
          </a:xfrm>
        </p:grpSpPr>
        <p:sp>
          <p:nvSpPr>
            <p:cNvPr name="Freeform 17" id="1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4E55"/>
            </a:solidFill>
          </p:spPr>
        </p:sp>
      </p:grpSp>
      <p:sp>
        <p:nvSpPr>
          <p:cNvPr name="TextBox 18" id="18"/>
          <p:cNvSpPr txBox="true"/>
          <p:nvPr/>
        </p:nvSpPr>
        <p:spPr>
          <a:xfrm rot="0">
            <a:off x="3968829" y="4475852"/>
            <a:ext cx="10698075" cy="1674695"/>
          </a:xfrm>
          <a:prstGeom prst="rect">
            <a:avLst/>
          </a:prstGeom>
        </p:spPr>
        <p:txBody>
          <a:bodyPr anchor="t" rtlCol="false" tIns="0" lIns="0" bIns="0" rIns="0">
            <a:spAutoFit/>
          </a:bodyPr>
          <a:lstStyle/>
          <a:p>
            <a:pPr algn="ctr">
              <a:lnSpc>
                <a:spcPts val="13743"/>
              </a:lnSpc>
              <a:spcBef>
                <a:spcPct val="0"/>
              </a:spcBef>
            </a:pPr>
            <a:r>
              <a:rPr lang="en-US" sz="9817">
                <a:solidFill>
                  <a:srgbClr val="EA4E55"/>
                </a:solidFill>
                <a:latin typeface="Fredoka"/>
                <a:ea typeface="Fredoka"/>
                <a:cs typeface="Fredoka"/>
                <a:sym typeface="Fredoka"/>
              </a:rPr>
              <a:t>QUESTIONS?</a:t>
            </a:r>
          </a:p>
        </p:txBody>
      </p:sp>
      <p:sp>
        <p:nvSpPr>
          <p:cNvPr name="TextBox 19" id="19"/>
          <p:cNvSpPr txBox="true"/>
          <p:nvPr/>
        </p:nvSpPr>
        <p:spPr>
          <a:xfrm rot="0">
            <a:off x="7324783" y="3362646"/>
            <a:ext cx="3639178" cy="278448"/>
          </a:xfrm>
          <a:prstGeom prst="rect">
            <a:avLst/>
          </a:prstGeom>
        </p:spPr>
        <p:txBody>
          <a:bodyPr anchor="t" rtlCol="false" tIns="0" lIns="0" bIns="0" rIns="0">
            <a:spAutoFit/>
          </a:bodyPr>
          <a:lstStyle/>
          <a:p>
            <a:pPr algn="ctr">
              <a:lnSpc>
                <a:spcPts val="2239"/>
              </a:lnSpc>
              <a:spcBef>
                <a:spcPct val="0"/>
              </a:spcBef>
            </a:pPr>
            <a:r>
              <a:rPr lang="en-US" sz="1599" spc="510">
                <a:solidFill>
                  <a:srgbClr val="FDF5EF"/>
                </a:solidFill>
                <a:latin typeface="Ubuntu"/>
                <a:ea typeface="Ubuntu"/>
                <a:cs typeface="Ubuntu"/>
                <a:sym typeface="Ubuntu"/>
              </a:rPr>
              <a:t>PRESENTATIONS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685452" y="-1109766"/>
            <a:ext cx="4523542" cy="5047187"/>
          </a:xfrm>
          <a:custGeom>
            <a:avLst/>
            <a:gdLst/>
            <a:ahLst/>
            <a:cxnLst/>
            <a:rect r="r" b="b" t="t" l="l"/>
            <a:pathLst>
              <a:path h="5047187" w="4523542">
                <a:moveTo>
                  <a:pt x="0" y="0"/>
                </a:moveTo>
                <a:lnTo>
                  <a:pt x="4523541" y="0"/>
                </a:lnTo>
                <a:lnTo>
                  <a:pt x="4523541" y="5047188"/>
                </a:lnTo>
                <a:lnTo>
                  <a:pt x="0" y="50471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10800000">
            <a:off x="-3182616" y="5561293"/>
            <a:ext cx="7020706" cy="6204549"/>
          </a:xfrm>
          <a:custGeom>
            <a:avLst/>
            <a:gdLst/>
            <a:ahLst/>
            <a:cxnLst/>
            <a:rect r="r" b="b" t="t" l="l"/>
            <a:pathLst>
              <a:path h="6204549" w="7020706">
                <a:moveTo>
                  <a:pt x="0" y="0"/>
                </a:moveTo>
                <a:lnTo>
                  <a:pt x="7020705" y="0"/>
                </a:lnTo>
                <a:lnTo>
                  <a:pt x="7020705" y="6204549"/>
                </a:lnTo>
                <a:lnTo>
                  <a:pt x="0" y="62045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10800000">
            <a:off x="2205586" y="9025398"/>
            <a:ext cx="2523205" cy="2523205"/>
          </a:xfrm>
          <a:custGeom>
            <a:avLst/>
            <a:gdLst/>
            <a:ahLst/>
            <a:cxnLst/>
            <a:rect r="r" b="b" t="t" l="l"/>
            <a:pathLst>
              <a:path h="2523205" w="2523205">
                <a:moveTo>
                  <a:pt x="0" y="0"/>
                </a:moveTo>
                <a:lnTo>
                  <a:pt x="2523205" y="0"/>
                </a:lnTo>
                <a:lnTo>
                  <a:pt x="2523205" y="2523204"/>
                </a:lnTo>
                <a:lnTo>
                  <a:pt x="0" y="25232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 id="5"/>
          <p:cNvSpPr/>
          <p:nvPr/>
        </p:nvSpPr>
        <p:spPr>
          <a:xfrm flipH="false" flipV="false" rot="5400000">
            <a:off x="1821988" y="668800"/>
            <a:ext cx="1131409" cy="1317507"/>
          </a:xfrm>
          <a:custGeom>
            <a:avLst/>
            <a:gdLst/>
            <a:ahLst/>
            <a:cxnLst/>
            <a:rect r="r" b="b" t="t" l="l"/>
            <a:pathLst>
              <a:path h="1317507" w="1131409">
                <a:moveTo>
                  <a:pt x="0" y="0"/>
                </a:moveTo>
                <a:lnTo>
                  <a:pt x="1131409" y="0"/>
                </a:lnTo>
                <a:lnTo>
                  <a:pt x="1131409" y="1317507"/>
                </a:lnTo>
                <a:lnTo>
                  <a:pt x="0" y="13175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6" id="6"/>
          <p:cNvSpPr/>
          <p:nvPr/>
        </p:nvSpPr>
        <p:spPr>
          <a:xfrm flipH="false" flipV="false" rot="-10800000">
            <a:off x="-885063" y="2561797"/>
            <a:ext cx="1770126" cy="1770126"/>
          </a:xfrm>
          <a:custGeom>
            <a:avLst/>
            <a:gdLst/>
            <a:ahLst/>
            <a:cxnLst/>
            <a:rect r="r" b="b" t="t" l="l"/>
            <a:pathLst>
              <a:path h="1770126" w="1770126">
                <a:moveTo>
                  <a:pt x="0" y="0"/>
                </a:moveTo>
                <a:lnTo>
                  <a:pt x="1770126" y="0"/>
                </a:lnTo>
                <a:lnTo>
                  <a:pt x="1770126" y="1770126"/>
                </a:lnTo>
                <a:lnTo>
                  <a:pt x="0" y="177012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7" id="7"/>
          <p:cNvSpPr txBox="true"/>
          <p:nvPr/>
        </p:nvSpPr>
        <p:spPr>
          <a:xfrm rot="0">
            <a:off x="8395906" y="1307283"/>
            <a:ext cx="8451096" cy="1335407"/>
          </a:xfrm>
          <a:prstGeom prst="rect">
            <a:avLst/>
          </a:prstGeom>
        </p:spPr>
        <p:txBody>
          <a:bodyPr anchor="t" rtlCol="false" tIns="0" lIns="0" bIns="0" rIns="0">
            <a:spAutoFit/>
          </a:bodyPr>
          <a:lstStyle/>
          <a:p>
            <a:pPr algn="ctr">
              <a:lnSpc>
                <a:spcPts val="10919"/>
              </a:lnSpc>
              <a:spcBef>
                <a:spcPct val="0"/>
              </a:spcBef>
            </a:pPr>
            <a:r>
              <a:rPr lang="en-US" sz="7799">
                <a:solidFill>
                  <a:srgbClr val="FF9E78"/>
                </a:solidFill>
                <a:latin typeface="Fredoka"/>
                <a:ea typeface="Fredoka"/>
                <a:cs typeface="Fredoka"/>
                <a:sym typeface="Fredoka"/>
              </a:rPr>
              <a:t>WHO WE ARE </a:t>
            </a:r>
          </a:p>
        </p:txBody>
      </p:sp>
      <p:sp>
        <p:nvSpPr>
          <p:cNvPr name="TextBox 8" id="8"/>
          <p:cNvSpPr txBox="true"/>
          <p:nvPr/>
        </p:nvSpPr>
        <p:spPr>
          <a:xfrm rot="0">
            <a:off x="8927019" y="2322299"/>
            <a:ext cx="7388870" cy="1943238"/>
          </a:xfrm>
          <a:prstGeom prst="rect">
            <a:avLst/>
          </a:prstGeom>
        </p:spPr>
        <p:txBody>
          <a:bodyPr anchor="t" rtlCol="false" tIns="0" lIns="0" bIns="0" rIns="0">
            <a:spAutoFit/>
          </a:bodyPr>
          <a:lstStyle/>
          <a:p>
            <a:pPr algn="ctr">
              <a:lnSpc>
                <a:spcPts val="7867"/>
              </a:lnSpc>
              <a:spcBef>
                <a:spcPct val="0"/>
              </a:spcBef>
            </a:pPr>
            <a:r>
              <a:rPr lang="en-US" sz="5619">
                <a:solidFill>
                  <a:srgbClr val="EA4E55"/>
                </a:solidFill>
                <a:latin typeface="Fredoka"/>
                <a:ea typeface="Fredoka"/>
                <a:cs typeface="Fredoka"/>
                <a:sym typeface="Fredoka"/>
              </a:rPr>
              <a:t>THE COUNCIL OF STUDENT LEADERS </a:t>
            </a:r>
          </a:p>
        </p:txBody>
      </p:sp>
      <p:sp>
        <p:nvSpPr>
          <p:cNvPr name="Freeform 9" id="9"/>
          <p:cNvSpPr/>
          <p:nvPr/>
        </p:nvSpPr>
        <p:spPr>
          <a:xfrm flipH="false" flipV="false" rot="0">
            <a:off x="14908731" y="6846243"/>
            <a:ext cx="4065465" cy="4536083"/>
          </a:xfrm>
          <a:custGeom>
            <a:avLst/>
            <a:gdLst/>
            <a:ahLst/>
            <a:cxnLst/>
            <a:rect r="r" b="b" t="t" l="l"/>
            <a:pathLst>
              <a:path h="4536083" w="4065465">
                <a:moveTo>
                  <a:pt x="0" y="0"/>
                </a:moveTo>
                <a:lnTo>
                  <a:pt x="4065464" y="0"/>
                </a:lnTo>
                <a:lnTo>
                  <a:pt x="4065464" y="4536084"/>
                </a:lnTo>
                <a:lnTo>
                  <a:pt x="0" y="45360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14418169" y="-1493281"/>
            <a:ext cx="7053190" cy="6233257"/>
          </a:xfrm>
          <a:custGeom>
            <a:avLst/>
            <a:gdLst/>
            <a:ahLst/>
            <a:cxnLst/>
            <a:rect r="r" b="b" t="t" l="l"/>
            <a:pathLst>
              <a:path h="6233257" w="7053190">
                <a:moveTo>
                  <a:pt x="0" y="0"/>
                </a:moveTo>
                <a:lnTo>
                  <a:pt x="7053190" y="0"/>
                </a:lnTo>
                <a:lnTo>
                  <a:pt x="7053190" y="6233257"/>
                </a:lnTo>
                <a:lnTo>
                  <a:pt x="0" y="623325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3880031" y="-1109766"/>
            <a:ext cx="2057400" cy="2057400"/>
          </a:xfrm>
          <a:custGeom>
            <a:avLst/>
            <a:gdLst/>
            <a:ahLst/>
            <a:cxnLst/>
            <a:rect r="r" b="b" t="t" l="l"/>
            <a:pathLst>
              <a:path h="2057400" w="2057400">
                <a:moveTo>
                  <a:pt x="0" y="0"/>
                </a:moveTo>
                <a:lnTo>
                  <a:pt x="2057400" y="0"/>
                </a:lnTo>
                <a:lnTo>
                  <a:pt x="2057400" y="2057400"/>
                </a:lnTo>
                <a:lnTo>
                  <a:pt x="0" y="2057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7402937" y="7773798"/>
            <a:ext cx="1770126" cy="1770126"/>
          </a:xfrm>
          <a:custGeom>
            <a:avLst/>
            <a:gdLst/>
            <a:ahLst/>
            <a:cxnLst/>
            <a:rect r="r" b="b" t="t" l="l"/>
            <a:pathLst>
              <a:path h="1770126" w="1770126">
                <a:moveTo>
                  <a:pt x="0" y="0"/>
                </a:moveTo>
                <a:lnTo>
                  <a:pt x="1770126" y="0"/>
                </a:lnTo>
                <a:lnTo>
                  <a:pt x="1770126" y="1770125"/>
                </a:lnTo>
                <a:lnTo>
                  <a:pt x="0" y="177012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 id="13"/>
          <p:cNvSpPr/>
          <p:nvPr/>
        </p:nvSpPr>
        <p:spPr>
          <a:xfrm flipH="false" flipV="false" rot="-10800000">
            <a:off x="5250028" y="8869343"/>
            <a:ext cx="512306" cy="512306"/>
          </a:xfrm>
          <a:custGeom>
            <a:avLst/>
            <a:gdLst/>
            <a:ahLst/>
            <a:cxnLst/>
            <a:rect r="r" b="b" t="t" l="l"/>
            <a:pathLst>
              <a:path h="512306" w="512306">
                <a:moveTo>
                  <a:pt x="0" y="0"/>
                </a:moveTo>
                <a:lnTo>
                  <a:pt x="512306" y="0"/>
                </a:lnTo>
                <a:lnTo>
                  <a:pt x="512306" y="512306"/>
                </a:lnTo>
                <a:lnTo>
                  <a:pt x="0" y="51230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4" id="14"/>
          <p:cNvSpPr/>
          <p:nvPr/>
        </p:nvSpPr>
        <p:spPr>
          <a:xfrm flipH="false" flipV="false" rot="-10800000">
            <a:off x="16147549" y="2058422"/>
            <a:ext cx="512306" cy="512306"/>
          </a:xfrm>
          <a:custGeom>
            <a:avLst/>
            <a:gdLst/>
            <a:ahLst/>
            <a:cxnLst/>
            <a:rect r="r" b="b" t="t" l="l"/>
            <a:pathLst>
              <a:path h="512306" w="512306">
                <a:moveTo>
                  <a:pt x="0" y="0"/>
                </a:moveTo>
                <a:lnTo>
                  <a:pt x="512306" y="0"/>
                </a:lnTo>
                <a:lnTo>
                  <a:pt x="512306" y="512306"/>
                </a:lnTo>
                <a:lnTo>
                  <a:pt x="0" y="51230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5" id="15"/>
          <p:cNvSpPr/>
          <p:nvPr/>
        </p:nvSpPr>
        <p:spPr>
          <a:xfrm flipH="false" flipV="false" rot="0">
            <a:off x="1977370" y="2685181"/>
            <a:ext cx="5502842" cy="4161062"/>
          </a:xfrm>
          <a:custGeom>
            <a:avLst/>
            <a:gdLst/>
            <a:ahLst/>
            <a:cxnLst/>
            <a:rect r="r" b="b" t="t" l="l"/>
            <a:pathLst>
              <a:path h="4161062" w="5502842">
                <a:moveTo>
                  <a:pt x="0" y="0"/>
                </a:moveTo>
                <a:lnTo>
                  <a:pt x="5502842" y="0"/>
                </a:lnTo>
                <a:lnTo>
                  <a:pt x="5502842" y="4161062"/>
                </a:lnTo>
                <a:lnTo>
                  <a:pt x="0" y="4161062"/>
                </a:lnTo>
                <a:lnTo>
                  <a:pt x="0" y="0"/>
                </a:lnTo>
                <a:close/>
              </a:path>
            </a:pathLst>
          </a:custGeom>
          <a:blipFill>
            <a:blip r:embed="rId17"/>
            <a:stretch>
              <a:fillRect l="-4857" t="-8820" r="-4857" b="0"/>
            </a:stretch>
          </a:blipFill>
        </p:spPr>
      </p:sp>
      <p:sp>
        <p:nvSpPr>
          <p:cNvPr name="TextBox 16" id="16"/>
          <p:cNvSpPr txBox="true"/>
          <p:nvPr/>
        </p:nvSpPr>
        <p:spPr>
          <a:xfrm rot="0">
            <a:off x="8445054" y="4198862"/>
            <a:ext cx="8496409" cy="3821407"/>
          </a:xfrm>
          <a:prstGeom prst="rect">
            <a:avLst/>
          </a:prstGeom>
        </p:spPr>
        <p:txBody>
          <a:bodyPr anchor="t" rtlCol="false" tIns="0" lIns="0" bIns="0" rIns="0">
            <a:spAutoFit/>
          </a:bodyPr>
          <a:lstStyle/>
          <a:p>
            <a:pPr algn="ctr">
              <a:lnSpc>
                <a:spcPts val="5051"/>
              </a:lnSpc>
              <a:spcBef>
                <a:spcPct val="0"/>
              </a:spcBef>
            </a:pPr>
            <a:r>
              <a:rPr lang="en-US" sz="3608">
                <a:solidFill>
                  <a:srgbClr val="545454"/>
                </a:solidFill>
                <a:latin typeface="Fredoka"/>
                <a:ea typeface="Fredoka"/>
                <a:cs typeface="Fredoka"/>
                <a:sym typeface="Fredoka"/>
              </a:rPr>
              <a:t>THE COUNCIL OF STUDENT LEADERS IS A STUDENT-LED INITIATIVE IN WHICH STUDENTS COLLABORATE THROUGHOUT THE SCHOOL YEAR TO IMPROVE SOME ASPECT OF SCHOOL LIFE FOR THEIR FELLOW STUDENTS.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sp>
        <p:nvSpPr>
          <p:cNvPr name="Freeform 2" id="2"/>
          <p:cNvSpPr/>
          <p:nvPr/>
        </p:nvSpPr>
        <p:spPr>
          <a:xfrm flipH="false" flipV="false" rot="0">
            <a:off x="13020617" y="4747196"/>
            <a:ext cx="5953206" cy="6642350"/>
          </a:xfrm>
          <a:custGeom>
            <a:avLst/>
            <a:gdLst/>
            <a:ahLst/>
            <a:cxnLst/>
            <a:rect r="r" b="b" t="t" l="l"/>
            <a:pathLst>
              <a:path h="6642350" w="5953206">
                <a:moveTo>
                  <a:pt x="0" y="0"/>
                </a:moveTo>
                <a:lnTo>
                  <a:pt x="5953207" y="0"/>
                </a:lnTo>
                <a:lnTo>
                  <a:pt x="5953207" y="6642350"/>
                </a:lnTo>
                <a:lnTo>
                  <a:pt x="0" y="66423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032537" y="-1486061"/>
            <a:ext cx="9438451" cy="8341231"/>
          </a:xfrm>
          <a:custGeom>
            <a:avLst/>
            <a:gdLst/>
            <a:ahLst/>
            <a:cxnLst/>
            <a:rect r="r" b="b" t="t" l="l"/>
            <a:pathLst>
              <a:path h="8341231" w="9438451">
                <a:moveTo>
                  <a:pt x="0" y="0"/>
                </a:moveTo>
                <a:lnTo>
                  <a:pt x="9438451" y="0"/>
                </a:lnTo>
                <a:lnTo>
                  <a:pt x="9438451" y="8341231"/>
                </a:lnTo>
                <a:lnTo>
                  <a:pt x="0" y="83412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10963217" y="-205018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 id="5"/>
          <p:cNvSpPr/>
          <p:nvPr/>
        </p:nvSpPr>
        <p:spPr>
          <a:xfrm flipH="false" flipV="false" rot="0">
            <a:off x="14821864" y="3880300"/>
            <a:ext cx="512306" cy="512306"/>
          </a:xfrm>
          <a:custGeom>
            <a:avLst/>
            <a:gdLst/>
            <a:ahLst/>
            <a:cxnLst/>
            <a:rect r="r" b="b" t="t" l="l"/>
            <a:pathLst>
              <a:path h="512306" w="512306">
                <a:moveTo>
                  <a:pt x="0" y="0"/>
                </a:moveTo>
                <a:lnTo>
                  <a:pt x="512306" y="0"/>
                </a:lnTo>
                <a:lnTo>
                  <a:pt x="512306" y="512306"/>
                </a:lnTo>
                <a:lnTo>
                  <a:pt x="0" y="51230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6" id="6"/>
          <p:cNvSpPr/>
          <p:nvPr/>
        </p:nvSpPr>
        <p:spPr>
          <a:xfrm flipH="false" flipV="false" rot="-5400000">
            <a:off x="13666820" y="8139946"/>
            <a:ext cx="1303958" cy="1518437"/>
          </a:xfrm>
          <a:custGeom>
            <a:avLst/>
            <a:gdLst/>
            <a:ahLst/>
            <a:cxnLst/>
            <a:rect r="r" b="b" t="t" l="l"/>
            <a:pathLst>
              <a:path h="1518437" w="1303958">
                <a:moveTo>
                  <a:pt x="0" y="0"/>
                </a:moveTo>
                <a:lnTo>
                  <a:pt x="1303958" y="0"/>
                </a:lnTo>
                <a:lnTo>
                  <a:pt x="1303958" y="1518437"/>
                </a:lnTo>
                <a:lnTo>
                  <a:pt x="0" y="151843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7" id="7"/>
          <p:cNvSpPr/>
          <p:nvPr/>
        </p:nvSpPr>
        <p:spPr>
          <a:xfrm flipH="false" flipV="false" rot="0">
            <a:off x="17402565" y="7781017"/>
            <a:ext cx="1770126" cy="1770126"/>
          </a:xfrm>
          <a:custGeom>
            <a:avLst/>
            <a:gdLst/>
            <a:ahLst/>
            <a:cxnLst/>
            <a:rect r="r" b="b" t="t" l="l"/>
            <a:pathLst>
              <a:path h="1770126" w="1770126">
                <a:moveTo>
                  <a:pt x="0" y="0"/>
                </a:moveTo>
                <a:lnTo>
                  <a:pt x="1770126" y="0"/>
                </a:lnTo>
                <a:lnTo>
                  <a:pt x="1770126" y="1770126"/>
                </a:lnTo>
                <a:lnTo>
                  <a:pt x="0" y="177012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8" id="8"/>
          <p:cNvSpPr/>
          <p:nvPr/>
        </p:nvSpPr>
        <p:spPr>
          <a:xfrm flipH="false" flipV="false" rot="-10800000">
            <a:off x="-685824" y="-1102546"/>
            <a:ext cx="5953206" cy="6642350"/>
          </a:xfrm>
          <a:custGeom>
            <a:avLst/>
            <a:gdLst/>
            <a:ahLst/>
            <a:cxnLst/>
            <a:rect r="r" b="b" t="t" l="l"/>
            <a:pathLst>
              <a:path h="6642350" w="5953206">
                <a:moveTo>
                  <a:pt x="0" y="0"/>
                </a:moveTo>
                <a:lnTo>
                  <a:pt x="5953207" y="0"/>
                </a:lnTo>
                <a:lnTo>
                  <a:pt x="5953207" y="6642350"/>
                </a:lnTo>
                <a:lnTo>
                  <a:pt x="0" y="66423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10800000">
            <a:off x="-3182988" y="3431830"/>
            <a:ext cx="9438451" cy="8341231"/>
          </a:xfrm>
          <a:custGeom>
            <a:avLst/>
            <a:gdLst/>
            <a:ahLst/>
            <a:cxnLst/>
            <a:rect r="r" b="b" t="t" l="l"/>
            <a:pathLst>
              <a:path h="8341231" w="9438451">
                <a:moveTo>
                  <a:pt x="0" y="0"/>
                </a:moveTo>
                <a:lnTo>
                  <a:pt x="9438451" y="0"/>
                </a:lnTo>
                <a:lnTo>
                  <a:pt x="9438451" y="8341231"/>
                </a:lnTo>
                <a:lnTo>
                  <a:pt x="0" y="83412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10800000">
            <a:off x="3209983" y="822238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10800000">
            <a:off x="2953830" y="5894394"/>
            <a:ext cx="512306" cy="512306"/>
          </a:xfrm>
          <a:custGeom>
            <a:avLst/>
            <a:gdLst/>
            <a:ahLst/>
            <a:cxnLst/>
            <a:rect r="r" b="b" t="t" l="l"/>
            <a:pathLst>
              <a:path h="512306" w="512306">
                <a:moveTo>
                  <a:pt x="0" y="0"/>
                </a:moveTo>
                <a:lnTo>
                  <a:pt x="512306" y="0"/>
                </a:lnTo>
                <a:lnTo>
                  <a:pt x="512306" y="512306"/>
                </a:lnTo>
                <a:lnTo>
                  <a:pt x="0" y="51230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5400000">
            <a:off x="3317222" y="628617"/>
            <a:ext cx="1303958" cy="1518437"/>
          </a:xfrm>
          <a:custGeom>
            <a:avLst/>
            <a:gdLst/>
            <a:ahLst/>
            <a:cxnLst/>
            <a:rect r="r" b="b" t="t" l="l"/>
            <a:pathLst>
              <a:path h="1518437" w="1303958">
                <a:moveTo>
                  <a:pt x="0" y="0"/>
                </a:moveTo>
                <a:lnTo>
                  <a:pt x="1303958" y="0"/>
                </a:lnTo>
                <a:lnTo>
                  <a:pt x="1303958" y="1518437"/>
                </a:lnTo>
                <a:lnTo>
                  <a:pt x="0" y="151843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10800000">
            <a:off x="-884691" y="735857"/>
            <a:ext cx="1770126" cy="1770126"/>
          </a:xfrm>
          <a:custGeom>
            <a:avLst/>
            <a:gdLst/>
            <a:ahLst/>
            <a:cxnLst/>
            <a:rect r="r" b="b" t="t" l="l"/>
            <a:pathLst>
              <a:path h="1770126" w="1770126">
                <a:moveTo>
                  <a:pt x="0" y="0"/>
                </a:moveTo>
                <a:lnTo>
                  <a:pt x="1770126" y="0"/>
                </a:lnTo>
                <a:lnTo>
                  <a:pt x="1770126" y="1770126"/>
                </a:lnTo>
                <a:lnTo>
                  <a:pt x="0" y="177012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14" id="14"/>
          <p:cNvGrpSpPr/>
          <p:nvPr/>
        </p:nvGrpSpPr>
        <p:grpSpPr>
          <a:xfrm rot="0">
            <a:off x="3220141" y="3454079"/>
            <a:ext cx="748689" cy="748689"/>
            <a:chOff x="0" y="0"/>
            <a:chExt cx="6350000" cy="6350000"/>
          </a:xfrm>
        </p:grpSpPr>
        <p:sp>
          <p:nvSpPr>
            <p:cNvPr name="Freeform 15" id="1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4E55"/>
            </a:solidFill>
          </p:spPr>
        </p:sp>
      </p:grpSp>
      <p:grpSp>
        <p:nvGrpSpPr>
          <p:cNvPr name="Group 16" id="16"/>
          <p:cNvGrpSpPr/>
          <p:nvPr/>
        </p:nvGrpSpPr>
        <p:grpSpPr>
          <a:xfrm rot="0">
            <a:off x="14318427" y="6098671"/>
            <a:ext cx="748689" cy="748689"/>
            <a:chOff x="0" y="0"/>
            <a:chExt cx="6350000" cy="6350000"/>
          </a:xfrm>
        </p:grpSpPr>
        <p:sp>
          <p:nvSpPr>
            <p:cNvPr name="Freeform 17" id="1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A4E55"/>
            </a:solidFill>
          </p:spPr>
        </p:sp>
      </p:grpSp>
      <p:sp>
        <p:nvSpPr>
          <p:cNvPr name="TextBox 18" id="18"/>
          <p:cNvSpPr txBox="true"/>
          <p:nvPr/>
        </p:nvSpPr>
        <p:spPr>
          <a:xfrm rot="0">
            <a:off x="3794591" y="3960537"/>
            <a:ext cx="10698075" cy="1671520"/>
          </a:xfrm>
          <a:prstGeom prst="rect">
            <a:avLst/>
          </a:prstGeom>
        </p:spPr>
        <p:txBody>
          <a:bodyPr anchor="t" rtlCol="false" tIns="0" lIns="0" bIns="0" rIns="0">
            <a:spAutoFit/>
          </a:bodyPr>
          <a:lstStyle/>
          <a:p>
            <a:pPr algn="ctr">
              <a:lnSpc>
                <a:spcPts val="13743"/>
              </a:lnSpc>
              <a:spcBef>
                <a:spcPct val="0"/>
              </a:spcBef>
            </a:pPr>
            <a:r>
              <a:rPr lang="en-US" sz="9817">
                <a:solidFill>
                  <a:srgbClr val="EA4E55"/>
                </a:solidFill>
                <a:latin typeface="Fredoka"/>
                <a:ea typeface="Fredoka"/>
                <a:cs typeface="Fredoka"/>
                <a:sym typeface="Fredoka"/>
              </a:rPr>
              <a:t>THANKS FOR</a:t>
            </a:r>
          </a:p>
        </p:txBody>
      </p:sp>
      <p:sp>
        <p:nvSpPr>
          <p:cNvPr name="TextBox 19" id="19"/>
          <p:cNvSpPr txBox="true"/>
          <p:nvPr/>
        </p:nvSpPr>
        <p:spPr>
          <a:xfrm rot="0">
            <a:off x="3795334" y="5483229"/>
            <a:ext cx="10698075" cy="1665968"/>
          </a:xfrm>
          <a:prstGeom prst="rect">
            <a:avLst/>
          </a:prstGeom>
        </p:spPr>
        <p:txBody>
          <a:bodyPr anchor="t" rtlCol="false" tIns="0" lIns="0" bIns="0" rIns="0">
            <a:spAutoFit/>
          </a:bodyPr>
          <a:lstStyle/>
          <a:p>
            <a:pPr algn="ctr">
              <a:lnSpc>
                <a:spcPts val="13743"/>
              </a:lnSpc>
              <a:spcBef>
                <a:spcPct val="0"/>
              </a:spcBef>
            </a:pPr>
            <a:r>
              <a:rPr lang="en-US" sz="9817">
                <a:solidFill>
                  <a:srgbClr val="545454"/>
                </a:solidFill>
                <a:latin typeface="Fredoka"/>
                <a:ea typeface="Fredoka"/>
                <a:cs typeface="Fredoka"/>
                <a:sym typeface="Fredoka"/>
              </a:rPr>
              <a:t>LISTENING</a:t>
            </a:r>
          </a:p>
        </p:txBody>
      </p:sp>
      <p:sp>
        <p:nvSpPr>
          <p:cNvPr name="TextBox 20" id="20"/>
          <p:cNvSpPr txBox="true"/>
          <p:nvPr/>
        </p:nvSpPr>
        <p:spPr>
          <a:xfrm rot="0">
            <a:off x="7324783" y="3362646"/>
            <a:ext cx="3639178" cy="278448"/>
          </a:xfrm>
          <a:prstGeom prst="rect">
            <a:avLst/>
          </a:prstGeom>
        </p:spPr>
        <p:txBody>
          <a:bodyPr anchor="t" rtlCol="false" tIns="0" lIns="0" bIns="0" rIns="0">
            <a:spAutoFit/>
          </a:bodyPr>
          <a:lstStyle/>
          <a:p>
            <a:pPr algn="ctr">
              <a:lnSpc>
                <a:spcPts val="2239"/>
              </a:lnSpc>
              <a:spcBef>
                <a:spcPct val="0"/>
              </a:spcBef>
            </a:pPr>
            <a:r>
              <a:rPr lang="en-US" sz="1599" spc="510">
                <a:solidFill>
                  <a:srgbClr val="FDF5EF"/>
                </a:solidFill>
                <a:latin typeface="Ubuntu"/>
                <a:ea typeface="Ubuntu"/>
                <a:cs typeface="Ubuntu"/>
                <a:sym typeface="Ubuntu"/>
              </a:rPr>
              <a:t>PRESENTATIONS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sp>
        <p:nvSpPr>
          <p:cNvPr name="Freeform 2" id="2"/>
          <p:cNvSpPr/>
          <p:nvPr/>
        </p:nvSpPr>
        <p:spPr>
          <a:xfrm flipH="false" flipV="false" rot="0">
            <a:off x="16138404" y="8412696"/>
            <a:ext cx="2159121" cy="1911803"/>
          </a:xfrm>
          <a:custGeom>
            <a:avLst/>
            <a:gdLst/>
            <a:ahLst/>
            <a:cxnLst/>
            <a:rect r="r" b="b" t="t" l="l"/>
            <a:pathLst>
              <a:path h="1911803" w="2159121">
                <a:moveTo>
                  <a:pt x="0" y="0"/>
                </a:moveTo>
                <a:lnTo>
                  <a:pt x="2159121" y="0"/>
                </a:lnTo>
                <a:lnTo>
                  <a:pt x="2159121" y="1911804"/>
                </a:lnTo>
                <a:lnTo>
                  <a:pt x="0" y="19118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4666593">
            <a:off x="14699630" y="-1235495"/>
            <a:ext cx="5953206" cy="6642350"/>
          </a:xfrm>
          <a:custGeom>
            <a:avLst/>
            <a:gdLst/>
            <a:ahLst/>
            <a:cxnLst/>
            <a:rect r="r" b="b" t="t" l="l"/>
            <a:pathLst>
              <a:path h="6642350" w="5953206">
                <a:moveTo>
                  <a:pt x="0" y="0"/>
                </a:moveTo>
                <a:lnTo>
                  <a:pt x="5953206" y="0"/>
                </a:lnTo>
                <a:lnTo>
                  <a:pt x="5953206" y="6642350"/>
                </a:lnTo>
                <a:lnTo>
                  <a:pt x="0" y="6642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3506313" y="2291120"/>
            <a:ext cx="11675023" cy="1335407"/>
          </a:xfrm>
          <a:prstGeom prst="rect">
            <a:avLst/>
          </a:prstGeom>
        </p:spPr>
        <p:txBody>
          <a:bodyPr anchor="t" rtlCol="false" tIns="0" lIns="0" bIns="0" rIns="0">
            <a:spAutoFit/>
          </a:bodyPr>
          <a:lstStyle/>
          <a:p>
            <a:pPr algn="ctr">
              <a:lnSpc>
                <a:spcPts val="10919"/>
              </a:lnSpc>
              <a:spcBef>
                <a:spcPct val="0"/>
              </a:spcBef>
            </a:pPr>
            <a:r>
              <a:rPr lang="en-US" sz="7799">
                <a:solidFill>
                  <a:srgbClr val="EA4E55"/>
                </a:solidFill>
                <a:latin typeface="Fredoka"/>
                <a:ea typeface="Fredoka"/>
                <a:cs typeface="Fredoka"/>
                <a:sym typeface="Fredoka"/>
              </a:rPr>
              <a:t>OPENING ACTIVITY</a:t>
            </a:r>
          </a:p>
        </p:txBody>
      </p:sp>
      <p:sp>
        <p:nvSpPr>
          <p:cNvPr name="TextBox 5" id="5"/>
          <p:cNvSpPr txBox="true"/>
          <p:nvPr/>
        </p:nvSpPr>
        <p:spPr>
          <a:xfrm rot="0">
            <a:off x="1469685" y="3906032"/>
            <a:ext cx="15748280" cy="3668273"/>
          </a:xfrm>
          <a:prstGeom prst="rect">
            <a:avLst/>
          </a:prstGeom>
        </p:spPr>
        <p:txBody>
          <a:bodyPr anchor="t" rtlCol="false" tIns="0" lIns="0" bIns="0" rIns="0">
            <a:spAutoFit/>
          </a:bodyPr>
          <a:lstStyle/>
          <a:p>
            <a:pPr algn="ctr">
              <a:lnSpc>
                <a:spcPts val="14729"/>
              </a:lnSpc>
              <a:spcBef>
                <a:spcPct val="0"/>
              </a:spcBef>
            </a:pPr>
            <a:r>
              <a:rPr lang="en-US" sz="10521">
                <a:solidFill>
                  <a:srgbClr val="545454"/>
                </a:solidFill>
                <a:latin typeface="Fredoka"/>
                <a:ea typeface="Fredoka"/>
                <a:cs typeface="Fredoka"/>
                <a:sym typeface="Fredoka"/>
              </a:rPr>
              <a:t>AI DETECTION AT A GLANCE.</a:t>
            </a:r>
          </a:p>
        </p:txBody>
      </p:sp>
      <p:sp>
        <p:nvSpPr>
          <p:cNvPr name="Freeform 6" id="6"/>
          <p:cNvSpPr/>
          <p:nvPr/>
        </p:nvSpPr>
        <p:spPr>
          <a:xfrm flipH="true" flipV="false" rot="4655156">
            <a:off x="-2188708" y="-1256994"/>
            <a:ext cx="5953206" cy="6642350"/>
          </a:xfrm>
          <a:custGeom>
            <a:avLst/>
            <a:gdLst/>
            <a:ahLst/>
            <a:cxnLst/>
            <a:rect r="r" b="b" t="t" l="l"/>
            <a:pathLst>
              <a:path h="6642350" w="5953206">
                <a:moveTo>
                  <a:pt x="5953207" y="0"/>
                </a:moveTo>
                <a:lnTo>
                  <a:pt x="0" y="0"/>
                </a:lnTo>
                <a:lnTo>
                  <a:pt x="0" y="6642350"/>
                </a:lnTo>
                <a:lnTo>
                  <a:pt x="5953207" y="6642350"/>
                </a:lnTo>
                <a:lnTo>
                  <a:pt x="595320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0">
            <a:off x="0" y="8375197"/>
            <a:ext cx="2159121" cy="1911803"/>
          </a:xfrm>
          <a:custGeom>
            <a:avLst/>
            <a:gdLst/>
            <a:ahLst/>
            <a:cxnLst/>
            <a:rect r="r" b="b" t="t" l="l"/>
            <a:pathLst>
              <a:path h="1911803" w="2159121">
                <a:moveTo>
                  <a:pt x="2159121" y="0"/>
                </a:moveTo>
                <a:lnTo>
                  <a:pt x="0" y="0"/>
                </a:lnTo>
                <a:lnTo>
                  <a:pt x="0" y="1911803"/>
                </a:lnTo>
                <a:lnTo>
                  <a:pt x="2159121" y="1911803"/>
                </a:lnTo>
                <a:lnTo>
                  <a:pt x="215912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10800000">
            <a:off x="1469685" y="8063359"/>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10800000">
            <a:off x="14666401" y="8063359"/>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10800000">
            <a:off x="1469685" y="152511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10800000">
            <a:off x="15381161" y="1663663"/>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sp>
        <p:nvSpPr>
          <p:cNvPr name="Freeform 2" id="2"/>
          <p:cNvSpPr/>
          <p:nvPr/>
        </p:nvSpPr>
        <p:spPr>
          <a:xfrm flipH="false" flipV="false" rot="0">
            <a:off x="0" y="2434441"/>
            <a:ext cx="8494157" cy="5418118"/>
          </a:xfrm>
          <a:custGeom>
            <a:avLst/>
            <a:gdLst/>
            <a:ahLst/>
            <a:cxnLst/>
            <a:rect r="r" b="b" t="t" l="l"/>
            <a:pathLst>
              <a:path h="5418118" w="8494157">
                <a:moveTo>
                  <a:pt x="0" y="0"/>
                </a:moveTo>
                <a:lnTo>
                  <a:pt x="8494157" y="0"/>
                </a:lnTo>
                <a:lnTo>
                  <a:pt x="8494157" y="5418118"/>
                </a:lnTo>
                <a:lnTo>
                  <a:pt x="0" y="5418118"/>
                </a:lnTo>
                <a:lnTo>
                  <a:pt x="0" y="0"/>
                </a:lnTo>
                <a:close/>
              </a:path>
            </a:pathLst>
          </a:custGeom>
          <a:blipFill>
            <a:blip r:embed="rId3"/>
            <a:stretch>
              <a:fillRect l="-6952" t="0" r="-6952" b="0"/>
            </a:stretch>
          </a:blipFill>
        </p:spPr>
      </p:sp>
      <p:sp>
        <p:nvSpPr>
          <p:cNvPr name="Freeform 3" id="3"/>
          <p:cNvSpPr/>
          <p:nvPr/>
        </p:nvSpPr>
        <p:spPr>
          <a:xfrm flipH="false" flipV="false" rot="0">
            <a:off x="9940405" y="2434441"/>
            <a:ext cx="8347595" cy="5143500"/>
          </a:xfrm>
          <a:custGeom>
            <a:avLst/>
            <a:gdLst/>
            <a:ahLst/>
            <a:cxnLst/>
            <a:rect r="r" b="b" t="t" l="l"/>
            <a:pathLst>
              <a:path h="5143500" w="8347595">
                <a:moveTo>
                  <a:pt x="0" y="0"/>
                </a:moveTo>
                <a:lnTo>
                  <a:pt x="8347595" y="0"/>
                </a:lnTo>
                <a:lnTo>
                  <a:pt x="8347595" y="5143500"/>
                </a:lnTo>
                <a:lnTo>
                  <a:pt x="0" y="5143500"/>
                </a:lnTo>
                <a:lnTo>
                  <a:pt x="0" y="0"/>
                </a:lnTo>
                <a:close/>
              </a:path>
            </a:pathLst>
          </a:custGeom>
          <a:blipFill>
            <a:blip r:embed="rId4"/>
            <a:stretch>
              <a:fillRect l="-2676" t="-4886" r="0" b="-4886"/>
            </a:stretch>
          </a:blipFill>
        </p:spPr>
      </p:sp>
      <p:sp>
        <p:nvSpPr>
          <p:cNvPr name="TextBox 4" id="4"/>
          <p:cNvSpPr txBox="true"/>
          <p:nvPr/>
        </p:nvSpPr>
        <p:spPr>
          <a:xfrm rot="0">
            <a:off x="530443" y="8443592"/>
            <a:ext cx="7433271" cy="1467492"/>
          </a:xfrm>
          <a:prstGeom prst="rect">
            <a:avLst/>
          </a:prstGeom>
        </p:spPr>
        <p:txBody>
          <a:bodyPr anchor="t" rtlCol="false" tIns="0" lIns="0" bIns="0" rIns="0">
            <a:spAutoFit/>
          </a:bodyPr>
          <a:lstStyle/>
          <a:p>
            <a:pPr algn="ctr">
              <a:lnSpc>
                <a:spcPts val="12039"/>
              </a:lnSpc>
              <a:spcBef>
                <a:spcPct val="0"/>
              </a:spcBef>
            </a:pPr>
            <a:r>
              <a:rPr lang="en-US" sz="8599">
                <a:solidFill>
                  <a:srgbClr val="545454"/>
                </a:solidFill>
                <a:latin typeface="Fredoka"/>
                <a:ea typeface="Fredoka"/>
                <a:cs typeface="Fredoka"/>
                <a:sym typeface="Fredoka"/>
              </a:rPr>
              <a:t>OPTION A</a:t>
            </a:r>
          </a:p>
        </p:txBody>
      </p:sp>
      <p:sp>
        <p:nvSpPr>
          <p:cNvPr name="TextBox 5" id="5"/>
          <p:cNvSpPr txBox="true"/>
          <p:nvPr/>
        </p:nvSpPr>
        <p:spPr>
          <a:xfrm rot="0">
            <a:off x="10397567" y="8443592"/>
            <a:ext cx="7433271" cy="1467492"/>
          </a:xfrm>
          <a:prstGeom prst="rect">
            <a:avLst/>
          </a:prstGeom>
        </p:spPr>
        <p:txBody>
          <a:bodyPr anchor="t" rtlCol="false" tIns="0" lIns="0" bIns="0" rIns="0">
            <a:spAutoFit/>
          </a:bodyPr>
          <a:lstStyle/>
          <a:p>
            <a:pPr algn="ctr">
              <a:lnSpc>
                <a:spcPts val="12039"/>
              </a:lnSpc>
              <a:spcBef>
                <a:spcPct val="0"/>
              </a:spcBef>
            </a:pPr>
            <a:r>
              <a:rPr lang="en-US" sz="8599">
                <a:solidFill>
                  <a:srgbClr val="545454"/>
                </a:solidFill>
                <a:latin typeface="Fredoka"/>
                <a:ea typeface="Fredoka"/>
                <a:cs typeface="Fredoka"/>
                <a:sym typeface="Fredoka"/>
              </a:rPr>
              <a:t>OPTION B</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FDF5EF"/>
        </a:solidFill>
      </p:bgPr>
    </p:bg>
    <p:spTree>
      <p:nvGrpSpPr>
        <p:cNvPr id="1" name=""/>
        <p:cNvGrpSpPr/>
        <p:nvPr/>
      </p:nvGrpSpPr>
      <p:grpSpPr>
        <a:xfrm>
          <a:off x="0" y="0"/>
          <a:ext cx="0" cy="0"/>
          <a:chOff x="0" y="0"/>
          <a:chExt cx="0" cy="0"/>
        </a:xfrm>
      </p:grpSpPr>
      <p:grpSp>
        <p:nvGrpSpPr>
          <p:cNvPr name="Group 2" id="2"/>
          <p:cNvGrpSpPr/>
          <p:nvPr/>
        </p:nvGrpSpPr>
        <p:grpSpPr>
          <a:xfrm rot="0">
            <a:off x="0" y="671299"/>
            <a:ext cx="8676950" cy="8944402"/>
            <a:chOff x="0" y="0"/>
            <a:chExt cx="2285287" cy="2355727"/>
          </a:xfrm>
        </p:grpSpPr>
        <p:sp>
          <p:nvSpPr>
            <p:cNvPr name="Freeform 3" id="3"/>
            <p:cNvSpPr/>
            <p:nvPr/>
          </p:nvSpPr>
          <p:spPr>
            <a:xfrm flipH="false" flipV="false" rot="0">
              <a:off x="0" y="0"/>
              <a:ext cx="2285287" cy="2355727"/>
            </a:xfrm>
            <a:custGeom>
              <a:avLst/>
              <a:gdLst/>
              <a:ahLst/>
              <a:cxnLst/>
              <a:rect r="r" b="b" t="t" l="l"/>
              <a:pathLst>
                <a:path h="2355727" w="2285287">
                  <a:moveTo>
                    <a:pt x="0" y="0"/>
                  </a:moveTo>
                  <a:lnTo>
                    <a:pt x="2285287" y="0"/>
                  </a:lnTo>
                  <a:lnTo>
                    <a:pt x="2285287" y="2355727"/>
                  </a:lnTo>
                  <a:lnTo>
                    <a:pt x="0" y="2355727"/>
                  </a:lnTo>
                  <a:close/>
                </a:path>
              </a:pathLst>
            </a:custGeom>
            <a:solidFill>
              <a:srgbClr val="EA4E55"/>
            </a:solidFill>
          </p:spPr>
        </p:sp>
        <p:sp>
          <p:nvSpPr>
            <p:cNvPr name="TextBox 4" id="4"/>
            <p:cNvSpPr txBox="true"/>
            <p:nvPr/>
          </p:nvSpPr>
          <p:spPr>
            <a:xfrm>
              <a:off x="0" y="-38100"/>
              <a:ext cx="2285287" cy="239382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0" y="576049"/>
            <a:ext cx="8556063" cy="9040219"/>
          </a:xfrm>
          <a:prstGeom prst="rect">
            <a:avLst/>
          </a:prstGeom>
        </p:spPr>
        <p:txBody>
          <a:bodyPr anchor="t" rtlCol="false" tIns="0" lIns="0" bIns="0" rIns="0">
            <a:spAutoFit/>
          </a:bodyPr>
          <a:lstStyle/>
          <a:p>
            <a:pPr algn="ctr">
              <a:lnSpc>
                <a:spcPts val="6520"/>
              </a:lnSpc>
              <a:spcBef>
                <a:spcPct val="0"/>
              </a:spcBef>
            </a:pPr>
            <a:r>
              <a:rPr lang="en-US" sz="4657">
                <a:solidFill>
                  <a:srgbClr val="000000"/>
                </a:solidFill>
                <a:latin typeface="Fredoka"/>
                <a:ea typeface="Fredoka"/>
                <a:cs typeface="Fredoka"/>
                <a:sym typeface="Fredoka"/>
              </a:rPr>
              <a:t>“I REMEMBER VISITING THE GRAND CANYON AS A CHILD. THE SHEER SIZE OF IT WAS OVERWHELMING, AND I FELT A MIX OF AWE AND FEAR STANDING ON THE EDGE. MY DAD HELD MY HAND TIGHTLY—REMINDING ME OF THE SAFETY RULES AS WE TOOK IN THE BREATHTAKING VIEW.”</a:t>
            </a:r>
          </a:p>
        </p:txBody>
      </p:sp>
      <p:grpSp>
        <p:nvGrpSpPr>
          <p:cNvPr name="Group 6" id="6"/>
          <p:cNvGrpSpPr/>
          <p:nvPr/>
        </p:nvGrpSpPr>
        <p:grpSpPr>
          <a:xfrm rot="0">
            <a:off x="9611050" y="671299"/>
            <a:ext cx="8676950" cy="8944402"/>
            <a:chOff x="0" y="0"/>
            <a:chExt cx="2285287" cy="2355727"/>
          </a:xfrm>
        </p:grpSpPr>
        <p:sp>
          <p:nvSpPr>
            <p:cNvPr name="Freeform 7" id="7"/>
            <p:cNvSpPr/>
            <p:nvPr/>
          </p:nvSpPr>
          <p:spPr>
            <a:xfrm flipH="false" flipV="false" rot="0">
              <a:off x="0" y="0"/>
              <a:ext cx="2285287" cy="2355727"/>
            </a:xfrm>
            <a:custGeom>
              <a:avLst/>
              <a:gdLst/>
              <a:ahLst/>
              <a:cxnLst/>
              <a:rect r="r" b="b" t="t" l="l"/>
              <a:pathLst>
                <a:path h="2355727" w="2285287">
                  <a:moveTo>
                    <a:pt x="0" y="0"/>
                  </a:moveTo>
                  <a:lnTo>
                    <a:pt x="2285287" y="0"/>
                  </a:lnTo>
                  <a:lnTo>
                    <a:pt x="2285287" y="2355727"/>
                  </a:lnTo>
                  <a:lnTo>
                    <a:pt x="0" y="2355727"/>
                  </a:lnTo>
                  <a:close/>
                </a:path>
              </a:pathLst>
            </a:custGeom>
            <a:solidFill>
              <a:srgbClr val="333367"/>
            </a:solidFill>
          </p:spPr>
        </p:sp>
        <p:sp>
          <p:nvSpPr>
            <p:cNvPr name="TextBox 8" id="8"/>
            <p:cNvSpPr txBox="true"/>
            <p:nvPr/>
          </p:nvSpPr>
          <p:spPr>
            <a:xfrm>
              <a:off x="0" y="-38100"/>
              <a:ext cx="2285287" cy="2393827"/>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9611050" y="942975"/>
            <a:ext cx="8731520" cy="8525853"/>
          </a:xfrm>
          <a:prstGeom prst="rect">
            <a:avLst/>
          </a:prstGeom>
        </p:spPr>
        <p:txBody>
          <a:bodyPr anchor="t" rtlCol="false" tIns="0" lIns="0" bIns="0" rIns="0">
            <a:spAutoFit/>
          </a:bodyPr>
          <a:lstStyle/>
          <a:p>
            <a:pPr algn="ctr">
              <a:lnSpc>
                <a:spcPts val="6122"/>
              </a:lnSpc>
              <a:spcBef>
                <a:spcPct val="0"/>
              </a:spcBef>
            </a:pPr>
            <a:r>
              <a:rPr lang="en-US" sz="4373">
                <a:solidFill>
                  <a:srgbClr val="FFFFFF"/>
                </a:solidFill>
                <a:latin typeface="Fredoka"/>
                <a:ea typeface="Fredoka"/>
                <a:cs typeface="Fredoka"/>
                <a:sym typeface="Fredoka"/>
              </a:rPr>
              <a:t>“THE GRAND CANYON IS A VERY LARGE AND IMPRESSIVE GEOLOGICAL FORMATION. IT ATTRACTS MANY TOURISTS EVERY YEAR. PEOPLE WHO VISIT THE GRAND CANYON OFTEN FEEL AMAZED BY ITS SIZE AND BEAUTY. SAFETY IS IMPORTANT WHEN VISITING, AND IT IS ADVISED TO FOLLOW ALL SAFETY RULES.”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sp>
        <p:nvSpPr>
          <p:cNvPr name="Freeform 2" id="2"/>
          <p:cNvSpPr/>
          <p:nvPr/>
        </p:nvSpPr>
        <p:spPr>
          <a:xfrm flipH="false" flipV="false" rot="0">
            <a:off x="16138404" y="8412696"/>
            <a:ext cx="2159121" cy="1911803"/>
          </a:xfrm>
          <a:custGeom>
            <a:avLst/>
            <a:gdLst/>
            <a:ahLst/>
            <a:cxnLst/>
            <a:rect r="r" b="b" t="t" l="l"/>
            <a:pathLst>
              <a:path h="1911803" w="2159121">
                <a:moveTo>
                  <a:pt x="0" y="0"/>
                </a:moveTo>
                <a:lnTo>
                  <a:pt x="2159121" y="0"/>
                </a:lnTo>
                <a:lnTo>
                  <a:pt x="2159121" y="1911804"/>
                </a:lnTo>
                <a:lnTo>
                  <a:pt x="0" y="19118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4666593">
            <a:off x="14699630" y="-1235495"/>
            <a:ext cx="5953206" cy="6642350"/>
          </a:xfrm>
          <a:custGeom>
            <a:avLst/>
            <a:gdLst/>
            <a:ahLst/>
            <a:cxnLst/>
            <a:rect r="r" b="b" t="t" l="l"/>
            <a:pathLst>
              <a:path h="6642350" w="5953206">
                <a:moveTo>
                  <a:pt x="0" y="0"/>
                </a:moveTo>
                <a:lnTo>
                  <a:pt x="5953206" y="0"/>
                </a:lnTo>
                <a:lnTo>
                  <a:pt x="5953206" y="6642350"/>
                </a:lnTo>
                <a:lnTo>
                  <a:pt x="0" y="6642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1692728" y="1699616"/>
            <a:ext cx="15178682" cy="1335407"/>
          </a:xfrm>
          <a:prstGeom prst="rect">
            <a:avLst/>
          </a:prstGeom>
        </p:spPr>
        <p:txBody>
          <a:bodyPr anchor="t" rtlCol="false" tIns="0" lIns="0" bIns="0" rIns="0">
            <a:spAutoFit/>
          </a:bodyPr>
          <a:lstStyle/>
          <a:p>
            <a:pPr algn="ctr">
              <a:lnSpc>
                <a:spcPts val="10919"/>
              </a:lnSpc>
              <a:spcBef>
                <a:spcPct val="0"/>
              </a:spcBef>
            </a:pPr>
            <a:r>
              <a:rPr lang="en-US" sz="7799">
                <a:solidFill>
                  <a:srgbClr val="EA4E55"/>
                </a:solidFill>
                <a:latin typeface="Fredoka"/>
                <a:ea typeface="Fredoka"/>
                <a:cs typeface="Fredoka"/>
                <a:sym typeface="Fredoka"/>
              </a:rPr>
              <a:t>OUR GUIDING QUESTION</a:t>
            </a:r>
          </a:p>
        </p:txBody>
      </p:sp>
      <p:sp>
        <p:nvSpPr>
          <p:cNvPr name="TextBox 5" id="5"/>
          <p:cNvSpPr txBox="true"/>
          <p:nvPr/>
        </p:nvSpPr>
        <p:spPr>
          <a:xfrm rot="0">
            <a:off x="787896" y="4171301"/>
            <a:ext cx="16610488" cy="5086999"/>
          </a:xfrm>
          <a:prstGeom prst="rect">
            <a:avLst/>
          </a:prstGeom>
        </p:spPr>
        <p:txBody>
          <a:bodyPr anchor="t" rtlCol="false" tIns="0" lIns="0" bIns="0" rIns="0">
            <a:spAutoFit/>
          </a:bodyPr>
          <a:lstStyle/>
          <a:p>
            <a:pPr algn="ctr">
              <a:lnSpc>
                <a:spcPts val="10155"/>
              </a:lnSpc>
              <a:spcBef>
                <a:spcPct val="0"/>
              </a:spcBef>
            </a:pPr>
            <a:r>
              <a:rPr lang="en-US" sz="7254">
                <a:solidFill>
                  <a:srgbClr val="545454"/>
                </a:solidFill>
                <a:latin typeface="Fredoka"/>
                <a:ea typeface="Fredoka"/>
                <a:cs typeface="Fredoka"/>
                <a:sym typeface="Fredoka"/>
              </a:rPr>
              <a:t>WHAT ARE STUDENTS’ EXPERIENCES USING AI, AND HOW IS AI HELPING OR HINDERING STUDENTS’ LEARNING?</a:t>
            </a:r>
          </a:p>
        </p:txBody>
      </p:sp>
      <p:sp>
        <p:nvSpPr>
          <p:cNvPr name="Freeform 6" id="6"/>
          <p:cNvSpPr/>
          <p:nvPr/>
        </p:nvSpPr>
        <p:spPr>
          <a:xfrm flipH="true" flipV="false" rot="4655156">
            <a:off x="-2188708" y="-1256994"/>
            <a:ext cx="5953206" cy="6642350"/>
          </a:xfrm>
          <a:custGeom>
            <a:avLst/>
            <a:gdLst/>
            <a:ahLst/>
            <a:cxnLst/>
            <a:rect r="r" b="b" t="t" l="l"/>
            <a:pathLst>
              <a:path h="6642350" w="5953206">
                <a:moveTo>
                  <a:pt x="5953207" y="0"/>
                </a:moveTo>
                <a:lnTo>
                  <a:pt x="0" y="0"/>
                </a:lnTo>
                <a:lnTo>
                  <a:pt x="0" y="6642350"/>
                </a:lnTo>
                <a:lnTo>
                  <a:pt x="5953207" y="6642350"/>
                </a:lnTo>
                <a:lnTo>
                  <a:pt x="595320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0">
            <a:off x="0" y="8375197"/>
            <a:ext cx="2159121" cy="1911803"/>
          </a:xfrm>
          <a:custGeom>
            <a:avLst/>
            <a:gdLst/>
            <a:ahLst/>
            <a:cxnLst/>
            <a:rect r="r" b="b" t="t" l="l"/>
            <a:pathLst>
              <a:path h="1911803" w="2159121">
                <a:moveTo>
                  <a:pt x="2159121" y="0"/>
                </a:moveTo>
                <a:lnTo>
                  <a:pt x="0" y="0"/>
                </a:lnTo>
                <a:lnTo>
                  <a:pt x="0" y="1911803"/>
                </a:lnTo>
                <a:lnTo>
                  <a:pt x="2159121" y="1911803"/>
                </a:lnTo>
                <a:lnTo>
                  <a:pt x="215912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10800000">
            <a:off x="1469685" y="8063359"/>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10800000">
            <a:off x="14666401" y="8063359"/>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10800000">
            <a:off x="1469685" y="152511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10800000">
            <a:off x="15381161" y="1663663"/>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sp>
        <p:nvSpPr>
          <p:cNvPr name="Freeform 2" id="2"/>
          <p:cNvSpPr/>
          <p:nvPr/>
        </p:nvSpPr>
        <p:spPr>
          <a:xfrm flipH="false" flipV="false" rot="0">
            <a:off x="16138404" y="8412696"/>
            <a:ext cx="2159121" cy="1911803"/>
          </a:xfrm>
          <a:custGeom>
            <a:avLst/>
            <a:gdLst/>
            <a:ahLst/>
            <a:cxnLst/>
            <a:rect r="r" b="b" t="t" l="l"/>
            <a:pathLst>
              <a:path h="1911803" w="2159121">
                <a:moveTo>
                  <a:pt x="0" y="0"/>
                </a:moveTo>
                <a:lnTo>
                  <a:pt x="2159121" y="0"/>
                </a:lnTo>
                <a:lnTo>
                  <a:pt x="2159121" y="1911804"/>
                </a:lnTo>
                <a:lnTo>
                  <a:pt x="0" y="19118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4666593">
            <a:off x="14699630" y="-1235495"/>
            <a:ext cx="5953206" cy="6642350"/>
          </a:xfrm>
          <a:custGeom>
            <a:avLst/>
            <a:gdLst/>
            <a:ahLst/>
            <a:cxnLst/>
            <a:rect r="r" b="b" t="t" l="l"/>
            <a:pathLst>
              <a:path h="6642350" w="5953206">
                <a:moveTo>
                  <a:pt x="0" y="0"/>
                </a:moveTo>
                <a:lnTo>
                  <a:pt x="5953206" y="0"/>
                </a:lnTo>
                <a:lnTo>
                  <a:pt x="5953206" y="6642350"/>
                </a:lnTo>
                <a:lnTo>
                  <a:pt x="0" y="6642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true" flipV="false" rot="4655156">
            <a:off x="-2188708" y="-1256994"/>
            <a:ext cx="5953206" cy="6642350"/>
          </a:xfrm>
          <a:custGeom>
            <a:avLst/>
            <a:gdLst/>
            <a:ahLst/>
            <a:cxnLst/>
            <a:rect r="r" b="b" t="t" l="l"/>
            <a:pathLst>
              <a:path h="6642350" w="5953206">
                <a:moveTo>
                  <a:pt x="5953207" y="0"/>
                </a:moveTo>
                <a:lnTo>
                  <a:pt x="0" y="0"/>
                </a:lnTo>
                <a:lnTo>
                  <a:pt x="0" y="6642350"/>
                </a:lnTo>
                <a:lnTo>
                  <a:pt x="5953207" y="6642350"/>
                </a:lnTo>
                <a:lnTo>
                  <a:pt x="595320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2536635" y="53886"/>
            <a:ext cx="13218371" cy="2716532"/>
          </a:xfrm>
          <a:prstGeom prst="rect">
            <a:avLst/>
          </a:prstGeom>
        </p:spPr>
        <p:txBody>
          <a:bodyPr anchor="t" rtlCol="false" tIns="0" lIns="0" bIns="0" rIns="0">
            <a:spAutoFit/>
          </a:bodyPr>
          <a:lstStyle/>
          <a:p>
            <a:pPr algn="ctr">
              <a:lnSpc>
                <a:spcPts val="10919"/>
              </a:lnSpc>
              <a:spcBef>
                <a:spcPct val="0"/>
              </a:spcBef>
            </a:pPr>
            <a:r>
              <a:rPr lang="en-US" sz="7799">
                <a:solidFill>
                  <a:srgbClr val="EA4E55"/>
                </a:solidFill>
                <a:latin typeface="Fredoka"/>
                <a:ea typeface="Fredoka"/>
                <a:cs typeface="Fredoka"/>
                <a:sym typeface="Fredoka"/>
              </a:rPr>
              <a:t>QUESTIONS TO GUIDE SPECIFIC RESEARCH</a:t>
            </a:r>
          </a:p>
        </p:txBody>
      </p:sp>
      <p:sp>
        <p:nvSpPr>
          <p:cNvPr name="Freeform 6" id="6"/>
          <p:cNvSpPr/>
          <p:nvPr/>
        </p:nvSpPr>
        <p:spPr>
          <a:xfrm flipH="true" flipV="false" rot="0">
            <a:off x="0" y="8375197"/>
            <a:ext cx="2159121" cy="1911803"/>
          </a:xfrm>
          <a:custGeom>
            <a:avLst/>
            <a:gdLst/>
            <a:ahLst/>
            <a:cxnLst/>
            <a:rect r="r" b="b" t="t" l="l"/>
            <a:pathLst>
              <a:path h="1911803" w="2159121">
                <a:moveTo>
                  <a:pt x="2159121" y="0"/>
                </a:moveTo>
                <a:lnTo>
                  <a:pt x="0" y="0"/>
                </a:lnTo>
                <a:lnTo>
                  <a:pt x="0" y="1911803"/>
                </a:lnTo>
                <a:lnTo>
                  <a:pt x="2159121" y="1911803"/>
                </a:lnTo>
                <a:lnTo>
                  <a:pt x="215912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10800000">
            <a:off x="1126484" y="93685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10800000">
            <a:off x="15182222" y="94060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10800000">
            <a:off x="699831" y="933614"/>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10800000">
            <a:off x="15751365" y="933614"/>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1" id="11"/>
          <p:cNvGrpSpPr/>
          <p:nvPr/>
        </p:nvGrpSpPr>
        <p:grpSpPr>
          <a:xfrm rot="0">
            <a:off x="422653" y="3579163"/>
            <a:ext cx="1914255" cy="1914247"/>
            <a:chOff x="0" y="0"/>
            <a:chExt cx="6350000" cy="6349975"/>
          </a:xfrm>
        </p:grpSpPr>
        <p:sp>
          <p:nvSpPr>
            <p:cNvPr name="Freeform 12" id="12"/>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1"/>
              <a:stretch>
                <a:fillRect l="0" t="-2272" r="0" b="-2272"/>
              </a:stretch>
            </a:blipFill>
          </p:spPr>
        </p:sp>
      </p:grpSp>
      <p:grpSp>
        <p:nvGrpSpPr>
          <p:cNvPr name="Group 13" id="13"/>
          <p:cNvGrpSpPr/>
          <p:nvPr/>
        </p:nvGrpSpPr>
        <p:grpSpPr>
          <a:xfrm rot="0">
            <a:off x="422653" y="6588512"/>
            <a:ext cx="1914255" cy="1914247"/>
            <a:chOff x="0" y="0"/>
            <a:chExt cx="6350000" cy="6349975"/>
          </a:xfrm>
        </p:grpSpPr>
        <p:sp>
          <p:nvSpPr>
            <p:cNvPr name="Freeform 14" id="1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2"/>
              <a:stretch>
                <a:fillRect l="-14102" t="0" r="-14102" b="0"/>
              </a:stretch>
            </a:blipFill>
          </p:spPr>
        </p:sp>
      </p:grpSp>
      <p:grpSp>
        <p:nvGrpSpPr>
          <p:cNvPr name="Group 15" id="15"/>
          <p:cNvGrpSpPr/>
          <p:nvPr/>
        </p:nvGrpSpPr>
        <p:grpSpPr>
          <a:xfrm rot="0">
            <a:off x="8647866" y="3840007"/>
            <a:ext cx="1914255" cy="1914247"/>
            <a:chOff x="0" y="0"/>
            <a:chExt cx="6350000" cy="6349975"/>
          </a:xfrm>
        </p:grpSpPr>
        <p:sp>
          <p:nvSpPr>
            <p:cNvPr name="Freeform 16" id="16"/>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3"/>
              <a:stretch>
                <a:fillRect l="-11333" t="0" r="-11333" b="0"/>
              </a:stretch>
            </a:blipFill>
          </p:spPr>
        </p:sp>
      </p:grpSp>
      <p:grpSp>
        <p:nvGrpSpPr>
          <p:cNvPr name="Group 17" id="17"/>
          <p:cNvGrpSpPr/>
          <p:nvPr/>
        </p:nvGrpSpPr>
        <p:grpSpPr>
          <a:xfrm rot="0">
            <a:off x="8647866" y="6498449"/>
            <a:ext cx="1914255" cy="1914247"/>
            <a:chOff x="0" y="0"/>
            <a:chExt cx="6350000" cy="6349975"/>
          </a:xfrm>
        </p:grpSpPr>
        <p:sp>
          <p:nvSpPr>
            <p:cNvPr name="Freeform 18" id="18"/>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4"/>
              <a:stretch>
                <a:fillRect l="-11823" t="0" r="-11823" b="0"/>
              </a:stretch>
            </a:blipFill>
          </p:spPr>
        </p:sp>
      </p:grpSp>
      <p:sp>
        <p:nvSpPr>
          <p:cNvPr name="TextBox 19" id="19"/>
          <p:cNvSpPr txBox="true"/>
          <p:nvPr/>
        </p:nvSpPr>
        <p:spPr>
          <a:xfrm rot="0">
            <a:off x="2536635" y="3754282"/>
            <a:ext cx="5104718" cy="2178686"/>
          </a:xfrm>
          <a:prstGeom prst="rect">
            <a:avLst/>
          </a:prstGeom>
        </p:spPr>
        <p:txBody>
          <a:bodyPr anchor="t" rtlCol="false" tIns="0" lIns="0" bIns="0" rIns="0">
            <a:spAutoFit/>
          </a:bodyPr>
          <a:lstStyle/>
          <a:p>
            <a:pPr algn="l">
              <a:lnSpc>
                <a:spcPts val="4339"/>
              </a:lnSpc>
              <a:spcBef>
                <a:spcPct val="0"/>
              </a:spcBef>
            </a:pPr>
            <a:r>
              <a:rPr lang="en-US" b="true" sz="3099">
                <a:solidFill>
                  <a:srgbClr val="FF9E78"/>
                </a:solidFill>
                <a:latin typeface="Ubuntu Bold"/>
                <a:ea typeface="Ubuntu Bold"/>
                <a:cs typeface="Ubuntu Bold"/>
                <a:sym typeface="Ubuntu Bold"/>
              </a:rPr>
              <a:t>1. How are students using AI as a part of their education and how do they feel about it?</a:t>
            </a:r>
          </a:p>
        </p:txBody>
      </p:sp>
      <p:sp>
        <p:nvSpPr>
          <p:cNvPr name="TextBox 20" id="20"/>
          <p:cNvSpPr txBox="true"/>
          <p:nvPr/>
        </p:nvSpPr>
        <p:spPr>
          <a:xfrm rot="0">
            <a:off x="2536635" y="6734880"/>
            <a:ext cx="5104718" cy="2178686"/>
          </a:xfrm>
          <a:prstGeom prst="rect">
            <a:avLst/>
          </a:prstGeom>
        </p:spPr>
        <p:txBody>
          <a:bodyPr anchor="t" rtlCol="false" tIns="0" lIns="0" bIns="0" rIns="0">
            <a:spAutoFit/>
          </a:bodyPr>
          <a:lstStyle/>
          <a:p>
            <a:pPr algn="l">
              <a:lnSpc>
                <a:spcPts val="4339"/>
              </a:lnSpc>
            </a:pPr>
            <a:r>
              <a:rPr lang="en-US" b="true" sz="3099">
                <a:solidFill>
                  <a:srgbClr val="EA4E55"/>
                </a:solidFill>
                <a:latin typeface="Ubuntu Bold"/>
                <a:ea typeface="Ubuntu Bold"/>
                <a:cs typeface="Ubuntu Bold"/>
                <a:sym typeface="Ubuntu Bold"/>
              </a:rPr>
              <a:t> 2. Do students know how to use AI safely and understand the resources they are using?</a:t>
            </a:r>
          </a:p>
        </p:txBody>
      </p:sp>
      <p:sp>
        <p:nvSpPr>
          <p:cNvPr name="TextBox 21" id="21"/>
          <p:cNvSpPr txBox="true"/>
          <p:nvPr/>
        </p:nvSpPr>
        <p:spPr>
          <a:xfrm rot="0">
            <a:off x="10743256" y="3493438"/>
            <a:ext cx="7206579" cy="2721611"/>
          </a:xfrm>
          <a:prstGeom prst="rect">
            <a:avLst/>
          </a:prstGeom>
        </p:spPr>
        <p:txBody>
          <a:bodyPr anchor="t" rtlCol="false" tIns="0" lIns="0" bIns="0" rIns="0">
            <a:spAutoFit/>
          </a:bodyPr>
          <a:lstStyle/>
          <a:p>
            <a:pPr algn="l">
              <a:lnSpc>
                <a:spcPts val="4339"/>
              </a:lnSpc>
              <a:spcBef>
                <a:spcPct val="0"/>
              </a:spcBef>
            </a:pPr>
            <a:r>
              <a:rPr lang="en-US" b="true" sz="3099">
                <a:solidFill>
                  <a:srgbClr val="EA4E55"/>
                </a:solidFill>
                <a:latin typeface="Ubuntu Bold"/>
                <a:ea typeface="Ubuntu Bold"/>
                <a:cs typeface="Ubuntu Bold"/>
                <a:sym typeface="Ubuntu Bold"/>
              </a:rPr>
              <a:t>3. How can we evaluate existing resources and then how can we increase awareness and promote the resources that will be most beneficial to high school students?</a:t>
            </a:r>
          </a:p>
        </p:txBody>
      </p:sp>
      <p:sp>
        <p:nvSpPr>
          <p:cNvPr name="TextBox 22" id="22"/>
          <p:cNvSpPr txBox="true"/>
          <p:nvPr/>
        </p:nvSpPr>
        <p:spPr>
          <a:xfrm rot="0">
            <a:off x="10743256" y="6424048"/>
            <a:ext cx="6275771" cy="3264536"/>
          </a:xfrm>
          <a:prstGeom prst="rect">
            <a:avLst/>
          </a:prstGeom>
        </p:spPr>
        <p:txBody>
          <a:bodyPr anchor="t" rtlCol="false" tIns="0" lIns="0" bIns="0" rIns="0">
            <a:spAutoFit/>
          </a:bodyPr>
          <a:lstStyle/>
          <a:p>
            <a:pPr algn="l">
              <a:lnSpc>
                <a:spcPts val="4339"/>
              </a:lnSpc>
              <a:spcBef>
                <a:spcPct val="0"/>
              </a:spcBef>
            </a:pPr>
            <a:r>
              <a:rPr lang="en-US" b="true" sz="3099">
                <a:solidFill>
                  <a:srgbClr val="FF9E78"/>
                </a:solidFill>
                <a:latin typeface="Ubuntu Bold"/>
                <a:ea typeface="Ubuntu Bold"/>
                <a:cs typeface="Ubuntu Bold"/>
                <a:sym typeface="Ubuntu Bold"/>
              </a:rPr>
              <a:t>4. How can we show students the positive and negative effects of AI on students’ digital literacy skills (critical thinking, cyber security/privacy, and analytical thinking)?</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sp>
        <p:nvSpPr>
          <p:cNvPr name="Freeform 2" id="2"/>
          <p:cNvSpPr/>
          <p:nvPr/>
        </p:nvSpPr>
        <p:spPr>
          <a:xfrm flipH="false" flipV="false" rot="0">
            <a:off x="16138404" y="8412696"/>
            <a:ext cx="2159121" cy="1911803"/>
          </a:xfrm>
          <a:custGeom>
            <a:avLst/>
            <a:gdLst/>
            <a:ahLst/>
            <a:cxnLst/>
            <a:rect r="r" b="b" t="t" l="l"/>
            <a:pathLst>
              <a:path h="1911803" w="2159121">
                <a:moveTo>
                  <a:pt x="0" y="0"/>
                </a:moveTo>
                <a:lnTo>
                  <a:pt x="2159121" y="0"/>
                </a:lnTo>
                <a:lnTo>
                  <a:pt x="2159121" y="1911804"/>
                </a:lnTo>
                <a:lnTo>
                  <a:pt x="0" y="19118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4666593">
            <a:off x="14699630" y="-1235495"/>
            <a:ext cx="5953206" cy="6642350"/>
          </a:xfrm>
          <a:custGeom>
            <a:avLst/>
            <a:gdLst/>
            <a:ahLst/>
            <a:cxnLst/>
            <a:rect r="r" b="b" t="t" l="l"/>
            <a:pathLst>
              <a:path h="6642350" w="5953206">
                <a:moveTo>
                  <a:pt x="0" y="0"/>
                </a:moveTo>
                <a:lnTo>
                  <a:pt x="5953206" y="0"/>
                </a:lnTo>
                <a:lnTo>
                  <a:pt x="5953206" y="6642350"/>
                </a:lnTo>
                <a:lnTo>
                  <a:pt x="0" y="6642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3306489" y="3329017"/>
            <a:ext cx="11675023" cy="1566556"/>
          </a:xfrm>
          <a:prstGeom prst="rect">
            <a:avLst/>
          </a:prstGeom>
        </p:spPr>
        <p:txBody>
          <a:bodyPr anchor="t" rtlCol="false" tIns="0" lIns="0" bIns="0" rIns="0">
            <a:spAutoFit/>
          </a:bodyPr>
          <a:lstStyle/>
          <a:p>
            <a:pPr algn="ctr">
              <a:lnSpc>
                <a:spcPts val="12879"/>
              </a:lnSpc>
              <a:spcBef>
                <a:spcPct val="0"/>
              </a:spcBef>
            </a:pPr>
            <a:r>
              <a:rPr lang="en-US" sz="9199">
                <a:solidFill>
                  <a:srgbClr val="EA4E55"/>
                </a:solidFill>
                <a:latin typeface="Fredoka"/>
                <a:ea typeface="Fredoka"/>
                <a:cs typeface="Fredoka"/>
                <a:sym typeface="Fredoka"/>
              </a:rPr>
              <a:t>DATA COLLECTED </a:t>
            </a:r>
          </a:p>
        </p:txBody>
      </p:sp>
      <p:sp>
        <p:nvSpPr>
          <p:cNvPr name="TextBox 5" id="5"/>
          <p:cNvSpPr txBox="true"/>
          <p:nvPr/>
        </p:nvSpPr>
        <p:spPr>
          <a:xfrm rot="0">
            <a:off x="3714989" y="4762223"/>
            <a:ext cx="10858021" cy="2518048"/>
          </a:xfrm>
          <a:prstGeom prst="rect">
            <a:avLst/>
          </a:prstGeom>
        </p:spPr>
        <p:txBody>
          <a:bodyPr anchor="t" rtlCol="false" tIns="0" lIns="0" bIns="0" rIns="0">
            <a:spAutoFit/>
          </a:bodyPr>
          <a:lstStyle/>
          <a:p>
            <a:pPr algn="ctr">
              <a:lnSpc>
                <a:spcPts val="10155"/>
              </a:lnSpc>
              <a:spcBef>
                <a:spcPct val="0"/>
              </a:spcBef>
            </a:pPr>
            <a:r>
              <a:rPr lang="en-US" sz="7254">
                <a:solidFill>
                  <a:srgbClr val="545454"/>
                </a:solidFill>
                <a:latin typeface="Fredoka"/>
                <a:ea typeface="Fredoka"/>
                <a:cs typeface="Fredoka"/>
                <a:sym typeface="Fredoka"/>
              </a:rPr>
              <a:t>WORLD CAFE, SURVEY, TEACHER INTERVIEWS</a:t>
            </a:r>
          </a:p>
        </p:txBody>
      </p:sp>
      <p:sp>
        <p:nvSpPr>
          <p:cNvPr name="Freeform 6" id="6"/>
          <p:cNvSpPr/>
          <p:nvPr/>
        </p:nvSpPr>
        <p:spPr>
          <a:xfrm flipH="true" flipV="false" rot="4655156">
            <a:off x="-2188708" y="-1256994"/>
            <a:ext cx="5953206" cy="6642350"/>
          </a:xfrm>
          <a:custGeom>
            <a:avLst/>
            <a:gdLst/>
            <a:ahLst/>
            <a:cxnLst/>
            <a:rect r="r" b="b" t="t" l="l"/>
            <a:pathLst>
              <a:path h="6642350" w="5953206">
                <a:moveTo>
                  <a:pt x="5953207" y="0"/>
                </a:moveTo>
                <a:lnTo>
                  <a:pt x="0" y="0"/>
                </a:lnTo>
                <a:lnTo>
                  <a:pt x="0" y="6642350"/>
                </a:lnTo>
                <a:lnTo>
                  <a:pt x="5953207" y="6642350"/>
                </a:lnTo>
                <a:lnTo>
                  <a:pt x="595320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0">
            <a:off x="0" y="8375197"/>
            <a:ext cx="2159121" cy="1911803"/>
          </a:xfrm>
          <a:custGeom>
            <a:avLst/>
            <a:gdLst/>
            <a:ahLst/>
            <a:cxnLst/>
            <a:rect r="r" b="b" t="t" l="l"/>
            <a:pathLst>
              <a:path h="1911803" w="2159121">
                <a:moveTo>
                  <a:pt x="2159121" y="0"/>
                </a:moveTo>
                <a:lnTo>
                  <a:pt x="0" y="0"/>
                </a:lnTo>
                <a:lnTo>
                  <a:pt x="0" y="1911803"/>
                </a:lnTo>
                <a:lnTo>
                  <a:pt x="2159121" y="1911803"/>
                </a:lnTo>
                <a:lnTo>
                  <a:pt x="215912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10800000">
            <a:off x="1469685" y="8063359"/>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10800000">
            <a:off x="14666401" y="8063359"/>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10800000">
            <a:off x="1469685" y="152511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10800000">
            <a:off x="15381161" y="1663663"/>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DF5EF"/>
        </a:solidFill>
      </p:bgPr>
    </p:bg>
    <p:spTree>
      <p:nvGrpSpPr>
        <p:cNvPr id="1" name=""/>
        <p:cNvGrpSpPr/>
        <p:nvPr/>
      </p:nvGrpSpPr>
      <p:grpSpPr>
        <a:xfrm>
          <a:off x="0" y="0"/>
          <a:ext cx="0" cy="0"/>
          <a:chOff x="0" y="0"/>
          <a:chExt cx="0" cy="0"/>
        </a:xfrm>
      </p:grpSpPr>
      <p:sp>
        <p:nvSpPr>
          <p:cNvPr name="Freeform 2" id="2"/>
          <p:cNvSpPr/>
          <p:nvPr/>
        </p:nvSpPr>
        <p:spPr>
          <a:xfrm flipH="false" flipV="false" rot="0">
            <a:off x="16138404" y="8412696"/>
            <a:ext cx="2159121" cy="1911803"/>
          </a:xfrm>
          <a:custGeom>
            <a:avLst/>
            <a:gdLst/>
            <a:ahLst/>
            <a:cxnLst/>
            <a:rect r="r" b="b" t="t" l="l"/>
            <a:pathLst>
              <a:path h="1911803" w="2159121">
                <a:moveTo>
                  <a:pt x="0" y="0"/>
                </a:moveTo>
                <a:lnTo>
                  <a:pt x="2159121" y="0"/>
                </a:lnTo>
                <a:lnTo>
                  <a:pt x="2159121" y="1911804"/>
                </a:lnTo>
                <a:lnTo>
                  <a:pt x="0" y="19118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4666593">
            <a:off x="14699630" y="-1235495"/>
            <a:ext cx="5953206" cy="6642350"/>
          </a:xfrm>
          <a:custGeom>
            <a:avLst/>
            <a:gdLst/>
            <a:ahLst/>
            <a:cxnLst/>
            <a:rect r="r" b="b" t="t" l="l"/>
            <a:pathLst>
              <a:path h="6642350" w="5953206">
                <a:moveTo>
                  <a:pt x="0" y="0"/>
                </a:moveTo>
                <a:lnTo>
                  <a:pt x="5953206" y="0"/>
                </a:lnTo>
                <a:lnTo>
                  <a:pt x="5953206" y="6642350"/>
                </a:lnTo>
                <a:lnTo>
                  <a:pt x="0" y="6642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3714989" y="621558"/>
            <a:ext cx="10858021" cy="1442622"/>
          </a:xfrm>
          <a:prstGeom prst="rect">
            <a:avLst/>
          </a:prstGeom>
        </p:spPr>
        <p:txBody>
          <a:bodyPr anchor="t" rtlCol="false" tIns="0" lIns="0" bIns="0" rIns="0">
            <a:spAutoFit/>
          </a:bodyPr>
          <a:lstStyle/>
          <a:p>
            <a:pPr algn="ctr">
              <a:lnSpc>
                <a:spcPts val="11835"/>
              </a:lnSpc>
              <a:spcBef>
                <a:spcPct val="0"/>
              </a:spcBef>
            </a:pPr>
            <a:r>
              <a:rPr lang="en-US" sz="8453">
                <a:solidFill>
                  <a:srgbClr val="EA4E55"/>
                </a:solidFill>
                <a:latin typeface="Fredoka"/>
                <a:ea typeface="Fredoka"/>
                <a:cs typeface="Fredoka"/>
                <a:sym typeface="Fredoka"/>
              </a:rPr>
              <a:t>WORLD CAFE</a:t>
            </a:r>
          </a:p>
        </p:txBody>
      </p:sp>
      <p:sp>
        <p:nvSpPr>
          <p:cNvPr name="Freeform 5" id="5"/>
          <p:cNvSpPr/>
          <p:nvPr/>
        </p:nvSpPr>
        <p:spPr>
          <a:xfrm flipH="true" flipV="false" rot="4655156">
            <a:off x="-2188708" y="-1256994"/>
            <a:ext cx="5953206" cy="6642350"/>
          </a:xfrm>
          <a:custGeom>
            <a:avLst/>
            <a:gdLst/>
            <a:ahLst/>
            <a:cxnLst/>
            <a:rect r="r" b="b" t="t" l="l"/>
            <a:pathLst>
              <a:path h="6642350" w="5953206">
                <a:moveTo>
                  <a:pt x="5953207" y="0"/>
                </a:moveTo>
                <a:lnTo>
                  <a:pt x="0" y="0"/>
                </a:lnTo>
                <a:lnTo>
                  <a:pt x="0" y="6642350"/>
                </a:lnTo>
                <a:lnTo>
                  <a:pt x="5953207" y="6642350"/>
                </a:lnTo>
                <a:lnTo>
                  <a:pt x="595320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false" rot="0">
            <a:off x="0" y="8375197"/>
            <a:ext cx="2159121" cy="1911803"/>
          </a:xfrm>
          <a:custGeom>
            <a:avLst/>
            <a:gdLst/>
            <a:ahLst/>
            <a:cxnLst/>
            <a:rect r="r" b="b" t="t" l="l"/>
            <a:pathLst>
              <a:path h="1911803" w="2159121">
                <a:moveTo>
                  <a:pt x="2159121" y="0"/>
                </a:moveTo>
                <a:lnTo>
                  <a:pt x="0" y="0"/>
                </a:lnTo>
                <a:lnTo>
                  <a:pt x="0" y="1911803"/>
                </a:lnTo>
                <a:lnTo>
                  <a:pt x="2159121" y="1911803"/>
                </a:lnTo>
                <a:lnTo>
                  <a:pt x="215912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10800000">
            <a:off x="1126484" y="93685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10800000">
            <a:off x="15182222" y="9406098"/>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10800000">
            <a:off x="611360" y="505430"/>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10800000">
            <a:off x="15839429" y="336062"/>
            <a:ext cx="1836804" cy="1836804"/>
          </a:xfrm>
          <a:custGeom>
            <a:avLst/>
            <a:gdLst/>
            <a:ahLst/>
            <a:cxnLst/>
            <a:rect r="r" b="b" t="t" l="l"/>
            <a:pathLst>
              <a:path h="1836804" w="1836804">
                <a:moveTo>
                  <a:pt x="0" y="0"/>
                </a:moveTo>
                <a:lnTo>
                  <a:pt x="1836804" y="0"/>
                </a:lnTo>
                <a:lnTo>
                  <a:pt x="1836804" y="1836804"/>
                </a:lnTo>
                <a:lnTo>
                  <a:pt x="0" y="1836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226579" y="4671394"/>
            <a:ext cx="6115875" cy="5258729"/>
          </a:xfrm>
          <a:custGeom>
            <a:avLst/>
            <a:gdLst/>
            <a:ahLst/>
            <a:cxnLst/>
            <a:rect r="r" b="b" t="t" l="l"/>
            <a:pathLst>
              <a:path h="5258729" w="6115875">
                <a:moveTo>
                  <a:pt x="0" y="0"/>
                </a:moveTo>
                <a:lnTo>
                  <a:pt x="6115875" y="0"/>
                </a:lnTo>
                <a:lnTo>
                  <a:pt x="6115875" y="5258729"/>
                </a:lnTo>
                <a:lnTo>
                  <a:pt x="0" y="5258729"/>
                </a:lnTo>
                <a:lnTo>
                  <a:pt x="0" y="0"/>
                </a:lnTo>
                <a:close/>
              </a:path>
            </a:pathLst>
          </a:custGeom>
          <a:blipFill>
            <a:blip r:embed="rId11"/>
            <a:stretch>
              <a:fillRect l="-7323" t="0" r="-7323" b="0"/>
            </a:stretch>
          </a:blipFill>
        </p:spPr>
      </p:sp>
      <p:sp>
        <p:nvSpPr>
          <p:cNvPr name="Freeform 12" id="12"/>
          <p:cNvSpPr/>
          <p:nvPr/>
        </p:nvSpPr>
        <p:spPr>
          <a:xfrm flipH="false" flipV="false" rot="0">
            <a:off x="13026936" y="674798"/>
            <a:ext cx="1116061" cy="1498069"/>
          </a:xfrm>
          <a:custGeom>
            <a:avLst/>
            <a:gdLst/>
            <a:ahLst/>
            <a:cxnLst/>
            <a:rect r="r" b="b" t="t" l="l"/>
            <a:pathLst>
              <a:path h="1498069" w="1116061">
                <a:moveTo>
                  <a:pt x="0" y="0"/>
                </a:moveTo>
                <a:lnTo>
                  <a:pt x="1116061" y="0"/>
                </a:lnTo>
                <a:lnTo>
                  <a:pt x="1116061" y="1498068"/>
                </a:lnTo>
                <a:lnTo>
                  <a:pt x="0" y="1498068"/>
                </a:lnTo>
                <a:lnTo>
                  <a:pt x="0" y="0"/>
                </a:lnTo>
                <a:close/>
              </a:path>
            </a:pathLst>
          </a:custGeom>
          <a:blipFill>
            <a:blip r:embed="rId12"/>
            <a:stretch>
              <a:fillRect l="0" t="0" r="0" b="0"/>
            </a:stretch>
          </a:blipFill>
        </p:spPr>
      </p:sp>
      <p:sp>
        <p:nvSpPr>
          <p:cNvPr name="Freeform 13" id="13"/>
          <p:cNvSpPr/>
          <p:nvPr/>
        </p:nvSpPr>
        <p:spPr>
          <a:xfrm flipH="false" flipV="false" rot="0">
            <a:off x="4113285" y="674798"/>
            <a:ext cx="1116061" cy="1498069"/>
          </a:xfrm>
          <a:custGeom>
            <a:avLst/>
            <a:gdLst/>
            <a:ahLst/>
            <a:cxnLst/>
            <a:rect r="r" b="b" t="t" l="l"/>
            <a:pathLst>
              <a:path h="1498069" w="1116061">
                <a:moveTo>
                  <a:pt x="0" y="0"/>
                </a:moveTo>
                <a:lnTo>
                  <a:pt x="1116061" y="0"/>
                </a:lnTo>
                <a:lnTo>
                  <a:pt x="1116061" y="1498068"/>
                </a:lnTo>
                <a:lnTo>
                  <a:pt x="0" y="1498068"/>
                </a:lnTo>
                <a:lnTo>
                  <a:pt x="0" y="0"/>
                </a:lnTo>
                <a:close/>
              </a:path>
            </a:pathLst>
          </a:custGeom>
          <a:blipFill>
            <a:blip r:embed="rId12"/>
            <a:stretch>
              <a:fillRect l="0" t="0" r="0" b="0"/>
            </a:stretch>
          </a:blipFill>
        </p:spPr>
      </p:sp>
      <p:sp>
        <p:nvSpPr>
          <p:cNvPr name="Freeform 14" id="14"/>
          <p:cNvSpPr/>
          <p:nvPr/>
        </p:nvSpPr>
        <p:spPr>
          <a:xfrm flipH="false" flipV="false" rot="0">
            <a:off x="11944565" y="7415626"/>
            <a:ext cx="5928052" cy="2514497"/>
          </a:xfrm>
          <a:custGeom>
            <a:avLst/>
            <a:gdLst/>
            <a:ahLst/>
            <a:cxnLst/>
            <a:rect r="r" b="b" t="t" l="l"/>
            <a:pathLst>
              <a:path h="2514497" w="5928052">
                <a:moveTo>
                  <a:pt x="0" y="0"/>
                </a:moveTo>
                <a:lnTo>
                  <a:pt x="5928051" y="0"/>
                </a:lnTo>
                <a:lnTo>
                  <a:pt x="5928051" y="2514497"/>
                </a:lnTo>
                <a:lnTo>
                  <a:pt x="0" y="2514497"/>
                </a:lnTo>
                <a:lnTo>
                  <a:pt x="0" y="0"/>
                </a:lnTo>
                <a:close/>
              </a:path>
            </a:pathLst>
          </a:custGeom>
          <a:blipFill>
            <a:blip r:embed="rId13"/>
            <a:stretch>
              <a:fillRect l="0" t="-15696" r="0" b="-61119"/>
            </a:stretch>
          </a:blipFill>
        </p:spPr>
      </p:sp>
      <p:sp>
        <p:nvSpPr>
          <p:cNvPr name="Freeform 15" id="15"/>
          <p:cNvSpPr/>
          <p:nvPr/>
        </p:nvSpPr>
        <p:spPr>
          <a:xfrm flipH="false" flipV="false" rot="0">
            <a:off x="6610135" y="4671394"/>
            <a:ext cx="5067730" cy="5258729"/>
          </a:xfrm>
          <a:custGeom>
            <a:avLst/>
            <a:gdLst/>
            <a:ahLst/>
            <a:cxnLst/>
            <a:rect r="r" b="b" t="t" l="l"/>
            <a:pathLst>
              <a:path h="5258729" w="5067730">
                <a:moveTo>
                  <a:pt x="0" y="0"/>
                </a:moveTo>
                <a:lnTo>
                  <a:pt x="5067730" y="0"/>
                </a:lnTo>
                <a:lnTo>
                  <a:pt x="5067730" y="5258729"/>
                </a:lnTo>
                <a:lnTo>
                  <a:pt x="0" y="5258729"/>
                </a:lnTo>
                <a:lnTo>
                  <a:pt x="0" y="0"/>
                </a:lnTo>
                <a:close/>
              </a:path>
            </a:pathLst>
          </a:custGeom>
          <a:blipFill>
            <a:blip r:embed="rId14"/>
            <a:stretch>
              <a:fillRect l="-23335" t="0" r="-23335" b="-6007"/>
            </a:stretch>
          </a:blipFill>
        </p:spPr>
      </p:sp>
      <p:sp>
        <p:nvSpPr>
          <p:cNvPr name="Freeform 16" id="16"/>
          <p:cNvSpPr/>
          <p:nvPr/>
        </p:nvSpPr>
        <p:spPr>
          <a:xfrm flipH="false" flipV="false" rot="0">
            <a:off x="11944565" y="4671394"/>
            <a:ext cx="5928052" cy="2414437"/>
          </a:xfrm>
          <a:custGeom>
            <a:avLst/>
            <a:gdLst/>
            <a:ahLst/>
            <a:cxnLst/>
            <a:rect r="r" b="b" t="t" l="l"/>
            <a:pathLst>
              <a:path h="2414437" w="5928052">
                <a:moveTo>
                  <a:pt x="0" y="0"/>
                </a:moveTo>
                <a:lnTo>
                  <a:pt x="5928051" y="0"/>
                </a:lnTo>
                <a:lnTo>
                  <a:pt x="5928051" y="2414437"/>
                </a:lnTo>
                <a:lnTo>
                  <a:pt x="0" y="2414437"/>
                </a:lnTo>
                <a:lnTo>
                  <a:pt x="0" y="0"/>
                </a:lnTo>
                <a:close/>
              </a:path>
            </a:pathLst>
          </a:custGeom>
          <a:blipFill>
            <a:blip r:embed="rId15"/>
            <a:stretch>
              <a:fillRect l="-2222" t="-28540" r="0" b="-59697"/>
            </a:stretch>
          </a:blipFill>
        </p:spPr>
      </p:sp>
      <p:sp>
        <p:nvSpPr>
          <p:cNvPr name="TextBox 17" id="17"/>
          <p:cNvSpPr txBox="true"/>
          <p:nvPr/>
        </p:nvSpPr>
        <p:spPr>
          <a:xfrm rot="0">
            <a:off x="2044886" y="2115716"/>
            <a:ext cx="15515899" cy="1771015"/>
          </a:xfrm>
          <a:prstGeom prst="rect">
            <a:avLst/>
          </a:prstGeom>
        </p:spPr>
        <p:txBody>
          <a:bodyPr anchor="t" rtlCol="false" tIns="0" lIns="0" bIns="0" rIns="0">
            <a:spAutoFit/>
          </a:bodyPr>
          <a:lstStyle/>
          <a:p>
            <a:pPr algn="ctr" marL="0" indent="0" lvl="0">
              <a:lnSpc>
                <a:spcPts val="4759"/>
              </a:lnSpc>
              <a:spcBef>
                <a:spcPct val="0"/>
              </a:spcBef>
            </a:pPr>
            <a:r>
              <a:rPr lang="en-US" sz="3399">
                <a:solidFill>
                  <a:srgbClr val="545454"/>
                </a:solidFill>
                <a:latin typeface="Fredoka"/>
                <a:ea typeface="Fredoka"/>
                <a:cs typeface="Fredoka"/>
                <a:sym typeface="Fredoka"/>
              </a:rPr>
              <a:t>A WORLD CAFE IS A GROUP ACTIVITY WHERE PEOPLE DISCUSS A TOPIC IN SMALL GROUPS AND ROTATE BETWEEN TABLES, BUILDING ON EACHOTHERS IDEAS TO CREATE SHARED UNDERSTANDING.</a:t>
            </a:r>
          </a:p>
        </p:txBody>
      </p:sp>
      <p:sp>
        <p:nvSpPr>
          <p:cNvPr name="TextBox 18" id="18"/>
          <p:cNvSpPr txBox="true"/>
          <p:nvPr/>
        </p:nvSpPr>
        <p:spPr>
          <a:xfrm rot="0">
            <a:off x="3714989" y="3829581"/>
            <a:ext cx="10495490" cy="570865"/>
          </a:xfrm>
          <a:prstGeom prst="rect">
            <a:avLst/>
          </a:prstGeom>
        </p:spPr>
        <p:txBody>
          <a:bodyPr anchor="t" rtlCol="false" tIns="0" lIns="0" bIns="0" rIns="0">
            <a:spAutoFit/>
          </a:bodyPr>
          <a:lstStyle/>
          <a:p>
            <a:pPr algn="ctr" marL="0" indent="0" lvl="0">
              <a:lnSpc>
                <a:spcPts val="4759"/>
              </a:lnSpc>
              <a:spcBef>
                <a:spcPct val="0"/>
              </a:spcBef>
            </a:pPr>
            <a:r>
              <a:rPr lang="en-US" sz="3399">
                <a:solidFill>
                  <a:srgbClr val="545454"/>
                </a:solidFill>
                <a:latin typeface="Fredoka"/>
                <a:ea typeface="Fredoka"/>
                <a:cs typeface="Fredoka"/>
                <a:sym typeface="Fredoka"/>
              </a:rPr>
              <a:t>SAMPLE SIZE: 179 STUDENTS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DAHHB3rCbpI</dc:identifier>
  <dcterms:modified xsi:type="dcterms:W3CDTF">2011-08-01T06:04:30Z</dcterms:modified>
  <cp:revision>1</cp:revision>
  <dc:title>ASDW CSL Digital Summit</dc:title>
</cp:coreProperties>
</file>