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Roboto Condensed Bold" charset="1" panose="02000000000000000000"/>
      <p:regular r:id="rId14"/>
    </p:embeddedFont>
    <p:embeddedFont>
      <p:font typeface="Roboto Condensed" charset="1" panose="02000000000000000000"/>
      <p:regular r:id="rId15"/>
    </p:embeddedFont>
    <p:embeddedFont>
      <p:font typeface="Roboto Condensed Italics" charset="1" panose="02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07797">
            <a:off x="8784663" y="-1728805"/>
            <a:ext cx="17470915" cy="11784926"/>
          </a:xfrm>
          <a:custGeom>
            <a:avLst/>
            <a:gdLst/>
            <a:ahLst/>
            <a:cxnLst/>
            <a:rect r="r" b="b" t="t" l="l"/>
            <a:pathLst>
              <a:path h="11784926" w="17470915">
                <a:moveTo>
                  <a:pt x="0" y="0"/>
                </a:moveTo>
                <a:lnTo>
                  <a:pt x="17470915" y="0"/>
                </a:lnTo>
                <a:lnTo>
                  <a:pt x="17470915" y="11784927"/>
                </a:lnTo>
                <a:lnTo>
                  <a:pt x="0" y="117849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4760091" y="-6185519"/>
            <a:ext cx="12524606" cy="8448416"/>
          </a:xfrm>
          <a:custGeom>
            <a:avLst/>
            <a:gdLst/>
            <a:ahLst/>
            <a:cxnLst/>
            <a:rect r="r" b="b" t="t" l="l"/>
            <a:pathLst>
              <a:path h="8448416" w="12524606">
                <a:moveTo>
                  <a:pt x="0" y="0"/>
                </a:moveTo>
                <a:lnTo>
                  <a:pt x="12524605" y="0"/>
                </a:lnTo>
                <a:lnTo>
                  <a:pt x="12524605" y="8448416"/>
                </a:lnTo>
                <a:lnTo>
                  <a:pt x="0" y="84484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3655630" y="8520191"/>
            <a:ext cx="9368660" cy="6319587"/>
          </a:xfrm>
          <a:custGeom>
            <a:avLst/>
            <a:gdLst/>
            <a:ahLst/>
            <a:cxnLst/>
            <a:rect r="r" b="b" t="t" l="l"/>
            <a:pathLst>
              <a:path h="6319587" w="9368660">
                <a:moveTo>
                  <a:pt x="0" y="0"/>
                </a:moveTo>
                <a:lnTo>
                  <a:pt x="9368660" y="0"/>
                </a:lnTo>
                <a:lnTo>
                  <a:pt x="9368660" y="6319587"/>
                </a:lnTo>
                <a:lnTo>
                  <a:pt x="0" y="63195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9072775" y="1515862"/>
            <a:ext cx="6784501" cy="6757999"/>
            <a:chOff x="0" y="0"/>
            <a:chExt cx="6502400" cy="6477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116940" y="124149"/>
              <a:ext cx="6262195" cy="6234315"/>
            </a:xfrm>
            <a:custGeom>
              <a:avLst/>
              <a:gdLst/>
              <a:ahLst/>
              <a:cxnLst/>
              <a:rect r="r" b="b" t="t" l="l"/>
              <a:pathLst>
                <a:path h="6234315" w="6262195">
                  <a:moveTo>
                    <a:pt x="3131098" y="32"/>
                  </a:moveTo>
                  <a:cubicBezTo>
                    <a:pt x="2014135" y="-4964"/>
                    <a:pt x="979875" y="588062"/>
                    <a:pt x="419947" y="1554557"/>
                  </a:cubicBezTo>
                  <a:cubicBezTo>
                    <a:pt x="-139982" y="2521051"/>
                    <a:pt x="-139982" y="3713264"/>
                    <a:pt x="419947" y="4679759"/>
                  </a:cubicBezTo>
                  <a:cubicBezTo>
                    <a:pt x="979875" y="5646253"/>
                    <a:pt x="2014135" y="6239279"/>
                    <a:pt x="3131098" y="6234284"/>
                  </a:cubicBezTo>
                  <a:cubicBezTo>
                    <a:pt x="4248061" y="6239279"/>
                    <a:pt x="5282321" y="5646253"/>
                    <a:pt x="5842249" y="4679759"/>
                  </a:cubicBezTo>
                  <a:cubicBezTo>
                    <a:pt x="6402178" y="3713265"/>
                    <a:pt x="6402178" y="2521051"/>
                    <a:pt x="5842249" y="1554557"/>
                  </a:cubicBezTo>
                  <a:cubicBezTo>
                    <a:pt x="5282321" y="588063"/>
                    <a:pt x="4248061" y="-4963"/>
                    <a:pt x="3131098" y="32"/>
                  </a:cubicBezTo>
                  <a:close/>
                </a:path>
              </a:pathLst>
            </a:custGeom>
            <a:blipFill>
              <a:blip r:embed="rId4"/>
              <a:stretch>
                <a:fillRect l="-32275" t="0" r="-32275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73038" y="66269"/>
              <a:ext cx="6350000" cy="6349987"/>
            </a:xfrm>
            <a:custGeom>
              <a:avLst/>
              <a:gdLst/>
              <a:ahLst/>
              <a:cxnLst/>
              <a:rect r="r" b="b" t="t" l="l"/>
              <a:pathLst>
                <a:path h="6349987" w="6350000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4F4F4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502212" y="2956147"/>
            <a:ext cx="9062943" cy="21862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750"/>
              </a:lnSpc>
            </a:pPr>
            <a:r>
              <a:rPr lang="en-US" b="true" sz="12678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AI USE IN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02212" y="4640905"/>
            <a:ext cx="9062943" cy="21862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750"/>
              </a:lnSpc>
            </a:pPr>
            <a:r>
              <a:rPr lang="en-US" b="true" sz="12678">
                <a:solidFill>
                  <a:srgbClr val="267B75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ASD-W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02212" y="6731947"/>
            <a:ext cx="7480068" cy="837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93"/>
              </a:lnSpc>
            </a:pPr>
            <a:r>
              <a:rPr lang="en-US" sz="4923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APRIL 2026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840713" y="3778374"/>
            <a:ext cx="3530300" cy="3530300"/>
          </a:xfrm>
          <a:custGeom>
            <a:avLst/>
            <a:gdLst/>
            <a:ahLst/>
            <a:cxnLst/>
            <a:rect r="r" b="b" t="t" l="l"/>
            <a:pathLst>
              <a:path h="3530300" w="3530300">
                <a:moveTo>
                  <a:pt x="0" y="0"/>
                </a:moveTo>
                <a:lnTo>
                  <a:pt x="3530300" y="0"/>
                </a:lnTo>
                <a:lnTo>
                  <a:pt x="3530300" y="3530300"/>
                </a:lnTo>
                <a:lnTo>
                  <a:pt x="0" y="35303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378850" y="3778374"/>
            <a:ext cx="3530300" cy="3530300"/>
          </a:xfrm>
          <a:custGeom>
            <a:avLst/>
            <a:gdLst/>
            <a:ahLst/>
            <a:cxnLst/>
            <a:rect r="r" b="b" t="t" l="l"/>
            <a:pathLst>
              <a:path h="3530300" w="3530300">
                <a:moveTo>
                  <a:pt x="0" y="0"/>
                </a:moveTo>
                <a:lnTo>
                  <a:pt x="3530300" y="0"/>
                </a:lnTo>
                <a:lnTo>
                  <a:pt x="3530300" y="3530300"/>
                </a:lnTo>
                <a:lnTo>
                  <a:pt x="0" y="35303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18925" y="3778374"/>
            <a:ext cx="3530300" cy="3530300"/>
          </a:xfrm>
          <a:custGeom>
            <a:avLst/>
            <a:gdLst/>
            <a:ahLst/>
            <a:cxnLst/>
            <a:rect r="r" b="b" t="t" l="l"/>
            <a:pathLst>
              <a:path h="3530300" w="3530300">
                <a:moveTo>
                  <a:pt x="0" y="0"/>
                </a:moveTo>
                <a:lnTo>
                  <a:pt x="3530300" y="0"/>
                </a:lnTo>
                <a:lnTo>
                  <a:pt x="3530300" y="3530300"/>
                </a:lnTo>
                <a:lnTo>
                  <a:pt x="0" y="35303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133635">
            <a:off x="-6665334" y="-2877013"/>
            <a:ext cx="9444502" cy="6370746"/>
          </a:xfrm>
          <a:custGeom>
            <a:avLst/>
            <a:gdLst/>
            <a:ahLst/>
            <a:cxnLst/>
            <a:rect r="r" b="b" t="t" l="l"/>
            <a:pathLst>
              <a:path h="6370746" w="9444502">
                <a:moveTo>
                  <a:pt x="0" y="0"/>
                </a:moveTo>
                <a:lnTo>
                  <a:pt x="9444502" y="0"/>
                </a:lnTo>
                <a:lnTo>
                  <a:pt x="9444502" y="6370746"/>
                </a:lnTo>
                <a:lnTo>
                  <a:pt x="0" y="63707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13708225" y="-3730282"/>
            <a:ext cx="9444502" cy="6370746"/>
          </a:xfrm>
          <a:custGeom>
            <a:avLst/>
            <a:gdLst/>
            <a:ahLst/>
            <a:cxnLst/>
            <a:rect r="r" b="b" t="t" l="l"/>
            <a:pathLst>
              <a:path h="6370746" w="9444502">
                <a:moveTo>
                  <a:pt x="0" y="0"/>
                </a:moveTo>
                <a:lnTo>
                  <a:pt x="9444502" y="0"/>
                </a:lnTo>
                <a:lnTo>
                  <a:pt x="9444502" y="6370746"/>
                </a:lnTo>
                <a:lnTo>
                  <a:pt x="0" y="63707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800000">
            <a:off x="-6411489" y="9030283"/>
            <a:ext cx="9444502" cy="6370746"/>
          </a:xfrm>
          <a:custGeom>
            <a:avLst/>
            <a:gdLst/>
            <a:ahLst/>
            <a:cxnLst/>
            <a:rect r="r" b="b" t="t" l="l"/>
            <a:pathLst>
              <a:path h="6370746" w="9444502">
                <a:moveTo>
                  <a:pt x="0" y="0"/>
                </a:moveTo>
                <a:lnTo>
                  <a:pt x="9444502" y="0"/>
                </a:lnTo>
                <a:lnTo>
                  <a:pt x="9444502" y="6370746"/>
                </a:lnTo>
                <a:lnTo>
                  <a:pt x="0" y="63707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800000">
            <a:off x="13708225" y="9030283"/>
            <a:ext cx="9444502" cy="6370746"/>
          </a:xfrm>
          <a:custGeom>
            <a:avLst/>
            <a:gdLst/>
            <a:ahLst/>
            <a:cxnLst/>
            <a:rect r="r" b="b" t="t" l="l"/>
            <a:pathLst>
              <a:path h="6370746" w="9444502">
                <a:moveTo>
                  <a:pt x="0" y="0"/>
                </a:moveTo>
                <a:lnTo>
                  <a:pt x="9444502" y="0"/>
                </a:lnTo>
                <a:lnTo>
                  <a:pt x="9444502" y="6370746"/>
                </a:lnTo>
                <a:lnTo>
                  <a:pt x="0" y="63707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078901" y="4942226"/>
            <a:ext cx="1670273" cy="1202597"/>
          </a:xfrm>
          <a:custGeom>
            <a:avLst/>
            <a:gdLst/>
            <a:ahLst/>
            <a:cxnLst/>
            <a:rect r="r" b="b" t="t" l="l"/>
            <a:pathLst>
              <a:path h="1202597" w="1670273">
                <a:moveTo>
                  <a:pt x="0" y="0"/>
                </a:moveTo>
                <a:lnTo>
                  <a:pt x="1670273" y="0"/>
                </a:lnTo>
                <a:lnTo>
                  <a:pt x="1670273" y="1202596"/>
                </a:lnTo>
                <a:lnTo>
                  <a:pt x="0" y="12025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588200" y="4905931"/>
            <a:ext cx="1573463" cy="1132893"/>
          </a:xfrm>
          <a:custGeom>
            <a:avLst/>
            <a:gdLst/>
            <a:ahLst/>
            <a:cxnLst/>
            <a:rect r="r" b="b" t="t" l="l"/>
            <a:pathLst>
              <a:path h="1132893" w="1573463">
                <a:moveTo>
                  <a:pt x="0" y="0"/>
                </a:moveTo>
                <a:lnTo>
                  <a:pt x="1573463" y="0"/>
                </a:lnTo>
                <a:lnTo>
                  <a:pt x="1573463" y="1132893"/>
                </a:lnTo>
                <a:lnTo>
                  <a:pt x="0" y="11328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2085861" y="4972024"/>
            <a:ext cx="3035564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Awareness &amp; Understanding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628388" y="5238724"/>
            <a:ext cx="3035564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Integration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166293" y="4972024"/>
            <a:ext cx="3035564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Collaboration &amp; Capacity Building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370321" y="1939602"/>
            <a:ext cx="9551697" cy="2237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b="true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Our Approach to AI </a:t>
            </a:r>
          </a:p>
          <a:p>
            <a:pPr algn="ctr">
              <a:lnSpc>
                <a:spcPts val="895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133635">
            <a:off x="-6527550" y="-3022470"/>
            <a:ext cx="8432532" cy="5688126"/>
          </a:xfrm>
          <a:custGeom>
            <a:avLst/>
            <a:gdLst/>
            <a:ahLst/>
            <a:cxnLst/>
            <a:rect r="r" b="b" t="t" l="l"/>
            <a:pathLst>
              <a:path h="5688126" w="8432532">
                <a:moveTo>
                  <a:pt x="0" y="0"/>
                </a:moveTo>
                <a:lnTo>
                  <a:pt x="8432532" y="0"/>
                </a:lnTo>
                <a:lnTo>
                  <a:pt x="8432532" y="5688126"/>
                </a:lnTo>
                <a:lnTo>
                  <a:pt x="0" y="56881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4804398" y="-3943327"/>
            <a:ext cx="8135284" cy="5487619"/>
          </a:xfrm>
          <a:custGeom>
            <a:avLst/>
            <a:gdLst/>
            <a:ahLst/>
            <a:cxnLst/>
            <a:rect r="r" b="b" t="t" l="l"/>
            <a:pathLst>
              <a:path h="5487619" w="8135284">
                <a:moveTo>
                  <a:pt x="0" y="0"/>
                </a:moveTo>
                <a:lnTo>
                  <a:pt x="8135284" y="0"/>
                </a:lnTo>
                <a:lnTo>
                  <a:pt x="8135284" y="5487618"/>
                </a:lnTo>
                <a:lnTo>
                  <a:pt x="0" y="5487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-6411489" y="9030283"/>
            <a:ext cx="9444502" cy="6370746"/>
          </a:xfrm>
          <a:custGeom>
            <a:avLst/>
            <a:gdLst/>
            <a:ahLst/>
            <a:cxnLst/>
            <a:rect r="r" b="b" t="t" l="l"/>
            <a:pathLst>
              <a:path h="6370746" w="9444502">
                <a:moveTo>
                  <a:pt x="0" y="0"/>
                </a:moveTo>
                <a:lnTo>
                  <a:pt x="9444502" y="0"/>
                </a:lnTo>
                <a:lnTo>
                  <a:pt x="9444502" y="6370746"/>
                </a:lnTo>
                <a:lnTo>
                  <a:pt x="0" y="63707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800000">
            <a:off x="13708225" y="9030283"/>
            <a:ext cx="9444502" cy="6370746"/>
          </a:xfrm>
          <a:custGeom>
            <a:avLst/>
            <a:gdLst/>
            <a:ahLst/>
            <a:cxnLst/>
            <a:rect r="r" b="b" t="t" l="l"/>
            <a:pathLst>
              <a:path h="6370746" w="9444502">
                <a:moveTo>
                  <a:pt x="0" y="0"/>
                </a:moveTo>
                <a:lnTo>
                  <a:pt x="9444502" y="0"/>
                </a:lnTo>
                <a:lnTo>
                  <a:pt x="9444502" y="6370746"/>
                </a:lnTo>
                <a:lnTo>
                  <a:pt x="0" y="63707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409892"/>
            <a:ext cx="16230600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b="true" sz="6399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Engaging with AI: With, Through, About, Without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14350" y="1786447"/>
            <a:ext cx="17259300" cy="1384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b="true" sz="3999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With AI - </a:t>
            </a:r>
            <a:r>
              <a:rPr lang="en-US" sz="3999">
                <a:solidFill>
                  <a:srgbClr val="222831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Students use AI as a thinking partner: generating ideas, getting feedback, exploring options. The student directs the work and makes the final calls.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14350" y="3446972"/>
            <a:ext cx="17259300" cy="208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b="true" sz="3999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Through AI – </a:t>
            </a:r>
            <a:r>
              <a:rPr lang="en-US" sz="3999">
                <a:solidFill>
                  <a:srgbClr val="222831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Students learn in environments where AI shapes the experience – adaptive platforms, recommendation systems, interactive tools. Understanding how these shape learning is part of the work.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14350" y="5858091"/>
            <a:ext cx="17259300" cy="208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b="true" sz="3999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About AI – </a:t>
            </a:r>
            <a:r>
              <a:rPr lang="en-US" sz="3999">
                <a:solidFill>
                  <a:srgbClr val="222831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Students examine how AI systems are built, what data they draw on, where they can mislead, and what their broader effects are – on society, on fairness, and on the environment.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14350" y="7947608"/>
            <a:ext cx="17259300" cy="2794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b="true" sz="3999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Without AI – </a:t>
            </a:r>
            <a:r>
              <a:rPr lang="en-US" sz="3999">
                <a:solidFill>
                  <a:srgbClr val="222831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Students build independent skills and original thinking. Some learning goals are best reached without automated support. This is not a rejection of AI – it is a recognition that strong independent thinking makes better AI use possible.</a:t>
            </a:r>
          </a:p>
          <a:p>
            <a:pPr algn="l">
              <a:lnSpc>
                <a:spcPts val="55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872396" y="4498547"/>
            <a:ext cx="10505589" cy="8079753"/>
          </a:xfrm>
          <a:custGeom>
            <a:avLst/>
            <a:gdLst/>
            <a:ahLst/>
            <a:cxnLst/>
            <a:rect r="r" b="b" t="t" l="l"/>
            <a:pathLst>
              <a:path h="8079753" w="10505589">
                <a:moveTo>
                  <a:pt x="0" y="0"/>
                </a:moveTo>
                <a:lnTo>
                  <a:pt x="10505589" y="0"/>
                </a:lnTo>
                <a:lnTo>
                  <a:pt x="10505589" y="8079753"/>
                </a:lnTo>
                <a:lnTo>
                  <a:pt x="0" y="80797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rot="-5400000">
            <a:off x="3199902" y="5119688"/>
            <a:ext cx="8229600" cy="0"/>
          </a:xfrm>
          <a:prstGeom prst="line">
            <a:avLst/>
          </a:prstGeom>
          <a:ln cap="flat" w="476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7846450" y="1727520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846450" y="3231948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846450" y="4736375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846450" y="6240802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846450" y="7745230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100000">
            <a:off x="7100837" y="1760866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-8100000">
            <a:off x="7101266" y="3274426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4" y="0"/>
                </a:lnTo>
                <a:lnTo>
                  <a:pt x="475354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-8100000">
            <a:off x="7101694" y="4787985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-8100000">
            <a:off x="7102122" y="6301544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-8100000">
            <a:off x="7102550" y="7815104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-271515" y="8134999"/>
            <a:ext cx="4376062" cy="3097545"/>
          </a:xfrm>
          <a:custGeom>
            <a:avLst/>
            <a:gdLst/>
            <a:ahLst/>
            <a:cxnLst/>
            <a:rect r="r" b="b" t="t" l="l"/>
            <a:pathLst>
              <a:path h="3097545" w="4376062">
                <a:moveTo>
                  <a:pt x="0" y="0"/>
                </a:moveTo>
                <a:lnTo>
                  <a:pt x="4376062" y="0"/>
                </a:lnTo>
                <a:lnTo>
                  <a:pt x="4376062" y="3097545"/>
                </a:lnTo>
                <a:lnTo>
                  <a:pt x="0" y="309754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80399" y="1129150"/>
            <a:ext cx="3387975" cy="337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b="true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AI in Education Journey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640050" y="1366805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2023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640050" y="2899405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January 2024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640050" y="4403832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July 2024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640050" y="5904668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August 2024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640050" y="7424739"/>
            <a:ext cx="4042756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September 2024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640050" y="2086590"/>
            <a:ext cx="8619250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EECD reviews Policy 311, begins research around AI in Education, ASD-W consulted.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640050" y="3619190"/>
            <a:ext cx="8619250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EECD publishes updated Policy 311.  ASD-W updates sign-off forms, etc. (effective 2024-25 school year).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8640050" y="5123618"/>
            <a:ext cx="8619250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EECD publishes their </a:t>
            </a:r>
            <a:r>
              <a:rPr lang="en-US" sz="3000" i="true">
                <a:solidFill>
                  <a:srgbClr val="000000"/>
                </a:solidFill>
                <a:latin typeface="Roboto Condensed Italics"/>
                <a:ea typeface="Roboto Condensed Italics"/>
                <a:cs typeface="Roboto Condensed Italics"/>
                <a:sym typeface="Roboto Condensed Italics"/>
              </a:rPr>
              <a:t>Recommended Approaches to Generative AI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640050" y="6538728"/>
            <a:ext cx="8619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ASD-W drafts </a:t>
            </a:r>
            <a:r>
              <a:rPr lang="en-US" sz="3000" i="true">
                <a:solidFill>
                  <a:srgbClr val="000000"/>
                </a:solidFill>
                <a:latin typeface="Roboto Condensed Italics"/>
                <a:ea typeface="Roboto Condensed Italics"/>
                <a:cs typeface="Roboto Condensed Italics"/>
                <a:sym typeface="Roboto Condensed Italics"/>
              </a:rPr>
              <a:t>Guidelines for AI Use.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8640050" y="8058799"/>
            <a:ext cx="8619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EECD releases amendments to Policy 311.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872396" y="4498547"/>
            <a:ext cx="10505589" cy="8079753"/>
          </a:xfrm>
          <a:custGeom>
            <a:avLst/>
            <a:gdLst/>
            <a:ahLst/>
            <a:cxnLst/>
            <a:rect r="r" b="b" t="t" l="l"/>
            <a:pathLst>
              <a:path h="8079753" w="10505589">
                <a:moveTo>
                  <a:pt x="0" y="0"/>
                </a:moveTo>
                <a:lnTo>
                  <a:pt x="10505589" y="0"/>
                </a:lnTo>
                <a:lnTo>
                  <a:pt x="10505589" y="8079753"/>
                </a:lnTo>
                <a:lnTo>
                  <a:pt x="0" y="80797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rot="-5400000">
            <a:off x="3199902" y="5119688"/>
            <a:ext cx="8229600" cy="0"/>
          </a:xfrm>
          <a:prstGeom prst="line">
            <a:avLst/>
          </a:prstGeom>
          <a:ln cap="flat" w="476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7846450" y="1109864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6"/>
                </a:lnTo>
                <a:lnTo>
                  <a:pt x="0" y="578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846450" y="2614292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846450" y="4118719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846450" y="5623146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846450" y="7127574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100000">
            <a:off x="7100837" y="1143210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0">
            <a:off x="1380399" y="1129150"/>
            <a:ext cx="3387975" cy="337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b="true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AI in Education Journey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640050" y="749149"/>
            <a:ext cx="3598466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November 2024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640050" y="2281749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January 2025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663150" y="4176594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July 2025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640050" y="5713294"/>
            <a:ext cx="315417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August 2025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640050" y="6807083"/>
            <a:ext cx="4042756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Ongoing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640050" y="1468934"/>
            <a:ext cx="8619250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ASD-W updates </a:t>
            </a:r>
            <a:r>
              <a:rPr lang="en-US" sz="3000" i="true">
                <a:solidFill>
                  <a:srgbClr val="000000"/>
                </a:solidFill>
                <a:latin typeface="Roboto Condensed Italics"/>
                <a:ea typeface="Roboto Condensed Italics"/>
                <a:cs typeface="Roboto Condensed Italics"/>
                <a:sym typeface="Roboto Condensed Italics"/>
              </a:rPr>
              <a:t>Guidelines for AI Use </a:t>
            </a: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to include a list of approved platforms. Shared internally.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640050" y="3001534"/>
            <a:ext cx="8619250" cy="1278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ASD-W updates guidelines based on internal feedback.  The </a:t>
            </a:r>
            <a:r>
              <a:rPr lang="en-US" sz="3000" i="true">
                <a:solidFill>
                  <a:srgbClr val="000000"/>
                </a:solidFill>
                <a:latin typeface="Roboto Condensed Italics"/>
                <a:ea typeface="Roboto Condensed Italics"/>
                <a:cs typeface="Roboto Condensed Italics"/>
                <a:sym typeface="Roboto Condensed Italics"/>
              </a:rPr>
              <a:t>ASD-W Guidelines for AI Use and Approved AI Platforms </a:t>
            </a: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is shared with the system.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640050" y="4836994"/>
            <a:ext cx="8619250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Policy 311: Apprendix D - Annual Consent for Use of Approved Artificial Intelligence Tools is created.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640050" y="6316544"/>
            <a:ext cx="8619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ASD-W AI Working Commitee established.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640050" y="7526868"/>
            <a:ext cx="8619250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Development of resources and supports for educators as they navigate AI use in education.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-8100000">
            <a:off x="7101266" y="2656770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4" y="0"/>
                </a:lnTo>
                <a:lnTo>
                  <a:pt x="475354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2" id="22"/>
          <p:cNvSpPr/>
          <p:nvPr/>
        </p:nvSpPr>
        <p:spPr>
          <a:xfrm flipH="false" flipV="false" rot="-8100000">
            <a:off x="7101694" y="4170329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3" id="23"/>
          <p:cNvSpPr/>
          <p:nvPr/>
        </p:nvSpPr>
        <p:spPr>
          <a:xfrm flipH="false" flipV="false" rot="-8100000">
            <a:off x="7102122" y="5683889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4"/>
                </a:lnTo>
                <a:lnTo>
                  <a:pt x="0" y="4753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4" id="24"/>
          <p:cNvSpPr/>
          <p:nvPr/>
        </p:nvSpPr>
        <p:spPr>
          <a:xfrm flipH="false" flipV="false" rot="-8100000">
            <a:off x="7102550" y="7197448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25" id="25"/>
          <p:cNvSpPr/>
          <p:nvPr/>
        </p:nvSpPr>
        <p:spPr>
          <a:xfrm flipH="false" flipV="false" rot="0">
            <a:off x="-271515" y="8134999"/>
            <a:ext cx="4376062" cy="3097545"/>
          </a:xfrm>
          <a:custGeom>
            <a:avLst/>
            <a:gdLst/>
            <a:ahLst/>
            <a:cxnLst/>
            <a:rect r="r" b="b" t="t" l="l"/>
            <a:pathLst>
              <a:path h="3097545" w="4376062">
                <a:moveTo>
                  <a:pt x="0" y="0"/>
                </a:moveTo>
                <a:lnTo>
                  <a:pt x="4376062" y="0"/>
                </a:lnTo>
                <a:lnTo>
                  <a:pt x="4376062" y="3097545"/>
                </a:lnTo>
                <a:lnTo>
                  <a:pt x="0" y="309754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7844737" y="8658889"/>
            <a:ext cx="578575" cy="578575"/>
          </a:xfrm>
          <a:custGeom>
            <a:avLst/>
            <a:gdLst/>
            <a:ahLst/>
            <a:cxnLst/>
            <a:rect r="r" b="b" t="t" l="l"/>
            <a:pathLst>
              <a:path h="578575" w="578575">
                <a:moveTo>
                  <a:pt x="0" y="0"/>
                </a:moveTo>
                <a:lnTo>
                  <a:pt x="578575" y="0"/>
                </a:lnTo>
                <a:lnTo>
                  <a:pt x="578575" y="578575"/>
                </a:lnTo>
                <a:lnTo>
                  <a:pt x="0" y="578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8638337" y="8338398"/>
            <a:ext cx="4042756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Upcoming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8638337" y="9058184"/>
            <a:ext cx="9122594" cy="859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EECD is beginning work to specifically address AI use in Policy 311; edits to curricular outcomes to include AI use.  </a:t>
            </a:r>
          </a:p>
        </p:txBody>
      </p:sp>
      <p:sp>
        <p:nvSpPr>
          <p:cNvPr name="Freeform 29" id="29"/>
          <p:cNvSpPr/>
          <p:nvPr/>
        </p:nvSpPr>
        <p:spPr>
          <a:xfrm flipH="false" flipV="false" rot="-8100000">
            <a:off x="7100837" y="8728763"/>
            <a:ext cx="475355" cy="475355"/>
          </a:xfrm>
          <a:custGeom>
            <a:avLst/>
            <a:gdLst/>
            <a:ahLst/>
            <a:cxnLst/>
            <a:rect r="r" b="b" t="t" l="l"/>
            <a:pathLst>
              <a:path h="475355" w="475355">
                <a:moveTo>
                  <a:pt x="0" y="0"/>
                </a:moveTo>
                <a:lnTo>
                  <a:pt x="475355" y="0"/>
                </a:lnTo>
                <a:lnTo>
                  <a:pt x="475355" y="475355"/>
                </a:lnTo>
                <a:lnTo>
                  <a:pt x="0" y="47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436472" y="-4287633"/>
            <a:ext cx="7645656" cy="5880204"/>
          </a:xfrm>
          <a:custGeom>
            <a:avLst/>
            <a:gdLst/>
            <a:ahLst/>
            <a:cxnLst/>
            <a:rect r="r" b="b" t="t" l="l"/>
            <a:pathLst>
              <a:path h="5880204" w="7645656">
                <a:moveTo>
                  <a:pt x="0" y="0"/>
                </a:moveTo>
                <a:lnTo>
                  <a:pt x="7645656" y="0"/>
                </a:lnTo>
                <a:lnTo>
                  <a:pt x="7645656" y="5880204"/>
                </a:lnTo>
                <a:lnTo>
                  <a:pt x="0" y="5880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877853" y="4180468"/>
            <a:ext cx="4689033" cy="2237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b="true" sz="6399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Supports &amp; Resources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847063" y="1028700"/>
            <a:ext cx="12030790" cy="8706876"/>
            <a:chOff x="0" y="0"/>
            <a:chExt cx="16041054" cy="11609168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829977" y="0"/>
              <a:ext cx="15211077" cy="3725173"/>
              <a:chOff x="0" y="0"/>
              <a:chExt cx="1659461" cy="4064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1659461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1659461">
                    <a:moveTo>
                      <a:pt x="1456261" y="0"/>
                    </a:moveTo>
                    <a:cubicBezTo>
                      <a:pt x="1568486" y="0"/>
                      <a:pt x="1659461" y="90976"/>
                      <a:pt x="1659461" y="203200"/>
                    </a:cubicBezTo>
                    <a:cubicBezTo>
                      <a:pt x="1659461" y="315424"/>
                      <a:pt x="1568486" y="406400"/>
                      <a:pt x="1456261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AFAFA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0" y="-57150"/>
                <a:ext cx="1659461" cy="4635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8" id="8"/>
            <p:cNvGrpSpPr/>
            <p:nvPr/>
          </p:nvGrpSpPr>
          <p:grpSpPr>
            <a:xfrm rot="0">
              <a:off x="829977" y="3939705"/>
              <a:ext cx="15211077" cy="3725173"/>
              <a:chOff x="0" y="0"/>
              <a:chExt cx="1659461" cy="40640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659461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1659461">
                    <a:moveTo>
                      <a:pt x="1456261" y="0"/>
                    </a:moveTo>
                    <a:cubicBezTo>
                      <a:pt x="1568486" y="0"/>
                      <a:pt x="1659461" y="90976"/>
                      <a:pt x="1659461" y="203200"/>
                    </a:cubicBezTo>
                    <a:cubicBezTo>
                      <a:pt x="1659461" y="315424"/>
                      <a:pt x="1568486" y="406400"/>
                      <a:pt x="1456261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AFAFA"/>
              </a:solidFill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57150"/>
                <a:ext cx="1659461" cy="4635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1" id="11"/>
            <p:cNvGrpSpPr/>
            <p:nvPr/>
          </p:nvGrpSpPr>
          <p:grpSpPr>
            <a:xfrm rot="0">
              <a:off x="829977" y="7883995"/>
              <a:ext cx="13879846" cy="3725173"/>
              <a:chOff x="0" y="0"/>
              <a:chExt cx="1514230" cy="4064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151423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1514230">
                    <a:moveTo>
                      <a:pt x="1311030" y="0"/>
                    </a:moveTo>
                    <a:cubicBezTo>
                      <a:pt x="1423254" y="0"/>
                      <a:pt x="1514230" y="90976"/>
                      <a:pt x="1514230" y="203200"/>
                    </a:cubicBezTo>
                    <a:cubicBezTo>
                      <a:pt x="1514230" y="315424"/>
                      <a:pt x="1423254" y="406400"/>
                      <a:pt x="1311030" y="406400"/>
                    </a:cubicBezTo>
                    <a:lnTo>
                      <a:pt x="203200" y="406400"/>
                    </a:lnTo>
                    <a:cubicBezTo>
                      <a:pt x="90976" y="406400"/>
                      <a:pt x="0" y="315424"/>
                      <a:pt x="0" y="203200"/>
                    </a:cubicBezTo>
                    <a:cubicBezTo>
                      <a:pt x="0" y="90976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AFAFA"/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57150"/>
                <a:ext cx="1514230" cy="4635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Freeform 14" id="14"/>
            <p:cNvSpPr/>
            <p:nvPr/>
          </p:nvSpPr>
          <p:spPr>
            <a:xfrm flipH="false" flipV="false" rot="0">
              <a:off x="0" y="315892"/>
              <a:ext cx="3093390" cy="3093390"/>
            </a:xfrm>
            <a:custGeom>
              <a:avLst/>
              <a:gdLst/>
              <a:ahLst/>
              <a:cxnLst/>
              <a:rect r="r" b="b" t="t" l="l"/>
              <a:pathLst>
                <a:path h="3093390" w="3093390">
                  <a:moveTo>
                    <a:pt x="0" y="0"/>
                  </a:moveTo>
                  <a:lnTo>
                    <a:pt x="3093390" y="0"/>
                  </a:lnTo>
                  <a:lnTo>
                    <a:pt x="3093390" y="3093389"/>
                  </a:lnTo>
                  <a:lnTo>
                    <a:pt x="0" y="30933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4255597"/>
              <a:ext cx="3093390" cy="3093390"/>
            </a:xfrm>
            <a:custGeom>
              <a:avLst/>
              <a:gdLst/>
              <a:ahLst/>
              <a:cxnLst/>
              <a:rect r="r" b="b" t="t" l="l"/>
              <a:pathLst>
                <a:path h="3093390" w="3093390">
                  <a:moveTo>
                    <a:pt x="0" y="0"/>
                  </a:moveTo>
                  <a:lnTo>
                    <a:pt x="3093390" y="0"/>
                  </a:lnTo>
                  <a:lnTo>
                    <a:pt x="3093390" y="3093390"/>
                  </a:lnTo>
                  <a:lnTo>
                    <a:pt x="0" y="30933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8199887"/>
              <a:ext cx="3093390" cy="3093390"/>
            </a:xfrm>
            <a:custGeom>
              <a:avLst/>
              <a:gdLst/>
              <a:ahLst/>
              <a:cxnLst/>
              <a:rect r="r" b="b" t="t" l="l"/>
              <a:pathLst>
                <a:path h="3093390" w="3093390">
                  <a:moveTo>
                    <a:pt x="0" y="0"/>
                  </a:moveTo>
                  <a:lnTo>
                    <a:pt x="3093390" y="0"/>
                  </a:lnTo>
                  <a:lnTo>
                    <a:pt x="3093390" y="3093389"/>
                  </a:lnTo>
                  <a:lnTo>
                    <a:pt x="0" y="30933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602831" y="817033"/>
              <a:ext cx="1923134" cy="2079064"/>
            </a:xfrm>
            <a:custGeom>
              <a:avLst/>
              <a:gdLst/>
              <a:ahLst/>
              <a:cxnLst/>
              <a:rect r="r" b="b" t="t" l="l"/>
              <a:pathLst>
                <a:path h="2079064" w="1923134">
                  <a:moveTo>
                    <a:pt x="0" y="0"/>
                  </a:moveTo>
                  <a:lnTo>
                    <a:pt x="1923134" y="0"/>
                  </a:lnTo>
                  <a:lnTo>
                    <a:pt x="1923134" y="2079064"/>
                  </a:lnTo>
                  <a:lnTo>
                    <a:pt x="0" y="20790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452897" y="4696049"/>
              <a:ext cx="2187596" cy="2212486"/>
            </a:xfrm>
            <a:custGeom>
              <a:avLst/>
              <a:gdLst/>
              <a:ahLst/>
              <a:cxnLst/>
              <a:rect r="r" b="b" t="t" l="l"/>
              <a:pathLst>
                <a:path h="2212486" w="2187596">
                  <a:moveTo>
                    <a:pt x="0" y="0"/>
                  </a:moveTo>
                  <a:lnTo>
                    <a:pt x="2187596" y="0"/>
                  </a:lnTo>
                  <a:lnTo>
                    <a:pt x="2187596" y="2212486"/>
                  </a:lnTo>
                  <a:lnTo>
                    <a:pt x="0" y="22124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537057" y="8706278"/>
              <a:ext cx="1988908" cy="2003938"/>
            </a:xfrm>
            <a:custGeom>
              <a:avLst/>
              <a:gdLst/>
              <a:ahLst/>
              <a:cxnLst/>
              <a:rect r="r" b="b" t="t" l="l"/>
              <a:pathLst>
                <a:path h="2003938" w="1988908">
                  <a:moveTo>
                    <a:pt x="0" y="0"/>
                  </a:moveTo>
                  <a:lnTo>
                    <a:pt x="1988908" y="0"/>
                  </a:lnTo>
                  <a:lnTo>
                    <a:pt x="1988908" y="2003938"/>
                  </a:lnTo>
                  <a:lnTo>
                    <a:pt x="0" y="200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 rot="0">
              <a:off x="3663742" y="-63500"/>
              <a:ext cx="6253708" cy="8805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599"/>
                </a:lnSpc>
              </a:pPr>
              <a:r>
                <a:rPr lang="en-US" sz="3999" b="true">
                  <a:solidFill>
                    <a:srgbClr val="000000"/>
                  </a:solidFill>
                  <a:latin typeface="Roboto Condensed Bold"/>
                  <a:ea typeface="Roboto Condensed Bold"/>
                  <a:cs typeface="Roboto Condensed Bold"/>
                  <a:sym typeface="Roboto Condensed Bold"/>
                </a:rPr>
                <a:t>ASD-W AI Committee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3663742" y="4014297"/>
              <a:ext cx="6812787" cy="8805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599"/>
                </a:lnSpc>
              </a:pPr>
              <a:r>
                <a:rPr lang="en-US" sz="3999" b="true">
                  <a:solidFill>
                    <a:srgbClr val="000000"/>
                  </a:solidFill>
                  <a:latin typeface="Roboto Condensed Bold"/>
                  <a:ea typeface="Roboto Condensed Bold"/>
                  <a:cs typeface="Roboto Condensed Bold"/>
                  <a:sym typeface="Roboto Condensed Bold"/>
                </a:rPr>
                <a:t>ASD-W Technology PLC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3663742" y="8122078"/>
              <a:ext cx="8825472" cy="8805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599"/>
                </a:lnSpc>
              </a:pPr>
              <a:r>
                <a:rPr lang="en-US" sz="3999" b="true">
                  <a:solidFill>
                    <a:srgbClr val="000000"/>
                  </a:solidFill>
                  <a:latin typeface="Roboto Condensed Bold"/>
                  <a:ea typeface="Roboto Condensed Bold"/>
                  <a:cs typeface="Roboto Condensed Bold"/>
                  <a:sym typeface="Roboto Condensed Bold"/>
                </a:rPr>
                <a:t>Other Professional Learning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3663742" y="931333"/>
              <a:ext cx="12012014" cy="21082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Roboto Condensed"/>
                  <a:ea typeface="Roboto Condensed"/>
                  <a:cs typeface="Roboto Condensed"/>
                  <a:sym typeface="Roboto Condensed"/>
                </a:rPr>
                <a:t>A district-level Subject Coordin</a:t>
              </a:r>
              <a:r>
                <a:rPr lang="en-US" sz="3000">
                  <a:solidFill>
                    <a:srgbClr val="000000"/>
                  </a:solidFill>
                  <a:latin typeface="Roboto Condensed"/>
                  <a:ea typeface="Roboto Condensed"/>
                  <a:cs typeface="Roboto Condensed"/>
                  <a:sym typeface="Roboto Condensed"/>
                </a:rPr>
                <a:t>ator AI Committee collaborates to explore and align approaches for integrating artificial intelligence across curricular areas.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3663742" y="4900943"/>
              <a:ext cx="12377311" cy="3530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Roboto Condensed"/>
                  <a:ea typeface="Roboto Condensed"/>
                  <a:cs typeface="Roboto Condensed"/>
                  <a:sym typeface="Roboto Condensed"/>
                </a:rPr>
                <a:t>The ASD-W Tech PLC is a network of teachers who test and implement new technologies, incl</a:t>
              </a:r>
              <a:r>
                <a:rPr lang="en-US" sz="3000">
                  <a:solidFill>
                    <a:srgbClr val="000000"/>
                  </a:solidFill>
                  <a:latin typeface="Roboto Condensed"/>
                  <a:ea typeface="Roboto Condensed"/>
                  <a:cs typeface="Roboto Condensed"/>
                  <a:sym typeface="Roboto Condensed"/>
                </a:rPr>
                <a:t>uding AI. They share effective practices and provide feedback to guide district decisions.</a:t>
              </a:r>
            </a:p>
            <a:p>
              <a:pPr algn="l">
                <a:lnSpc>
                  <a:spcPts val="4200"/>
                </a:lnSpc>
              </a:pP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3663742" y="9100898"/>
              <a:ext cx="10632952" cy="13970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Roboto Condensed"/>
                  <a:ea typeface="Roboto Condensed"/>
                  <a:cs typeface="Roboto Condensed"/>
                  <a:sym typeface="Roboto Condensed"/>
                </a:rPr>
                <a:t>Ongoing formal and informal professional learning</a:t>
              </a:r>
            </a:p>
            <a:p>
              <a:pPr algn="l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Roboto Condensed"/>
                  <a:ea typeface="Roboto Condensed"/>
                  <a:cs typeface="Roboto Condensed"/>
                  <a:sym typeface="Roboto Condensed"/>
                </a:rPr>
                <a:t>being provided to educators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2506649"/>
            <a:ext cx="16522850" cy="1343322"/>
            <a:chOff x="0" y="0"/>
            <a:chExt cx="4998718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98719" cy="406400"/>
            </a:xfrm>
            <a:custGeom>
              <a:avLst/>
              <a:gdLst/>
              <a:ahLst/>
              <a:cxnLst/>
              <a:rect r="r" b="b" t="t" l="l"/>
              <a:pathLst>
                <a:path h="406400" w="4998719">
                  <a:moveTo>
                    <a:pt x="4795519" y="0"/>
                  </a:moveTo>
                  <a:cubicBezTo>
                    <a:pt x="4907743" y="0"/>
                    <a:pt x="4998719" y="90976"/>
                    <a:pt x="4998719" y="203200"/>
                  </a:cubicBezTo>
                  <a:cubicBezTo>
                    <a:pt x="4998719" y="315424"/>
                    <a:pt x="4907743" y="406400"/>
                    <a:pt x="479551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AFAFA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4998718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4232736"/>
            <a:ext cx="16522850" cy="1825951"/>
            <a:chOff x="0" y="0"/>
            <a:chExt cx="4998718" cy="55241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998719" cy="552412"/>
            </a:xfrm>
            <a:custGeom>
              <a:avLst/>
              <a:gdLst/>
              <a:ahLst/>
              <a:cxnLst/>
              <a:rect r="r" b="b" t="t" l="l"/>
              <a:pathLst>
                <a:path h="552412" w="4998719">
                  <a:moveTo>
                    <a:pt x="4795519" y="0"/>
                  </a:moveTo>
                  <a:cubicBezTo>
                    <a:pt x="4907743" y="0"/>
                    <a:pt x="4998719" y="123662"/>
                    <a:pt x="4998719" y="276206"/>
                  </a:cubicBezTo>
                  <a:cubicBezTo>
                    <a:pt x="4998719" y="428750"/>
                    <a:pt x="4907743" y="552412"/>
                    <a:pt x="4795519" y="552412"/>
                  </a:cubicBezTo>
                  <a:lnTo>
                    <a:pt x="203200" y="552412"/>
                  </a:lnTo>
                  <a:cubicBezTo>
                    <a:pt x="90976" y="552412"/>
                    <a:pt x="0" y="428750"/>
                    <a:pt x="0" y="276206"/>
                  </a:cubicBezTo>
                  <a:cubicBezTo>
                    <a:pt x="0" y="12366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AFAFA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4998718" cy="60956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6315862"/>
            <a:ext cx="16751188" cy="1343322"/>
            <a:chOff x="0" y="0"/>
            <a:chExt cx="5067798" cy="406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067798" cy="406400"/>
            </a:xfrm>
            <a:custGeom>
              <a:avLst/>
              <a:gdLst/>
              <a:ahLst/>
              <a:cxnLst/>
              <a:rect r="r" b="b" t="t" l="l"/>
              <a:pathLst>
                <a:path h="406400" w="5067798">
                  <a:moveTo>
                    <a:pt x="4864598" y="0"/>
                  </a:moveTo>
                  <a:cubicBezTo>
                    <a:pt x="4976823" y="0"/>
                    <a:pt x="5067798" y="90976"/>
                    <a:pt x="5067798" y="203200"/>
                  </a:cubicBezTo>
                  <a:cubicBezTo>
                    <a:pt x="5067798" y="315424"/>
                    <a:pt x="4976823" y="406400"/>
                    <a:pt x="4864598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AFAFA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5067798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28700" y="7914978"/>
            <a:ext cx="16751188" cy="1343322"/>
            <a:chOff x="0" y="0"/>
            <a:chExt cx="5067798" cy="406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067798" cy="406400"/>
            </a:xfrm>
            <a:custGeom>
              <a:avLst/>
              <a:gdLst/>
              <a:ahLst/>
              <a:cxnLst/>
              <a:rect r="r" b="b" t="t" l="l"/>
              <a:pathLst>
                <a:path h="406400" w="5067798">
                  <a:moveTo>
                    <a:pt x="4864598" y="0"/>
                  </a:moveTo>
                  <a:cubicBezTo>
                    <a:pt x="4976823" y="0"/>
                    <a:pt x="5067798" y="90976"/>
                    <a:pt x="5067798" y="203200"/>
                  </a:cubicBezTo>
                  <a:cubicBezTo>
                    <a:pt x="5067798" y="315424"/>
                    <a:pt x="4976823" y="406400"/>
                    <a:pt x="4864598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AFAFA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57150"/>
              <a:ext cx="5067798" cy="463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028700" y="2506623"/>
            <a:ext cx="3657600" cy="1339596"/>
          </a:xfrm>
          <a:custGeom>
            <a:avLst/>
            <a:gdLst/>
            <a:ahLst/>
            <a:cxnLst/>
            <a:rect r="r" b="b" t="t" l="l"/>
            <a:pathLst>
              <a:path h="1339596" w="3657600">
                <a:moveTo>
                  <a:pt x="0" y="0"/>
                </a:moveTo>
                <a:lnTo>
                  <a:pt x="3657600" y="0"/>
                </a:lnTo>
                <a:lnTo>
                  <a:pt x="3657600" y="1339596"/>
                </a:lnTo>
                <a:lnTo>
                  <a:pt x="0" y="13395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28700" y="6319587"/>
            <a:ext cx="3657600" cy="1339596"/>
          </a:xfrm>
          <a:custGeom>
            <a:avLst/>
            <a:gdLst/>
            <a:ahLst/>
            <a:cxnLst/>
            <a:rect r="r" b="b" t="t" l="l"/>
            <a:pathLst>
              <a:path h="1339596" w="3657600">
                <a:moveTo>
                  <a:pt x="0" y="0"/>
                </a:moveTo>
                <a:lnTo>
                  <a:pt x="3657600" y="0"/>
                </a:lnTo>
                <a:lnTo>
                  <a:pt x="3657600" y="1339596"/>
                </a:lnTo>
                <a:lnTo>
                  <a:pt x="0" y="13395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28700" y="7914978"/>
            <a:ext cx="3657600" cy="1339596"/>
          </a:xfrm>
          <a:custGeom>
            <a:avLst/>
            <a:gdLst/>
            <a:ahLst/>
            <a:cxnLst/>
            <a:rect r="r" b="b" t="t" l="l"/>
            <a:pathLst>
              <a:path h="1339596" w="3657600">
                <a:moveTo>
                  <a:pt x="0" y="0"/>
                </a:moveTo>
                <a:lnTo>
                  <a:pt x="3657600" y="0"/>
                </a:lnTo>
                <a:lnTo>
                  <a:pt x="3657600" y="1339596"/>
                </a:lnTo>
                <a:lnTo>
                  <a:pt x="0" y="13395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410704" y="2871621"/>
            <a:ext cx="289359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April 22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028700" y="4475913"/>
            <a:ext cx="3657600" cy="1339596"/>
            <a:chOff x="0" y="0"/>
            <a:chExt cx="4876800" cy="178612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876800" cy="1786128"/>
            </a:xfrm>
            <a:custGeom>
              <a:avLst/>
              <a:gdLst/>
              <a:ahLst/>
              <a:cxnLst/>
              <a:rect r="r" b="b" t="t" l="l"/>
              <a:pathLst>
                <a:path h="1786128" w="4876800">
                  <a:moveTo>
                    <a:pt x="0" y="0"/>
                  </a:moveTo>
                  <a:lnTo>
                    <a:pt x="4876800" y="0"/>
                  </a:lnTo>
                  <a:lnTo>
                    <a:pt x="4876800" y="1786128"/>
                  </a:lnTo>
                  <a:lnTo>
                    <a:pt x="0" y="17861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 rot="0">
              <a:off x="509338" y="512064"/>
              <a:ext cx="3858124" cy="6858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b="true" sz="3000">
                  <a:solidFill>
                    <a:srgbClr val="000000"/>
                  </a:solidFill>
                  <a:latin typeface="Roboto Condensed Bold"/>
                  <a:ea typeface="Roboto Condensed Bold"/>
                  <a:cs typeface="Roboto Condensed Bold"/>
                  <a:sym typeface="Roboto Condensed Bold"/>
                </a:rPr>
                <a:t>April 23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410704" y="6679192"/>
            <a:ext cx="289359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May 7-8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103825" y="2606809"/>
            <a:ext cx="12447725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Advancing AI Leadership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Deepening implementation; Strengthening Governance and ethics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103825" y="4332896"/>
            <a:ext cx="12447725" cy="160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New Brunswick Digital Learning Summit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Collaboration event: Aligning educational strategies with the demands of the modern workforce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5103825" y="6455985"/>
            <a:ext cx="12447725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Atlantic Innovative Education Explore Summit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Designed to advance STEM, AI, and purposeful technology integration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91654" y="510759"/>
            <a:ext cx="10799577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b="true">
                <a:solidFill>
                  <a:srgbClr val="222831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Upcoming Learning and Events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10704" y="8281839"/>
            <a:ext cx="289359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June 5 (tentative)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103825" y="7963983"/>
            <a:ext cx="12935340" cy="160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AI in Education (ASD-W)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Exploring the role of AI in education and how it can support teaching and learning.</a:t>
            </a:r>
          </a:p>
          <a:p>
            <a:pPr algn="l">
              <a:lnSpc>
                <a:spcPts val="4200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4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203690" y="2538966"/>
            <a:ext cx="5880620" cy="5209067"/>
          </a:xfrm>
          <a:custGeom>
            <a:avLst/>
            <a:gdLst/>
            <a:ahLst/>
            <a:cxnLst/>
            <a:rect r="r" b="b" t="t" l="l"/>
            <a:pathLst>
              <a:path h="5209067" w="5880620">
                <a:moveTo>
                  <a:pt x="0" y="0"/>
                </a:moveTo>
                <a:lnTo>
                  <a:pt x="5880620" y="0"/>
                </a:lnTo>
                <a:lnTo>
                  <a:pt x="5880620" y="5209068"/>
                </a:lnTo>
                <a:lnTo>
                  <a:pt x="0" y="52090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DAHHHbJB7E4</dc:identifier>
  <dcterms:modified xsi:type="dcterms:W3CDTF">2011-08-01T06:04:30Z</dcterms:modified>
  <cp:revision>1</cp:revision>
  <dc:title>AI Use in ASDW - April Update</dc:title>
</cp:coreProperties>
</file>