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16_7A1F68F9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78" r:id="rId2"/>
    <p:sldId id="289" r:id="rId3"/>
    <p:sldId id="259" r:id="rId4"/>
    <p:sldId id="274" r:id="rId5"/>
    <p:sldId id="281" r:id="rId6"/>
    <p:sldId id="288" r:id="rId7"/>
    <p:sldId id="280" r:id="rId8"/>
    <p:sldId id="276" r:id="rId9"/>
    <p:sldId id="264" r:id="rId10"/>
    <p:sldId id="261" r:id="rId11"/>
    <p:sldId id="273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0AD780F-148F-405B-17C2-E147F34ACDA1}" name="Czapalay, Elyse (ASD-W)" initials="EC" userId="S::Elyse.Czapalay@nbed.nb.ca::4133af51-7762-4000-aad0-c6aef2a1d6b1" providerId="AD"/>
  <p188:author id="{56BBC31B-85B6-43D2-ECBD-EDB0336ACB1B}" name="Stordy, Heather (EECD/EDPE)" initials="SH" userId="S::heather.stordy_gnb.ca#ext#@nbed.onmicrosoft.com::f112d50c-52d5-4d24-ac01-a0e8ddac8c9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B8B"/>
    <a:srgbClr val="A9E2F9"/>
    <a:srgbClr val="FFDB43"/>
    <a:srgbClr val="D0F6ED"/>
    <a:srgbClr val="A1EDDB"/>
    <a:srgbClr val="B7FFE7"/>
    <a:srgbClr val="EEFCF9"/>
    <a:srgbClr val="00CC99"/>
    <a:srgbClr val="CC99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99" autoAdjust="0"/>
  </p:normalViewPr>
  <p:slideViewPr>
    <p:cSldViewPr snapToGrid="0">
      <p:cViewPr varScale="1">
        <p:scale>
          <a:sx n="95" d="100"/>
          <a:sy n="95" d="100"/>
        </p:scale>
        <p:origin x="11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modernComment_116_7A1F68F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2D5C645-6CEE-4F90-91D6-68928C7D14E6}" authorId="{D0AD780F-148F-405B-17C2-E147F34ACDA1}" created="2026-03-30T14:59:33.887">
    <pc:sldMkLst xmlns:pc="http://schemas.microsoft.com/office/powerpoint/2013/main/command">
      <pc:docMk/>
      <pc:sldMk cId="2048878841" sldId="278"/>
    </pc:sldMkLst>
    <p188:txBody>
      <a:bodyPr/>
      <a:lstStyle/>
      <a:p>
        <a:r>
          <a:rPr lang="en-US"/>
          <a:t>15 minutes presentation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605EF9-041F-4E74-AA06-79FC8A2801B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DBF441-2FAC-4EE4-BE79-2A001E5A8BBC}">
      <dgm:prSet phldrT="[Text]" phldr="0" custT="1"/>
      <dgm:spPr>
        <a:solidFill>
          <a:srgbClr val="C00000"/>
        </a:solidFill>
      </dgm:spPr>
      <dgm:t>
        <a:bodyPr/>
        <a:lstStyle/>
        <a:p>
          <a:r>
            <a:rPr lang="en-US" sz="3900" b="1">
              <a:solidFill>
                <a:schemeClr val="bg1"/>
              </a:solidFill>
              <a:latin typeface="Aptos Slab ExtraBold" panose="020B0004020202020204" pitchFamily="34" charset="0"/>
            </a:rPr>
            <a:t>Online Ordering</a:t>
          </a:r>
        </a:p>
      </dgm:t>
    </dgm:pt>
    <dgm:pt modelId="{A8E7D5CB-A877-4C59-8B7E-3092274BC582}" type="parTrans" cxnId="{B40344F7-B209-463A-8E6A-2838ADF14D9C}">
      <dgm:prSet/>
      <dgm:spPr/>
      <dgm:t>
        <a:bodyPr/>
        <a:lstStyle/>
        <a:p>
          <a:endParaRPr lang="en-US"/>
        </a:p>
      </dgm:t>
    </dgm:pt>
    <dgm:pt modelId="{349DE144-D380-4FF0-AFCB-E96A92896BA5}" type="sibTrans" cxnId="{B40344F7-B209-463A-8E6A-2838ADF14D9C}">
      <dgm:prSet/>
      <dgm:spPr/>
      <dgm:t>
        <a:bodyPr/>
        <a:lstStyle/>
        <a:p>
          <a:endParaRPr lang="en-US"/>
        </a:p>
      </dgm:t>
    </dgm:pt>
    <dgm:pt modelId="{69FD3C28-2CED-4AB5-99AB-F19A3EB48680}">
      <dgm:prSet phldrT="[Text]" custT="1"/>
      <dgm:spPr>
        <a:solidFill>
          <a:srgbClr val="A9E2F9"/>
        </a:solidFill>
        <a:ln>
          <a:solidFill>
            <a:schemeClr val="tx1"/>
          </a:solidFill>
        </a:ln>
      </dgm:spPr>
      <dgm:t>
        <a:bodyPr/>
        <a:lstStyle/>
        <a:p>
          <a:endParaRPr lang="en-US" sz="2600">
            <a:solidFill>
              <a:schemeClr val="tx1"/>
            </a:solidFill>
            <a:latin typeface="+mn-lt"/>
          </a:endParaRPr>
        </a:p>
        <a:p>
          <a:endParaRPr lang="en-US" sz="2600" b="1">
            <a:solidFill>
              <a:schemeClr val="accent1">
                <a:lumMod val="75000"/>
              </a:schemeClr>
            </a:solidFill>
            <a:latin typeface="+mn-lt"/>
          </a:endParaRPr>
        </a:p>
        <a:p>
          <a:r>
            <a:rPr lang="en-US" sz="2600" b="1">
              <a:solidFill>
                <a:schemeClr val="accent1">
                  <a:lumMod val="75000"/>
                </a:schemeClr>
              </a:solidFill>
              <a:latin typeface="+mn-lt"/>
            </a:rPr>
            <a:t>Service providers can plan ahead</a:t>
          </a:r>
        </a:p>
      </dgm:t>
    </dgm:pt>
    <dgm:pt modelId="{1A7A0644-5639-47C6-B588-0230759D7A61}" type="parTrans" cxnId="{DCEC674D-0C4F-42EA-B1FE-3769E95F2FDB}">
      <dgm:prSet/>
      <dgm:spPr/>
      <dgm:t>
        <a:bodyPr/>
        <a:lstStyle/>
        <a:p>
          <a:endParaRPr lang="en-US"/>
        </a:p>
      </dgm:t>
    </dgm:pt>
    <dgm:pt modelId="{6888CB4B-8F55-41CC-BE88-12FDA5198C42}" type="sibTrans" cxnId="{DCEC674D-0C4F-42EA-B1FE-3769E95F2FDB}">
      <dgm:prSet/>
      <dgm:spPr/>
      <dgm:t>
        <a:bodyPr/>
        <a:lstStyle/>
        <a:p>
          <a:endParaRPr lang="en-US"/>
        </a:p>
      </dgm:t>
    </dgm:pt>
    <dgm:pt modelId="{E6CBD773-07CA-4225-AF53-1D8F8DB747DE}">
      <dgm:prSet phldrT="[Text]"/>
      <dgm:spPr>
        <a:solidFill>
          <a:srgbClr val="A9E2F9"/>
        </a:solidFill>
        <a:ln>
          <a:solidFill>
            <a:schemeClr val="tx1"/>
          </a:solidFill>
        </a:ln>
      </dgm:spPr>
      <dgm:t>
        <a:bodyPr/>
        <a:lstStyle/>
        <a:p>
          <a:endParaRPr lang="en-US" b="1">
            <a:solidFill>
              <a:schemeClr val="accent1">
                <a:lumMod val="75000"/>
              </a:schemeClr>
            </a:solidFill>
            <a:latin typeface="Amasis MT Pro Medium" panose="02040604050005020304" pitchFamily="18" charset="0"/>
          </a:endParaRPr>
        </a:p>
        <a:p>
          <a:endParaRPr lang="en-US" b="1">
            <a:solidFill>
              <a:schemeClr val="accent1">
                <a:lumMod val="75000"/>
              </a:schemeClr>
            </a:solidFill>
            <a:latin typeface="Amasis MT Pro Medium" panose="02040604050005020304" pitchFamily="18" charset="0"/>
          </a:endParaRPr>
        </a:p>
        <a:p>
          <a:r>
            <a:rPr lang="en-US" b="1">
              <a:solidFill>
                <a:schemeClr val="accent1">
                  <a:lumMod val="75000"/>
                </a:schemeClr>
              </a:solidFill>
              <a:latin typeface="+mn-lt"/>
            </a:rPr>
            <a:t>Stigma reduction and anonymity </a:t>
          </a:r>
        </a:p>
      </dgm:t>
    </dgm:pt>
    <dgm:pt modelId="{859D5F85-157A-4B11-9D9E-E4CD987FB6A0}" type="parTrans" cxnId="{F07EDAD0-76F5-4DD5-ACDE-4031D07DC681}">
      <dgm:prSet/>
      <dgm:spPr/>
      <dgm:t>
        <a:bodyPr/>
        <a:lstStyle/>
        <a:p>
          <a:endParaRPr lang="en-US"/>
        </a:p>
      </dgm:t>
    </dgm:pt>
    <dgm:pt modelId="{29C422F8-78CA-4FA8-84BA-6291642766E4}" type="sibTrans" cxnId="{F07EDAD0-76F5-4DD5-ACDE-4031D07DC681}">
      <dgm:prSet/>
      <dgm:spPr/>
      <dgm:t>
        <a:bodyPr/>
        <a:lstStyle/>
        <a:p>
          <a:endParaRPr lang="en-US"/>
        </a:p>
      </dgm:t>
    </dgm:pt>
    <dgm:pt modelId="{BA88D8CF-F9AD-4050-A079-7C3775EDEF89}">
      <dgm:prSet phldrT="[Text]"/>
      <dgm:spPr>
        <a:solidFill>
          <a:srgbClr val="A9E2F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>
              <a:solidFill>
                <a:schemeClr val="accent1">
                  <a:lumMod val="75000"/>
                </a:schemeClr>
              </a:solidFill>
              <a:latin typeface="+mn-lt"/>
            </a:rPr>
            <a:t>Easier tracking and invoicing</a:t>
          </a:r>
        </a:p>
        <a:p>
          <a:endParaRPr lang="en-US"/>
        </a:p>
      </dgm:t>
    </dgm:pt>
    <dgm:pt modelId="{38C73ECA-306C-4070-9DCE-CC6228F144B2}" type="parTrans" cxnId="{3757718A-F0B4-4726-AFCA-C183FF941047}">
      <dgm:prSet/>
      <dgm:spPr/>
      <dgm:t>
        <a:bodyPr/>
        <a:lstStyle/>
        <a:p>
          <a:endParaRPr lang="en-US"/>
        </a:p>
      </dgm:t>
    </dgm:pt>
    <dgm:pt modelId="{D2C3E90F-F5C3-46E6-898F-DB17D02141C7}" type="sibTrans" cxnId="{3757718A-F0B4-4726-AFCA-C183FF941047}">
      <dgm:prSet/>
      <dgm:spPr/>
      <dgm:t>
        <a:bodyPr/>
        <a:lstStyle/>
        <a:p>
          <a:endParaRPr lang="en-US"/>
        </a:p>
      </dgm:t>
    </dgm:pt>
    <dgm:pt modelId="{9DBA2A08-621A-4B18-B3CC-3AA26D634729}">
      <dgm:prSet phldrT="[Text]"/>
      <dgm:spPr>
        <a:solidFill>
          <a:srgbClr val="A9E2F9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>
              <a:solidFill>
                <a:schemeClr val="accent1">
                  <a:lumMod val="75000"/>
                </a:schemeClr>
              </a:solidFill>
              <a:latin typeface="+mn-lt"/>
            </a:rPr>
            <a:t>Reduced administrative burden</a:t>
          </a:r>
        </a:p>
      </dgm:t>
    </dgm:pt>
    <dgm:pt modelId="{B0A44077-BDED-4537-8A53-7AF23DD61B9D}" type="parTrans" cxnId="{100A74FA-CC9A-4287-8367-30EB1130379A}">
      <dgm:prSet/>
      <dgm:spPr/>
      <dgm:t>
        <a:bodyPr/>
        <a:lstStyle/>
        <a:p>
          <a:endParaRPr lang="en-US"/>
        </a:p>
      </dgm:t>
    </dgm:pt>
    <dgm:pt modelId="{2CC2DF37-943E-46D9-A8EB-82983FE24C79}" type="sibTrans" cxnId="{100A74FA-CC9A-4287-8367-30EB1130379A}">
      <dgm:prSet/>
      <dgm:spPr/>
      <dgm:t>
        <a:bodyPr/>
        <a:lstStyle/>
        <a:p>
          <a:endParaRPr lang="en-US"/>
        </a:p>
      </dgm:t>
    </dgm:pt>
    <dgm:pt modelId="{9423F0D6-85C5-4618-A81C-40ECC0FC17DE}" type="pres">
      <dgm:prSet presAssocID="{2A605EF9-041F-4E74-AA06-79FC8A2801B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158A0DB-8DDF-4F36-8C06-55D2577FD83D}" type="pres">
      <dgm:prSet presAssocID="{2A605EF9-041F-4E74-AA06-79FC8A2801BB}" presName="matrix" presStyleCnt="0"/>
      <dgm:spPr/>
    </dgm:pt>
    <dgm:pt modelId="{50A6D1FB-32CA-4371-A892-FF3742EFB549}" type="pres">
      <dgm:prSet presAssocID="{2A605EF9-041F-4E74-AA06-79FC8A2801BB}" presName="tile1" presStyleLbl="node1" presStyleIdx="0" presStyleCnt="4"/>
      <dgm:spPr/>
    </dgm:pt>
    <dgm:pt modelId="{2A4141A9-D42E-4B0B-869A-3A16F772325E}" type="pres">
      <dgm:prSet presAssocID="{2A605EF9-041F-4E74-AA06-79FC8A2801B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FACF7E5-9206-4ABE-846D-F0CB6706221B}" type="pres">
      <dgm:prSet presAssocID="{2A605EF9-041F-4E74-AA06-79FC8A2801BB}" presName="tile2" presStyleLbl="node1" presStyleIdx="1" presStyleCnt="4" custLinFactNeighborY="0"/>
      <dgm:spPr/>
    </dgm:pt>
    <dgm:pt modelId="{F2FA102B-7020-44C4-B2F3-47AFC85F17BF}" type="pres">
      <dgm:prSet presAssocID="{2A605EF9-041F-4E74-AA06-79FC8A2801B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9245825-C6DE-46CC-A9AC-FC51AF3910DB}" type="pres">
      <dgm:prSet presAssocID="{2A605EF9-041F-4E74-AA06-79FC8A2801BB}" presName="tile3" presStyleLbl="node1" presStyleIdx="2" presStyleCnt="4"/>
      <dgm:spPr/>
    </dgm:pt>
    <dgm:pt modelId="{1464993F-80C7-423A-8327-518E62630EE5}" type="pres">
      <dgm:prSet presAssocID="{2A605EF9-041F-4E74-AA06-79FC8A2801B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5E233D8-46CD-403C-A99F-BA0C514A974A}" type="pres">
      <dgm:prSet presAssocID="{2A605EF9-041F-4E74-AA06-79FC8A2801BB}" presName="tile4" presStyleLbl="node1" presStyleIdx="3" presStyleCnt="4"/>
      <dgm:spPr/>
    </dgm:pt>
    <dgm:pt modelId="{7F781237-2C21-4538-A695-A7F99D94435F}" type="pres">
      <dgm:prSet presAssocID="{2A605EF9-041F-4E74-AA06-79FC8A2801B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5BFB1E3-FF77-4EC5-8C11-DA29C91E7A90}" type="pres">
      <dgm:prSet presAssocID="{2A605EF9-041F-4E74-AA06-79FC8A2801BB}" presName="centerTile" presStyleLbl="fgShp" presStyleIdx="0" presStyleCnt="1" custScaleX="110263" custScaleY="102671">
        <dgm:presLayoutVars>
          <dgm:chMax val="0"/>
          <dgm:chPref val="0"/>
        </dgm:presLayoutVars>
      </dgm:prSet>
      <dgm:spPr/>
    </dgm:pt>
  </dgm:ptLst>
  <dgm:cxnLst>
    <dgm:cxn modelId="{DDF11D1E-A15A-4FD4-A477-472C2311EA01}" type="presOf" srcId="{9DBA2A08-621A-4B18-B3CC-3AA26D634729}" destId="{7F781237-2C21-4538-A695-A7F99D94435F}" srcOrd="1" destOrd="0" presId="urn:microsoft.com/office/officeart/2005/8/layout/matrix1"/>
    <dgm:cxn modelId="{4A8C7022-C540-4DFF-A52A-8140F0C9F3B4}" type="presOf" srcId="{61DBF441-2FAC-4EE4-BE79-2A001E5A8BBC}" destId="{F5BFB1E3-FF77-4EC5-8C11-DA29C91E7A90}" srcOrd="0" destOrd="0" presId="urn:microsoft.com/office/officeart/2005/8/layout/matrix1"/>
    <dgm:cxn modelId="{DCEC674D-0C4F-42EA-B1FE-3769E95F2FDB}" srcId="{61DBF441-2FAC-4EE4-BE79-2A001E5A8BBC}" destId="{69FD3C28-2CED-4AB5-99AB-F19A3EB48680}" srcOrd="0" destOrd="0" parTransId="{1A7A0644-5639-47C6-B588-0230759D7A61}" sibTransId="{6888CB4B-8F55-41CC-BE88-12FDA5198C42}"/>
    <dgm:cxn modelId="{1DE8776D-4821-4E28-B670-2127FB2FB540}" type="presOf" srcId="{69FD3C28-2CED-4AB5-99AB-F19A3EB48680}" destId="{50A6D1FB-32CA-4371-A892-FF3742EFB549}" srcOrd="0" destOrd="0" presId="urn:microsoft.com/office/officeart/2005/8/layout/matrix1"/>
    <dgm:cxn modelId="{2E949F55-EC43-4E17-9609-1DA85F188AB0}" type="presOf" srcId="{2A605EF9-041F-4E74-AA06-79FC8A2801BB}" destId="{9423F0D6-85C5-4618-A81C-40ECC0FC17DE}" srcOrd="0" destOrd="0" presId="urn:microsoft.com/office/officeart/2005/8/layout/matrix1"/>
    <dgm:cxn modelId="{EFB9C176-E1D0-48E8-A44A-DC1C39B762A2}" type="presOf" srcId="{E6CBD773-07CA-4225-AF53-1D8F8DB747DE}" destId="{8FACF7E5-9206-4ABE-846D-F0CB6706221B}" srcOrd="0" destOrd="0" presId="urn:microsoft.com/office/officeart/2005/8/layout/matrix1"/>
    <dgm:cxn modelId="{D3F4F576-9638-433D-8DC2-3E4CD12D1222}" type="presOf" srcId="{BA88D8CF-F9AD-4050-A079-7C3775EDEF89}" destId="{49245825-C6DE-46CC-A9AC-FC51AF3910DB}" srcOrd="0" destOrd="0" presId="urn:microsoft.com/office/officeart/2005/8/layout/matrix1"/>
    <dgm:cxn modelId="{D057A189-382A-47FC-8A19-471ADB5D6DF4}" type="presOf" srcId="{69FD3C28-2CED-4AB5-99AB-F19A3EB48680}" destId="{2A4141A9-D42E-4B0B-869A-3A16F772325E}" srcOrd="1" destOrd="0" presId="urn:microsoft.com/office/officeart/2005/8/layout/matrix1"/>
    <dgm:cxn modelId="{3757718A-F0B4-4726-AFCA-C183FF941047}" srcId="{61DBF441-2FAC-4EE4-BE79-2A001E5A8BBC}" destId="{BA88D8CF-F9AD-4050-A079-7C3775EDEF89}" srcOrd="2" destOrd="0" parTransId="{38C73ECA-306C-4070-9DCE-CC6228F144B2}" sibTransId="{D2C3E90F-F5C3-46E6-898F-DB17D02141C7}"/>
    <dgm:cxn modelId="{F07EDAD0-76F5-4DD5-ACDE-4031D07DC681}" srcId="{61DBF441-2FAC-4EE4-BE79-2A001E5A8BBC}" destId="{E6CBD773-07CA-4225-AF53-1D8F8DB747DE}" srcOrd="1" destOrd="0" parTransId="{859D5F85-157A-4B11-9D9E-E4CD987FB6A0}" sibTransId="{29C422F8-78CA-4FA8-84BA-6291642766E4}"/>
    <dgm:cxn modelId="{5EE82BF6-B06C-4081-BC1D-5876D412623A}" type="presOf" srcId="{BA88D8CF-F9AD-4050-A079-7C3775EDEF89}" destId="{1464993F-80C7-423A-8327-518E62630EE5}" srcOrd="1" destOrd="0" presId="urn:microsoft.com/office/officeart/2005/8/layout/matrix1"/>
    <dgm:cxn modelId="{B40344F7-B209-463A-8E6A-2838ADF14D9C}" srcId="{2A605EF9-041F-4E74-AA06-79FC8A2801BB}" destId="{61DBF441-2FAC-4EE4-BE79-2A001E5A8BBC}" srcOrd="0" destOrd="0" parTransId="{A8E7D5CB-A877-4C59-8B7E-3092274BC582}" sibTransId="{349DE144-D380-4FF0-AFCB-E96A92896BA5}"/>
    <dgm:cxn modelId="{100A74FA-CC9A-4287-8367-30EB1130379A}" srcId="{61DBF441-2FAC-4EE4-BE79-2A001E5A8BBC}" destId="{9DBA2A08-621A-4B18-B3CC-3AA26D634729}" srcOrd="3" destOrd="0" parTransId="{B0A44077-BDED-4537-8A53-7AF23DD61B9D}" sibTransId="{2CC2DF37-943E-46D9-A8EB-82983FE24C79}"/>
    <dgm:cxn modelId="{9026BBFA-0724-43EE-9507-A8652DB87948}" type="presOf" srcId="{E6CBD773-07CA-4225-AF53-1D8F8DB747DE}" destId="{F2FA102B-7020-44C4-B2F3-47AFC85F17BF}" srcOrd="1" destOrd="0" presId="urn:microsoft.com/office/officeart/2005/8/layout/matrix1"/>
    <dgm:cxn modelId="{4E9ABFFA-F323-45CB-9200-53E7150B9607}" type="presOf" srcId="{9DBA2A08-621A-4B18-B3CC-3AA26D634729}" destId="{25E233D8-46CD-403C-A99F-BA0C514A974A}" srcOrd="0" destOrd="0" presId="urn:microsoft.com/office/officeart/2005/8/layout/matrix1"/>
    <dgm:cxn modelId="{94CEBD46-C2F4-4A45-993B-8DDB5FDA6458}" type="presParOf" srcId="{9423F0D6-85C5-4618-A81C-40ECC0FC17DE}" destId="{5158A0DB-8DDF-4F36-8C06-55D2577FD83D}" srcOrd="0" destOrd="0" presId="urn:microsoft.com/office/officeart/2005/8/layout/matrix1"/>
    <dgm:cxn modelId="{7376095F-FE4E-4F93-B5EC-38DB3F5C67CE}" type="presParOf" srcId="{5158A0DB-8DDF-4F36-8C06-55D2577FD83D}" destId="{50A6D1FB-32CA-4371-A892-FF3742EFB549}" srcOrd="0" destOrd="0" presId="urn:microsoft.com/office/officeart/2005/8/layout/matrix1"/>
    <dgm:cxn modelId="{4F3E3405-7110-4985-9A13-1B8EC94A4696}" type="presParOf" srcId="{5158A0DB-8DDF-4F36-8C06-55D2577FD83D}" destId="{2A4141A9-D42E-4B0B-869A-3A16F772325E}" srcOrd="1" destOrd="0" presId="urn:microsoft.com/office/officeart/2005/8/layout/matrix1"/>
    <dgm:cxn modelId="{65F6527F-3C88-4478-9673-4E2F13887497}" type="presParOf" srcId="{5158A0DB-8DDF-4F36-8C06-55D2577FD83D}" destId="{8FACF7E5-9206-4ABE-846D-F0CB6706221B}" srcOrd="2" destOrd="0" presId="urn:microsoft.com/office/officeart/2005/8/layout/matrix1"/>
    <dgm:cxn modelId="{B83050DE-AE32-472A-9819-171BB5E1B84C}" type="presParOf" srcId="{5158A0DB-8DDF-4F36-8C06-55D2577FD83D}" destId="{F2FA102B-7020-44C4-B2F3-47AFC85F17BF}" srcOrd="3" destOrd="0" presId="urn:microsoft.com/office/officeart/2005/8/layout/matrix1"/>
    <dgm:cxn modelId="{759E3A35-7DE1-4DC5-9C08-16C7765B0BE7}" type="presParOf" srcId="{5158A0DB-8DDF-4F36-8C06-55D2577FD83D}" destId="{49245825-C6DE-46CC-A9AC-FC51AF3910DB}" srcOrd="4" destOrd="0" presId="urn:microsoft.com/office/officeart/2005/8/layout/matrix1"/>
    <dgm:cxn modelId="{131A9C82-C5FA-4243-B452-CAD57BE4F2CC}" type="presParOf" srcId="{5158A0DB-8DDF-4F36-8C06-55D2577FD83D}" destId="{1464993F-80C7-423A-8327-518E62630EE5}" srcOrd="5" destOrd="0" presId="urn:microsoft.com/office/officeart/2005/8/layout/matrix1"/>
    <dgm:cxn modelId="{5680F9B9-61BC-482B-9172-BE72C9B745FA}" type="presParOf" srcId="{5158A0DB-8DDF-4F36-8C06-55D2577FD83D}" destId="{25E233D8-46CD-403C-A99F-BA0C514A974A}" srcOrd="6" destOrd="0" presId="urn:microsoft.com/office/officeart/2005/8/layout/matrix1"/>
    <dgm:cxn modelId="{B09812D5-DD0E-458A-A996-7D247ED8A7C5}" type="presParOf" srcId="{5158A0DB-8DDF-4F36-8C06-55D2577FD83D}" destId="{7F781237-2C21-4538-A695-A7F99D94435F}" srcOrd="7" destOrd="0" presId="urn:microsoft.com/office/officeart/2005/8/layout/matrix1"/>
    <dgm:cxn modelId="{2F490CD1-12A1-4A8D-B704-B8DA6CD097C9}" type="presParOf" srcId="{9423F0D6-85C5-4618-A81C-40ECC0FC17DE}" destId="{F5BFB1E3-FF77-4EC5-8C11-DA29C91E7A9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6D1FB-32CA-4371-A892-FF3742EFB549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rgbClr val="A9E2F9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solidFill>
              <a:schemeClr val="tx1"/>
            </a:solidFill>
            <a:latin typeface="+mn-lt"/>
          </a:endParaRP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b="1" kern="1200">
            <a:solidFill>
              <a:schemeClr val="accent1">
                <a:lumMod val="75000"/>
              </a:schemeClr>
            </a:solidFill>
            <a:latin typeface="+mn-lt"/>
          </a:endParaRP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>
              <a:solidFill>
                <a:schemeClr val="accent1">
                  <a:lumMod val="75000"/>
                </a:schemeClr>
              </a:solidFill>
              <a:latin typeface="+mn-lt"/>
            </a:rPr>
            <a:t>Service providers can plan ahead</a:t>
          </a:r>
        </a:p>
      </dsp:txBody>
      <dsp:txXfrm rot="5400000">
        <a:off x="-1" y="1"/>
        <a:ext cx="4064000" cy="2032000"/>
      </dsp:txXfrm>
    </dsp:sp>
    <dsp:sp modelId="{8FACF7E5-9206-4ABE-846D-F0CB6706221B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rgbClr val="A9E2F9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1" kern="1200">
            <a:solidFill>
              <a:schemeClr val="accent1">
                <a:lumMod val="75000"/>
              </a:schemeClr>
            </a:solidFill>
            <a:latin typeface="Amasis MT Pro Medium" panose="02040604050005020304" pitchFamily="18" charset="0"/>
          </a:endParaRP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1" kern="1200">
            <a:solidFill>
              <a:schemeClr val="accent1">
                <a:lumMod val="75000"/>
              </a:schemeClr>
            </a:solidFill>
            <a:latin typeface="Amasis MT Pro Medium" panose="02040604050005020304" pitchFamily="18" charset="0"/>
          </a:endParaRP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solidFill>
                <a:schemeClr val="accent1">
                  <a:lumMod val="75000"/>
                </a:schemeClr>
              </a:solidFill>
              <a:latin typeface="+mn-lt"/>
            </a:rPr>
            <a:t>Stigma reduction and anonymity </a:t>
          </a:r>
        </a:p>
      </dsp:txBody>
      <dsp:txXfrm>
        <a:off x="4064000" y="0"/>
        <a:ext cx="4064000" cy="2032000"/>
      </dsp:txXfrm>
    </dsp:sp>
    <dsp:sp modelId="{49245825-C6DE-46CC-A9AC-FC51AF3910DB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rgbClr val="A9E2F9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solidFill>
                <a:schemeClr val="accent1">
                  <a:lumMod val="75000"/>
                </a:schemeClr>
              </a:solidFill>
              <a:latin typeface="+mn-lt"/>
            </a:rPr>
            <a:t>Easier tracking and invoicing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10800000">
        <a:off x="0" y="3386666"/>
        <a:ext cx="4064000" cy="2032000"/>
      </dsp:txXfrm>
    </dsp:sp>
    <dsp:sp modelId="{25E233D8-46CD-403C-A99F-BA0C514A974A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rgbClr val="A9E2F9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solidFill>
                <a:schemeClr val="accent1">
                  <a:lumMod val="75000"/>
                </a:schemeClr>
              </a:solidFill>
              <a:latin typeface="+mn-lt"/>
            </a:rPr>
            <a:t>Reduced administrative burden</a:t>
          </a:r>
        </a:p>
      </dsp:txBody>
      <dsp:txXfrm rot="-5400000">
        <a:off x="4063999" y="3386666"/>
        <a:ext cx="4064000" cy="2032000"/>
      </dsp:txXfrm>
    </dsp:sp>
    <dsp:sp modelId="{F5BFB1E3-FF77-4EC5-8C11-DA29C91E7A90}">
      <dsp:nvSpPr>
        <dsp:cNvPr id="0" name=""/>
        <dsp:cNvSpPr/>
      </dsp:nvSpPr>
      <dsp:spPr>
        <a:xfrm>
          <a:off x="2719673" y="2013908"/>
          <a:ext cx="2688652" cy="1390849"/>
        </a:xfrm>
        <a:prstGeom prst="round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>
              <a:solidFill>
                <a:schemeClr val="bg1"/>
              </a:solidFill>
              <a:latin typeface="Aptos Slab ExtraBold" panose="020B0004020202020204" pitchFamily="34" charset="0"/>
            </a:rPr>
            <a:t>Online Ordering</a:t>
          </a:r>
        </a:p>
      </dsp:txBody>
      <dsp:txXfrm>
        <a:off x="2787569" y="2081804"/>
        <a:ext cx="2552860" cy="1255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55B16-092C-47B6-807C-68527A7667A9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1E361-4039-42AC-94C8-857C6D227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0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1E361-4039-42AC-94C8-857C6D2274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2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1E361-4039-42AC-94C8-857C6D2274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42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1E361-4039-42AC-94C8-857C6D2274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31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1E361-4039-42AC-94C8-857C6D2274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0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1E361-4039-42AC-94C8-857C6D2274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00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1E361-4039-42AC-94C8-857C6D2274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89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1E361-4039-42AC-94C8-857C6D2274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49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1E361-4039-42AC-94C8-857C6D2274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24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1E361-4039-42AC-94C8-857C6D2274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00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1E361-4039-42AC-94C8-857C6D2274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24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1E361-4039-42AC-94C8-857C6D2274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86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1E361-4039-42AC-94C8-857C6D2274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69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6D3F9-23C6-8E2C-0F6A-5B5DC4212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31B56-A585-C04A-F96A-16BE812BD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C1A01-B015-F7C3-FD0F-9FDFCAE5E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32D78-D593-4DF2-865C-FB287CEAD824}" type="datetime1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E1643-9D30-D14E-B0E8-31913A1D9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50548-0BA6-8F64-F76F-D331338E5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9988-ACEC-411D-8072-2322BF1D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1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860EF-4BA3-13D4-6274-5A7BB28FB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206DE-B69B-36BB-97A7-5398B788C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17CA6-80ED-F09B-AD5E-3DF833C0D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52D1-D47E-41D1-87E8-70B3CAC9FFAA}" type="datetime1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FD7A4-39CA-ECDE-EDB7-A5A38CC9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32261-645A-ED24-7533-44BAAD9CF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9988-ACEC-411D-8072-2322BF1D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35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00AB3A-B852-3577-2CF0-C6604A45E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BCEA5C-D46F-BFB4-13AD-2C1468CA7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EE7F3-D1B0-6392-5210-EA43503A3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968B3-2CE3-4990-9446-5BDEB37EAF3C}" type="datetime1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B1EA8-2C22-615D-19C0-C31703DA8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4B4FB-C90E-2286-BB2B-F2C886CC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9988-ACEC-411D-8072-2322BF1D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1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418CD-C76E-E19F-2BC8-4A81A8D66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0BAB3-C39F-A08D-A154-0C030DC84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34D9C-0C4B-BA5B-FA88-DCF3404F8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5A76-AF50-40DB-8A26-9A57914E8B80}" type="datetime1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8DD95-9558-4B88-40FD-8B6F404F3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55A8B-7A03-A2A5-9FA9-8FB8A4AEC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9988-ACEC-411D-8072-2322BF1D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71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4825F-0E5D-B346-1EF3-65F4F30A4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BF781-257E-4BE2-AB22-4BF0882E7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33478-48D3-F3DF-21C9-5107331D1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03368-B4F3-433F-A8C8-44778508F872}" type="datetime1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5EF2B-2B4C-2304-C06A-59369AEF6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142A8-B6E6-14BB-CDC5-5A3AD658E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9988-ACEC-411D-8072-2322BF1D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93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8BD53-BA11-B3ED-0A21-64BAAD6B0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6844B-E9CF-872A-A81B-8C41DF3403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0066D-8319-33FB-6E5E-F5BF438D7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DA7C0-44FD-6698-34C1-F650041EC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EB79-7E1A-43E1-9411-3AB1DA00AD52}" type="datetime1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220D3-A733-6A1F-AD7D-5CD519F94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52C6B-0510-2A3F-D715-253CF4C9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9988-ACEC-411D-8072-2322BF1D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61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2C918-204B-A01E-8561-E05285186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CD11D-5B7E-13BF-F043-5AF522A10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EBDB8-3D43-5F20-81DF-8451FA796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96313D-4E1D-CBE3-A5D5-7835A9F41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2AFA2B-51E5-E399-88A1-EA558B4C0D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5182E4-0B28-EF07-60A9-95A78B5C4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BD72-200F-423D-93B3-A51E243EB578}" type="datetime1">
              <a:rPr lang="en-US" smtClean="0"/>
              <a:t>4/8/2026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D0914C-DD77-4538-12A8-68E3CE7C1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40AA84-D605-5D42-7120-A1FB13691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9988-ACEC-411D-8072-2322BF1D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48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9F948-D515-50FF-DDFD-D5A21F349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D864E7-CA51-3C38-CBF4-B3DF6CEC7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E7A1-1C25-4B60-84F2-8CA70BCB6E2A}" type="datetime1">
              <a:rPr lang="en-US" smtClean="0"/>
              <a:t>4/8/2026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E3BCF3-2918-560A-603F-28CBAF8A8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E773C-75A1-20C6-AB5D-F53C331A6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9988-ACEC-411D-8072-2322BF1D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01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4C62F3-D369-29FE-5932-8EF6A2819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6794-D4A7-4792-9AB8-7E8114FB9172}" type="datetime1">
              <a:rPr lang="en-US" smtClean="0"/>
              <a:t>4/8/2026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D0165F-C5A5-6A54-C78F-7B323399D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36185-DE14-3D7A-6CC5-3DF25C85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9988-ACEC-411D-8072-2322BF1D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57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E2359-5F7E-1650-88D0-42855D48A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13761-3C7B-893F-F895-3AFB0F8A9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8C74EC-8EFB-9436-0DD0-29565B51F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76CA7-BF1F-92F1-9F30-254C15A0F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FF4F-4649-4E1E-9EE3-CEE670B24E91}" type="datetime1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40E0F1-EF85-5F2A-BB2E-549609E5B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83DBE-268F-6BAC-CB80-69473B05D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9988-ACEC-411D-8072-2322BF1D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69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41945-011D-9A40-5256-044C5C3E4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8074FB-E89B-42BE-F43B-2203700656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04672-9CD5-772E-3D4B-3B71565E0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CBFAB-2689-E3EB-F182-08BC1F01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9A3E-0DE4-480A-AA7D-6F0F46419B42}" type="datetime1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D5FE0-44CC-D868-D425-7E81B6A51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69737-C78B-B121-1077-ED7ABBDD6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9988-ACEC-411D-8072-2322BF1D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61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AADCC4-535D-D446-CAF4-EACAC169C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B003F-2AE9-E6A6-BAC2-C88DD4F3C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D678F-21CD-DE44-C968-C50F0686D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662EAC-322D-497C-98E2-824DE9494C26}" type="datetime1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1BA6C-D5BD-ADEE-1428-EA77058158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7D738-0D84-D4E9-0E8E-67A068200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DC9988-ACEC-411D-8072-2322BF1D3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0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6_7A1F68F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2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4" Type="http://schemas.openxmlformats.org/officeDocument/2006/relationships/diagramData" Target="../diagrams/data1.xml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2.pn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3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h.williams@nbed.nb.c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hyperlink" Target="mailto:elyse.czapalay@nbed.nb.ca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F90022-D2F0-6BF6-1DF2-FCBB635AC7F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-22662" y="0"/>
            <a:ext cx="12214662" cy="68453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9FC4F8-7573-6571-0E62-B7F4C2CE1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Aptos Slab ExtraBold" panose="020F0502020204030204" pitchFamily="34" charset="0"/>
              </a:rPr>
              <a:t>School Lunch Program</a:t>
            </a:r>
            <a:br>
              <a:rPr lang="en-US">
                <a:solidFill>
                  <a:srgbClr val="FFFFFF"/>
                </a:solidFill>
                <a:latin typeface="Aptos Slab ExtraBold" panose="020F0502020204030204" pitchFamily="34" charset="0"/>
              </a:rPr>
            </a:br>
            <a:r>
              <a:rPr lang="en-US">
                <a:solidFill>
                  <a:srgbClr val="FFFFFF"/>
                </a:solidFill>
                <a:latin typeface="Aptos Slab ExtraBold" panose="020F0502020204030204" pitchFamily="34" charset="0"/>
              </a:rPr>
              <a:t>Update- April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69E37-9E7F-E349-A984-19F253A5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6DC9988-ACEC-411D-8072-2322BF1D36F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78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le Fruit PNG Transparent Images | PNG All">
            <a:extLst>
              <a:ext uri="{FF2B5EF4-FFF2-40B4-BE49-F238E27FC236}">
                <a16:creationId xmlns:a16="http://schemas.microsoft.com/office/drawing/2014/main" id="{343D84A7-9C71-272B-6C11-F5A2A5DFF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860" y="6148470"/>
            <a:ext cx="733384" cy="73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85F6888-F855-0CF2-4724-86DE35B203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043245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Graphic 4" descr="Internet with solid fill">
            <a:extLst>
              <a:ext uri="{FF2B5EF4-FFF2-40B4-BE49-F238E27FC236}">
                <a16:creationId xmlns:a16="http://schemas.microsoft.com/office/drawing/2014/main" id="{1267500F-1CD5-2062-EC3D-09A1543422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74956" y="3374135"/>
            <a:ext cx="1243585" cy="1243585"/>
          </a:xfrm>
          <a:prstGeom prst="rect">
            <a:avLst/>
          </a:prstGeom>
        </p:spPr>
      </p:pic>
      <p:pic>
        <p:nvPicPr>
          <p:cNvPr id="12" name="Graphic 11" descr="Chameleon with solid fill">
            <a:extLst>
              <a:ext uri="{FF2B5EF4-FFF2-40B4-BE49-F238E27FC236}">
                <a16:creationId xmlns:a16="http://schemas.microsoft.com/office/drawing/2014/main" id="{EE4028BE-A41F-5226-ED14-E499312085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30344" y="860085"/>
            <a:ext cx="1127379" cy="1127379"/>
          </a:xfrm>
          <a:prstGeom prst="rect">
            <a:avLst/>
          </a:prstGeom>
        </p:spPr>
      </p:pic>
      <p:pic>
        <p:nvPicPr>
          <p:cNvPr id="14" name="Graphic 13" descr="Money outline">
            <a:extLst>
              <a:ext uri="{FF2B5EF4-FFF2-40B4-BE49-F238E27FC236}">
                <a16:creationId xmlns:a16="http://schemas.microsoft.com/office/drawing/2014/main" id="{07DEB84B-40FD-67E2-6125-A2ACCB38DE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420113" y="3521797"/>
            <a:ext cx="953688" cy="953688"/>
          </a:xfrm>
          <a:prstGeom prst="rect">
            <a:avLst/>
          </a:prstGeom>
        </p:spPr>
      </p:pic>
      <p:pic>
        <p:nvPicPr>
          <p:cNvPr id="16" name="Graphic 15" descr="Daily calendar outline">
            <a:extLst>
              <a:ext uri="{FF2B5EF4-FFF2-40B4-BE49-F238E27FC236}">
                <a16:creationId xmlns:a16="http://schemas.microsoft.com/office/drawing/2014/main" id="{0C5B7238-5CD6-C471-04CE-2633A906353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352565" y="741213"/>
            <a:ext cx="993804" cy="99380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F0CA87-791A-7B07-9E0C-DD808D65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9988-ACEC-411D-8072-2322BF1D36F6}" type="slidenum">
              <a:rPr lang="en-US" b="1" smtClean="0">
                <a:solidFill>
                  <a:schemeClr val="bg1"/>
                </a:solidFill>
              </a:rPr>
              <a:t>10</a:t>
            </a:fld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67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le Fruit PNG Transparent Images | PNG All">
            <a:extLst>
              <a:ext uri="{FF2B5EF4-FFF2-40B4-BE49-F238E27FC236}">
                <a16:creationId xmlns:a16="http://schemas.microsoft.com/office/drawing/2014/main" id="{5DD58EB0-9773-0221-C872-0172857FD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860" y="6148470"/>
            <a:ext cx="733384" cy="73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B34A9C-BE57-A1CC-DF3C-8311029B7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878"/>
            <a:ext cx="12192000" cy="1325563"/>
          </a:xfrm>
        </p:spPr>
        <p:txBody>
          <a:bodyPr/>
          <a:lstStyle/>
          <a:p>
            <a:pPr algn="ctr"/>
            <a:r>
              <a:rPr lang="en-US">
                <a:solidFill>
                  <a:schemeClr val="accent1">
                    <a:lumMod val="75000"/>
                  </a:schemeClr>
                </a:solidFill>
                <a:latin typeface="Aptos Slab ExtraBold" panose="020B0004020202020204" pitchFamily="34" charset="0"/>
                <a:cs typeface="Aharoni" panose="02010803020104030203" pitchFamily="2" charset="-79"/>
              </a:rPr>
              <a:t>How will We Measure the Success of the Program?</a:t>
            </a:r>
            <a:endParaRPr lang="en-US">
              <a:solidFill>
                <a:schemeClr val="accent1">
                  <a:lumMod val="75000"/>
                </a:schemeClr>
              </a:solidFill>
              <a:latin typeface="Aptos Slab ExtraBold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3A60E-7336-F85E-03FD-8CCFA6017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9988-ACEC-411D-8072-2322BF1D36F6}" type="slidenum">
              <a:rPr lang="en-US" b="1" smtClean="0">
                <a:solidFill>
                  <a:schemeClr val="bg1"/>
                </a:solidFill>
              </a:rPr>
              <a:t>11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E9174B-11C0-2E87-15E5-F0DF0EDC0489}"/>
              </a:ext>
            </a:extLst>
          </p:cNvPr>
          <p:cNvSpPr txBox="1"/>
          <p:nvPr/>
        </p:nvSpPr>
        <p:spPr>
          <a:xfrm>
            <a:off x="2457069" y="1774214"/>
            <a:ext cx="7483602" cy="51077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400">
                <a:solidFill>
                  <a:schemeClr val="bg1"/>
                </a:solidFill>
              </a:rPr>
              <a:t>Adherence to policy 711 through audits </a:t>
            </a:r>
          </a:p>
        </p:txBody>
      </p:sp>
      <p:pic>
        <p:nvPicPr>
          <p:cNvPr id="16" name="Graphic 15" descr="Magnifying glass with solid fill">
            <a:extLst>
              <a:ext uri="{FF2B5EF4-FFF2-40B4-BE49-F238E27FC236}">
                <a16:creationId xmlns:a16="http://schemas.microsoft.com/office/drawing/2014/main" id="{4E9878DA-D07D-38DF-34CC-E74383013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5721" y="1615755"/>
            <a:ext cx="914400" cy="914400"/>
          </a:xfrm>
          <a:prstGeom prst="rect">
            <a:avLst/>
          </a:prstGeom>
        </p:spPr>
      </p:pic>
      <p:pic>
        <p:nvPicPr>
          <p:cNvPr id="18" name="Graphic 17" descr="Classroom with solid fill">
            <a:extLst>
              <a:ext uri="{FF2B5EF4-FFF2-40B4-BE49-F238E27FC236}">
                <a16:creationId xmlns:a16="http://schemas.microsoft.com/office/drawing/2014/main" id="{791C7CEA-1F20-6367-21A4-540C884ECE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84173" y="3295540"/>
            <a:ext cx="1031367" cy="1031367"/>
          </a:xfrm>
          <a:prstGeom prst="rect">
            <a:avLst/>
          </a:prstGeom>
        </p:spPr>
      </p:pic>
      <p:pic>
        <p:nvPicPr>
          <p:cNvPr id="20" name="Graphic 19" descr="Clipboard Mixed with solid fill">
            <a:extLst>
              <a:ext uri="{FF2B5EF4-FFF2-40B4-BE49-F238E27FC236}">
                <a16:creationId xmlns:a16="http://schemas.microsoft.com/office/drawing/2014/main" id="{6620FAAD-5663-1734-807B-78EAC21553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08857" y="5603400"/>
            <a:ext cx="929640" cy="929640"/>
          </a:xfrm>
          <a:prstGeom prst="rect">
            <a:avLst/>
          </a:prstGeom>
        </p:spPr>
      </p:pic>
      <p:pic>
        <p:nvPicPr>
          <p:cNvPr id="22" name="Graphic 21" descr="Juggler with solid fill">
            <a:extLst>
              <a:ext uri="{FF2B5EF4-FFF2-40B4-BE49-F238E27FC236}">
                <a16:creationId xmlns:a16="http://schemas.microsoft.com/office/drawing/2014/main" id="{A55284C4-7DFE-064C-CBD8-0D34687F9D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07130" y="4015566"/>
            <a:ext cx="1031367" cy="1031367"/>
          </a:xfrm>
          <a:prstGeom prst="rect">
            <a:avLst/>
          </a:prstGeom>
        </p:spPr>
      </p:pic>
      <p:pic>
        <p:nvPicPr>
          <p:cNvPr id="24" name="Graphic 23" descr="Food Safety with solid fill">
            <a:extLst>
              <a:ext uri="{FF2B5EF4-FFF2-40B4-BE49-F238E27FC236}">
                <a16:creationId xmlns:a16="http://schemas.microsoft.com/office/drawing/2014/main" id="{FC4CF2EC-75F5-6C25-60BF-1354C50BE2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11533" y="4805938"/>
            <a:ext cx="1059538" cy="10595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074CF0-FE2E-F3F3-73F1-863202CE7868}"/>
              </a:ext>
            </a:extLst>
          </p:cNvPr>
          <p:cNvSpPr txBox="1"/>
          <p:nvPr/>
        </p:nvSpPr>
        <p:spPr>
          <a:xfrm>
            <a:off x="2457069" y="3617339"/>
            <a:ext cx="7483602" cy="51077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400">
                <a:solidFill>
                  <a:schemeClr val="bg1"/>
                </a:solidFill>
              </a:rPr>
              <a:t>Student participation and anonymity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611035-5DB7-7C71-D689-CAF2D16FF59C}"/>
              </a:ext>
            </a:extLst>
          </p:cNvPr>
          <p:cNvSpPr txBox="1"/>
          <p:nvPr/>
        </p:nvSpPr>
        <p:spPr>
          <a:xfrm>
            <a:off x="2457069" y="4385675"/>
            <a:ext cx="7483602" cy="51077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400">
                <a:solidFill>
                  <a:schemeClr val="bg1"/>
                </a:solidFill>
              </a:rPr>
              <a:t>Providers ability to meet needs of school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1151BA-E8D6-9ECD-A06B-F26C26C46BBA}"/>
              </a:ext>
            </a:extLst>
          </p:cNvPr>
          <p:cNvSpPr txBox="1"/>
          <p:nvPr/>
        </p:nvSpPr>
        <p:spPr>
          <a:xfrm>
            <a:off x="2457069" y="5898615"/>
            <a:ext cx="7483602" cy="51077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400">
                <a:solidFill>
                  <a:schemeClr val="bg1"/>
                </a:solidFill>
              </a:rPr>
              <a:t>Parent/student/school surveys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3087A5-AE62-66E0-28A1-C79185070A5A}"/>
              </a:ext>
            </a:extLst>
          </p:cNvPr>
          <p:cNvSpPr txBox="1"/>
          <p:nvPr/>
        </p:nvSpPr>
        <p:spPr>
          <a:xfrm>
            <a:off x="2457069" y="5105549"/>
            <a:ext cx="7483602" cy="51077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400">
                <a:solidFill>
                  <a:schemeClr val="bg1"/>
                </a:solidFill>
              </a:rPr>
              <a:t>Reductions in food insecurity and absenteeism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E121FC-CB0E-52A2-11D9-5C861E06ECFB}"/>
              </a:ext>
            </a:extLst>
          </p:cNvPr>
          <p:cNvSpPr txBox="1"/>
          <p:nvPr/>
        </p:nvSpPr>
        <p:spPr>
          <a:xfrm>
            <a:off x="2457069" y="2481349"/>
            <a:ext cx="7483602" cy="91940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400">
                <a:solidFill>
                  <a:schemeClr val="bg1"/>
                </a:solidFill>
              </a:rPr>
              <a:t>Maintenance of high food quality and food safety practices through audits</a:t>
            </a:r>
          </a:p>
        </p:txBody>
      </p:sp>
      <p:pic>
        <p:nvPicPr>
          <p:cNvPr id="17" name="Graphic 16" descr="Rating Star with solid fill">
            <a:extLst>
              <a:ext uri="{FF2B5EF4-FFF2-40B4-BE49-F238E27FC236}">
                <a16:creationId xmlns:a16="http://schemas.microsoft.com/office/drawing/2014/main" id="{3A4CC0CE-456E-35AD-4165-00F8B17BD4A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82200" y="2352374"/>
            <a:ext cx="11049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97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7DB81-3C15-0656-6080-C70F9006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57933"/>
            <a:ext cx="12192000" cy="1325563"/>
          </a:xfrm>
        </p:spPr>
        <p:txBody>
          <a:bodyPr/>
          <a:lstStyle/>
          <a:p>
            <a:pPr algn="ctr"/>
            <a:r>
              <a:rPr lang="en-US" sz="6600">
                <a:solidFill>
                  <a:schemeClr val="accent1">
                    <a:lumMod val="75000"/>
                  </a:schemeClr>
                </a:solidFill>
                <a:latin typeface="Aptos Slab ExtraBold" panose="020B0004020202020204" pitchFamily="34" charset="0"/>
                <a:cs typeface="Aharoni" panose="02010803020104030203" pitchFamily="2" charset="-79"/>
              </a:rPr>
              <a:t>Questions</a:t>
            </a:r>
            <a:endParaRPr lang="en-US">
              <a:solidFill>
                <a:schemeClr val="accent1">
                  <a:lumMod val="75000"/>
                </a:schemeClr>
              </a:solidFill>
              <a:latin typeface="Aptos Slab ExtraBold" panose="020B0004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19CF8-CE09-A55D-E170-73139CA94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9071" y="5048277"/>
            <a:ext cx="7341831" cy="1102043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solidFill>
                  <a:srgbClr val="C00000"/>
                </a:solidFill>
              </a:rPr>
              <a:t>Mariah Williams: </a:t>
            </a:r>
            <a:r>
              <a:rPr lang="en-US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mariah.williams@nbed.nb.ca</a:t>
            </a:r>
            <a:endParaRPr lang="en-US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>
                <a:solidFill>
                  <a:srgbClr val="C00000"/>
                </a:solidFill>
              </a:rPr>
              <a:t>Elyse Czapalay: </a:t>
            </a:r>
            <a:r>
              <a:rPr lang="en-US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elyse.czapalay@nbed.nb.ca</a:t>
            </a:r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Graphic 4" descr="Questions with solid fill">
            <a:extLst>
              <a:ext uri="{FF2B5EF4-FFF2-40B4-BE49-F238E27FC236}">
                <a16:creationId xmlns:a16="http://schemas.microsoft.com/office/drawing/2014/main" id="{475A34C4-C3ED-D14E-01D9-33111E9069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37130" y="745905"/>
            <a:ext cx="1717740" cy="171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12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281DD-05AA-6DA1-17A0-0A0B28835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pple Fruit PNG Transparent Images | PNG All">
            <a:extLst>
              <a:ext uri="{FF2B5EF4-FFF2-40B4-BE49-F238E27FC236}">
                <a16:creationId xmlns:a16="http://schemas.microsoft.com/office/drawing/2014/main" id="{B87A2FF0-74A6-1957-72F3-41C1DC045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860" y="6148470"/>
            <a:ext cx="733384" cy="73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5BBDA44-3F04-7D3D-ACB4-8F75861AA75E}"/>
              </a:ext>
            </a:extLst>
          </p:cNvPr>
          <p:cNvSpPr txBox="1">
            <a:spLocks/>
          </p:cNvSpPr>
          <p:nvPr/>
        </p:nvSpPr>
        <p:spPr>
          <a:xfrm>
            <a:off x="1181380" y="1589315"/>
            <a:ext cx="4780927" cy="1673859"/>
          </a:xfrm>
          <a:prstGeom prst="roundRect">
            <a:avLst/>
          </a:prstGeom>
          <a:solidFill>
            <a:srgbClr val="FF8B8B"/>
          </a:solidFill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0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D087B6B-FD62-8EE7-3199-5C59A381D4B2}"/>
              </a:ext>
            </a:extLst>
          </p:cNvPr>
          <p:cNvSpPr/>
          <p:nvPr/>
        </p:nvSpPr>
        <p:spPr>
          <a:xfrm>
            <a:off x="6543962" y="1589315"/>
            <a:ext cx="4642381" cy="1673859"/>
          </a:xfrm>
          <a:prstGeom prst="roundRect">
            <a:avLst/>
          </a:prstGeom>
          <a:solidFill>
            <a:srgbClr val="FF8B8B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7F82109-5BE4-1B55-5F39-E071504665A0}"/>
              </a:ext>
            </a:extLst>
          </p:cNvPr>
          <p:cNvSpPr txBox="1">
            <a:spLocks/>
          </p:cNvSpPr>
          <p:nvPr/>
        </p:nvSpPr>
        <p:spPr>
          <a:xfrm>
            <a:off x="1171911" y="3633126"/>
            <a:ext cx="4780927" cy="1820947"/>
          </a:xfrm>
          <a:prstGeom prst="roundRect">
            <a:avLst/>
          </a:prstGeom>
          <a:solidFill>
            <a:srgbClr val="FF8B8B"/>
          </a:solidFill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00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9C8F090-F326-13D4-081F-EE9DB403FB42}"/>
              </a:ext>
            </a:extLst>
          </p:cNvPr>
          <p:cNvSpPr txBox="1">
            <a:spLocks/>
          </p:cNvSpPr>
          <p:nvPr/>
        </p:nvSpPr>
        <p:spPr>
          <a:xfrm>
            <a:off x="6543963" y="3633126"/>
            <a:ext cx="4642380" cy="1820946"/>
          </a:xfrm>
          <a:prstGeom prst="roundRect">
            <a:avLst/>
          </a:prstGeom>
          <a:solidFill>
            <a:srgbClr val="FF8B8B"/>
          </a:solidFill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70A324-92B3-4A7A-5BB4-20A4A16FE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1790"/>
          </a:xfrm>
        </p:spPr>
        <p:txBody>
          <a:bodyPr/>
          <a:lstStyle/>
          <a:p>
            <a:r>
              <a:rPr lang="en-US">
                <a:solidFill>
                  <a:schemeClr val="tx2">
                    <a:lumMod val="75000"/>
                    <a:lumOff val="25000"/>
                  </a:schemeClr>
                </a:solidFill>
                <a:latin typeface="Aptos Slab ExtraBold" panose="020B0004020202020204" pitchFamily="34" charset="0"/>
              </a:rPr>
              <a:t>General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27329-8679-AE0C-B2BC-F9690C622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980" y="1436915"/>
            <a:ext cx="4780927" cy="16738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/>
              <a:t>2 healthy and scratch-made options 5 days a week for the entirety of the school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C4EC1-DD5F-F8D9-D9C5-AB9844475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9988-ACEC-411D-8072-2322BF1D36F6}" type="slidenum">
              <a:rPr lang="en-US" b="1" smtClean="0">
                <a:solidFill>
                  <a:schemeClr val="bg1"/>
                </a:solidFill>
              </a:rPr>
              <a:t>2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8A1895-2C7B-0CFB-D6D5-94DE54EB5C23}"/>
              </a:ext>
            </a:extLst>
          </p:cNvPr>
          <p:cNvSpPr/>
          <p:nvPr/>
        </p:nvSpPr>
        <p:spPr>
          <a:xfrm>
            <a:off x="6391562" y="1436915"/>
            <a:ext cx="4642381" cy="16738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>
                <a:solidFill>
                  <a:schemeClr val="tx1"/>
                </a:solidFill>
              </a:rPr>
              <a:t>Subsidized meal available to all students in the province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</a:rPr>
              <a:t>K-8</a:t>
            </a:r>
            <a:r>
              <a:rPr lang="en-US">
                <a:solidFill>
                  <a:schemeClr val="tx1"/>
                </a:solidFill>
              </a:rPr>
              <a:t>: $4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</a:rPr>
              <a:t>9-12</a:t>
            </a:r>
            <a:r>
              <a:rPr lang="en-US">
                <a:solidFill>
                  <a:schemeClr val="tx1"/>
                </a:solidFill>
              </a:rPr>
              <a:t>: $5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19FFAA-3EA9-31FF-BE3F-5028D50B2435}"/>
              </a:ext>
            </a:extLst>
          </p:cNvPr>
          <p:cNvSpPr txBox="1">
            <a:spLocks/>
          </p:cNvSpPr>
          <p:nvPr/>
        </p:nvSpPr>
        <p:spPr>
          <a:xfrm>
            <a:off x="1019511" y="3480726"/>
            <a:ext cx="4780927" cy="182094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/>
              <a:t>Service providers may continue to sell their usual à la carte items, but these items will not be subsidized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79EF1F-BCA2-BD6D-0CD6-E41E8719C8DE}"/>
              </a:ext>
            </a:extLst>
          </p:cNvPr>
          <p:cNvSpPr txBox="1">
            <a:spLocks/>
          </p:cNvSpPr>
          <p:nvPr/>
        </p:nvSpPr>
        <p:spPr>
          <a:xfrm>
            <a:off x="6391563" y="3480726"/>
            <a:ext cx="4642380" cy="18209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/>
              <a:t>Online ordering and invoicing directly between provider and EECD</a:t>
            </a:r>
          </a:p>
        </p:txBody>
      </p:sp>
      <p:pic>
        <p:nvPicPr>
          <p:cNvPr id="10" name="Graphic 9" descr="Whisk with solid fill">
            <a:extLst>
              <a:ext uri="{FF2B5EF4-FFF2-40B4-BE49-F238E27FC236}">
                <a16:creationId xmlns:a16="http://schemas.microsoft.com/office/drawing/2014/main" id="{4EC73638-77FF-37ED-E6E1-62665AB10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20013" y="2111090"/>
            <a:ext cx="914400" cy="914400"/>
          </a:xfrm>
          <a:prstGeom prst="rect">
            <a:avLst/>
          </a:prstGeom>
        </p:spPr>
      </p:pic>
      <p:pic>
        <p:nvPicPr>
          <p:cNvPr id="12" name="Graphic 11" descr="Piggy Bank outline">
            <a:extLst>
              <a:ext uri="{FF2B5EF4-FFF2-40B4-BE49-F238E27FC236}">
                <a16:creationId xmlns:a16="http://schemas.microsoft.com/office/drawing/2014/main" id="{61DEFE99-2D6F-A52D-2F60-B5A27A14E9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44364" y="2029931"/>
            <a:ext cx="992308" cy="992308"/>
          </a:xfrm>
          <a:prstGeom prst="rect">
            <a:avLst/>
          </a:prstGeom>
        </p:spPr>
      </p:pic>
      <p:pic>
        <p:nvPicPr>
          <p:cNvPr id="14" name="Graphic 13" descr="Cupcake with solid fill">
            <a:extLst>
              <a:ext uri="{FF2B5EF4-FFF2-40B4-BE49-F238E27FC236}">
                <a16:creationId xmlns:a16="http://schemas.microsoft.com/office/drawing/2014/main" id="{45589809-574E-349E-0531-F6DEF1D31B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81467" y="4391199"/>
            <a:ext cx="789709" cy="789709"/>
          </a:xfrm>
          <a:prstGeom prst="rect">
            <a:avLst/>
          </a:prstGeom>
        </p:spPr>
      </p:pic>
      <p:pic>
        <p:nvPicPr>
          <p:cNvPr id="16" name="Graphic 15" descr="Internet with solid fill">
            <a:extLst>
              <a:ext uri="{FF2B5EF4-FFF2-40B4-BE49-F238E27FC236}">
                <a16:creationId xmlns:a16="http://schemas.microsoft.com/office/drawing/2014/main" id="{955386DF-16B7-D9F5-3AF5-6C8EACE886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25290" y="4290290"/>
            <a:ext cx="1011382" cy="101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57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Apple Fruit PNG Transparent Images | PNG All">
            <a:extLst>
              <a:ext uri="{FF2B5EF4-FFF2-40B4-BE49-F238E27FC236}">
                <a16:creationId xmlns:a16="http://schemas.microsoft.com/office/drawing/2014/main" id="{0FC026B3-5E7B-FFAF-E11E-15192C179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860" y="6148470"/>
            <a:ext cx="733384" cy="73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398D3E-B29B-172B-2CB6-8EB0C61EA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28016"/>
            <a:ext cx="11009376" cy="841248"/>
          </a:xfrm>
        </p:spPr>
        <p:txBody>
          <a:bodyPr/>
          <a:lstStyle/>
          <a:p>
            <a:r>
              <a:rPr lang="en-US">
                <a:solidFill>
                  <a:schemeClr val="tx2">
                    <a:lumMod val="75000"/>
                    <a:lumOff val="25000"/>
                  </a:schemeClr>
                </a:solidFill>
                <a:latin typeface="Aptos Slab ExtraBold" panose="020B0004020202020204" pitchFamily="34" charset="0"/>
                <a:cs typeface="Aharoni" panose="02010803020104030203" pitchFamily="2" charset="-79"/>
              </a:rPr>
              <a:t>Timeline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7B07E9-7892-8FBA-1802-0C9DC17BBF77}"/>
              </a:ext>
            </a:extLst>
          </p:cNvPr>
          <p:cNvSpPr txBox="1"/>
          <p:nvPr/>
        </p:nvSpPr>
        <p:spPr>
          <a:xfrm>
            <a:off x="5421312" y="1211495"/>
            <a:ext cx="4573080" cy="2860358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Rollout plan mobilized and ready for September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Communicate rollout plan publicly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Work with schools who have identified gaps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Form plan for any required larger projects with provider and district facilities teams</a:t>
            </a:r>
          </a:p>
          <a:p>
            <a:pPr lvl="0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85D10F-9194-6C9B-EAF0-5E80B0CFB907}"/>
              </a:ext>
            </a:extLst>
          </p:cNvPr>
          <p:cNvSpPr txBox="1"/>
          <p:nvPr/>
        </p:nvSpPr>
        <p:spPr>
          <a:xfrm>
            <a:off x="5421313" y="4724827"/>
            <a:ext cx="4573080" cy="1634490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/>
              <a:t>Schools begin subsidized model across province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/>
              <a:t>Support schools who have identified gaps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/>
              <a:t>Problem solve logistics with districts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38FE2D-273A-41DE-140D-33DDC5BD105C}"/>
              </a:ext>
            </a:extLst>
          </p:cNvPr>
          <p:cNvSpPr txBox="1"/>
          <p:nvPr/>
        </p:nvSpPr>
        <p:spPr>
          <a:xfrm>
            <a:off x="5505570" y="749830"/>
            <a:ext cx="79348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>
                <a:cs typeface="Aharoni" panose="02010803020104030203" pitchFamily="2" charset="-79"/>
              </a:rPr>
              <a:t>May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AB938D-A133-0861-6ECA-239DF86ED683}"/>
              </a:ext>
            </a:extLst>
          </p:cNvPr>
          <p:cNvSpPr txBox="1"/>
          <p:nvPr/>
        </p:nvSpPr>
        <p:spPr>
          <a:xfrm>
            <a:off x="5505570" y="4263162"/>
            <a:ext cx="171726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>
                <a:cs typeface="Aharoni" panose="02010803020104030203" pitchFamily="2" charset="-79"/>
              </a:rPr>
              <a:t>September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B5133F-6607-4E3C-A268-94AF7ADF2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9988-ACEC-411D-8072-2322BF1D36F6}" type="slidenum">
              <a:rPr lang="en-US" sz="1400" smtClean="0">
                <a:solidFill>
                  <a:schemeClr val="bg1"/>
                </a:solidFill>
                <a:latin typeface="Aptos Slab ExtraBold" panose="020B0004020202020204" pitchFamily="34" charset="0"/>
              </a:rPr>
              <a:t>3</a:t>
            </a:fld>
            <a:endParaRPr lang="en-US" sz="1400">
              <a:solidFill>
                <a:schemeClr val="bg1"/>
              </a:solidFill>
              <a:latin typeface="Aptos Slab ExtraBold" panose="020B00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602744-78EA-7D66-9BC4-6D4E19639C0C}"/>
              </a:ext>
            </a:extLst>
          </p:cNvPr>
          <p:cNvSpPr txBox="1"/>
          <p:nvPr/>
        </p:nvSpPr>
        <p:spPr>
          <a:xfrm>
            <a:off x="597131" y="1211495"/>
            <a:ext cx="3860468" cy="2860358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Meet with new and incumbent lunch service providers and discuss needs for Fall program launch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Prototype sites and providers to prepare/begin trial run of lunch program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Find solutions for schools who did not receive bids in the RFP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E8CB47-BF47-6A01-487C-68879E6A33CB}"/>
              </a:ext>
            </a:extLst>
          </p:cNvPr>
          <p:cNvSpPr txBox="1"/>
          <p:nvPr/>
        </p:nvSpPr>
        <p:spPr>
          <a:xfrm>
            <a:off x="597131" y="749830"/>
            <a:ext cx="85792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>
                <a:cs typeface="Aharoni" panose="02010803020104030203" pitchFamily="2" charset="-79"/>
              </a:rPr>
              <a:t>April 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6CD8E743-DC64-1902-D42A-BC7841DFFBE5}"/>
              </a:ext>
            </a:extLst>
          </p:cNvPr>
          <p:cNvSpPr/>
          <p:nvPr/>
        </p:nvSpPr>
        <p:spPr>
          <a:xfrm>
            <a:off x="4627564" y="2202163"/>
            <a:ext cx="685800" cy="57255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CAA9E0-A462-267A-ECC5-81C12352080F}"/>
              </a:ext>
            </a:extLst>
          </p:cNvPr>
          <p:cNvSpPr txBox="1"/>
          <p:nvPr/>
        </p:nvSpPr>
        <p:spPr>
          <a:xfrm>
            <a:off x="597131" y="4724827"/>
            <a:ext cx="3860468" cy="1634490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/>
              <a:t>Complete any kitchen renovations/projects before August 20</a:t>
            </a:r>
            <a:r>
              <a:rPr lang="en-US" baseline="30000"/>
              <a:t>th</a:t>
            </a:r>
            <a:endParaRPr lang="en-US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/>
              <a:t>Work with providers if needed to ensure readiness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28BF5E-BF67-C875-2B62-6AFD32128E18}"/>
              </a:ext>
            </a:extLst>
          </p:cNvPr>
          <p:cNvSpPr txBox="1"/>
          <p:nvPr/>
        </p:nvSpPr>
        <p:spPr>
          <a:xfrm>
            <a:off x="593078" y="4263162"/>
            <a:ext cx="35037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cs typeface="Aharoni" panose="02010803020104030203" pitchFamily="2" charset="-79"/>
              </a:rPr>
              <a:t>Summer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50DA2919-39FE-A43C-E84C-F69010198482}"/>
              </a:ext>
            </a:extLst>
          </p:cNvPr>
          <p:cNvSpPr/>
          <p:nvPr/>
        </p:nvSpPr>
        <p:spPr>
          <a:xfrm>
            <a:off x="10148060" y="2197681"/>
            <a:ext cx="685800" cy="57255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A7457F7-8211-1451-9D97-0C0DC1386BB1}"/>
              </a:ext>
            </a:extLst>
          </p:cNvPr>
          <p:cNvSpPr/>
          <p:nvPr/>
        </p:nvSpPr>
        <p:spPr>
          <a:xfrm>
            <a:off x="4627564" y="5255795"/>
            <a:ext cx="685800" cy="57255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57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pple Fruit PNG Transparent Images | PNG All">
            <a:extLst>
              <a:ext uri="{FF2B5EF4-FFF2-40B4-BE49-F238E27FC236}">
                <a16:creationId xmlns:a16="http://schemas.microsoft.com/office/drawing/2014/main" id="{22F4E0BC-C663-8A72-14E9-3A82DBF63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064" y="6126184"/>
            <a:ext cx="733384" cy="73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C4F61A-6656-B5D0-7C3A-EFFC67A08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136525"/>
            <a:ext cx="10515600" cy="1116203"/>
          </a:xfrm>
        </p:spPr>
        <p:txBody>
          <a:bodyPr/>
          <a:lstStyle/>
          <a:p>
            <a:r>
              <a:rPr lang="en-US">
                <a:solidFill>
                  <a:schemeClr val="tx2">
                    <a:lumMod val="75000"/>
                    <a:lumOff val="25000"/>
                  </a:schemeClr>
                </a:solidFill>
                <a:latin typeface="Aptos Slab ExtraBold" panose="020B0004020202020204" pitchFamily="34" charset="0"/>
                <a:cs typeface="Aharoni" panose="02010803020104030203" pitchFamily="2" charset="-79"/>
              </a:rPr>
              <a:t>RFP 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09805-1383-706F-B433-1677AB22F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276" y="1074581"/>
            <a:ext cx="8235272" cy="1407134"/>
          </a:xfrm>
          <a:prstGeom prst="roundRect">
            <a:avLst/>
          </a:prstGeom>
          <a:solidFill>
            <a:srgbClr val="A9E2F9"/>
          </a:solidFill>
          <a:ln w="38100">
            <a:solidFill>
              <a:schemeClr val="tx2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>
                <a:solidFill>
                  <a:schemeClr val="tx2">
                    <a:lumMod val="75000"/>
                    <a:lumOff val="25000"/>
                  </a:schemeClr>
                </a:solidFill>
              </a:rPr>
              <a:t>3 </a:t>
            </a:r>
            <a:r>
              <a:rPr lang="en-US" b="1" i="1">
                <a:solidFill>
                  <a:schemeClr val="tx2">
                    <a:lumMod val="75000"/>
                    <a:lumOff val="25000"/>
                  </a:schemeClr>
                </a:solidFill>
              </a:rPr>
              <a:t>new </a:t>
            </a:r>
            <a:r>
              <a:rPr lang="en-US" b="1">
                <a:solidFill>
                  <a:schemeClr val="tx2">
                    <a:lumMod val="75000"/>
                    <a:lumOff val="25000"/>
                  </a:schemeClr>
                </a:solidFill>
              </a:rPr>
              <a:t>providers were awarded contracts in ASD-W</a:t>
            </a:r>
          </a:p>
          <a:p>
            <a:pPr lvl="1">
              <a:lnSpc>
                <a:spcPct val="150000"/>
              </a:lnSpc>
            </a:pPr>
            <a:r>
              <a:rPr lang="en-US" b="1">
                <a:solidFill>
                  <a:schemeClr val="tx2">
                    <a:lumMod val="75000"/>
                    <a:lumOff val="25000"/>
                  </a:schemeClr>
                </a:solidFill>
              </a:rPr>
              <a:t>Chartwells, </a:t>
            </a:r>
            <a:r>
              <a:rPr lang="en-US" b="1" err="1">
                <a:solidFill>
                  <a:schemeClr val="tx2">
                    <a:lumMod val="75000"/>
                    <a:lumOff val="25000"/>
                  </a:schemeClr>
                </a:solidFill>
              </a:rPr>
              <a:t>CéD'ici</a:t>
            </a:r>
            <a:r>
              <a:rPr lang="en-US" b="1">
                <a:solidFill>
                  <a:schemeClr val="tx2">
                    <a:lumMod val="75000"/>
                    <a:lumOff val="25000"/>
                  </a:schemeClr>
                </a:solidFill>
              </a:rPr>
              <a:t>, and Ramada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795C2-DBE5-BBD3-3D0C-3A798ADA9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9988-ACEC-411D-8072-2322BF1D36F6}" type="slidenum">
              <a:rPr lang="en-US" b="1" smtClean="0">
                <a:solidFill>
                  <a:schemeClr val="bg1"/>
                </a:solidFill>
              </a:rPr>
              <a:t>4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195AEC-8329-4FDC-E984-231345B2F088}"/>
              </a:ext>
            </a:extLst>
          </p:cNvPr>
          <p:cNvSpPr txBox="1"/>
          <p:nvPr/>
        </p:nvSpPr>
        <p:spPr>
          <a:xfrm>
            <a:off x="606552" y="3373604"/>
            <a:ext cx="4567332" cy="18820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6 schools in ASD-W did not receive any bids (no service provider has been selected yet)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BBBBCB-27FB-B298-9BFA-C11271F50FDC}"/>
              </a:ext>
            </a:extLst>
          </p:cNvPr>
          <p:cNvSpPr txBox="1"/>
          <p:nvPr/>
        </p:nvSpPr>
        <p:spPr>
          <a:xfrm>
            <a:off x="6327648" y="2955119"/>
            <a:ext cx="5257800" cy="260695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000" b="1"/>
              <a:t>OEC: </a:t>
            </a:r>
            <a:r>
              <a:rPr lang="en-US" sz="2000"/>
              <a:t>Burton Elementary </a:t>
            </a:r>
          </a:p>
          <a:p>
            <a:pPr lvl="1">
              <a:lnSpc>
                <a:spcPct val="150000"/>
              </a:lnSpc>
            </a:pPr>
            <a:r>
              <a:rPr lang="en-US" sz="2000" b="1"/>
              <a:t>FEC: </a:t>
            </a:r>
            <a:r>
              <a:rPr lang="en-US" sz="2000" err="1"/>
              <a:t>Kingsclear</a:t>
            </a:r>
            <a:r>
              <a:rPr lang="en-US" sz="2000"/>
              <a:t> Community School, McAdam Elementary, McAdam High, and Nashwaak Valley</a:t>
            </a:r>
          </a:p>
          <a:p>
            <a:pPr lvl="1">
              <a:lnSpc>
                <a:spcPct val="150000"/>
              </a:lnSpc>
            </a:pPr>
            <a:r>
              <a:rPr lang="en-US" sz="2000" b="1"/>
              <a:t>WEC: </a:t>
            </a:r>
            <a:r>
              <a:rPr lang="en-US" sz="2000"/>
              <a:t>Saint Mary’s Academy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6FEB6539-3D95-F32A-2661-67447A171FC9}"/>
              </a:ext>
            </a:extLst>
          </p:cNvPr>
          <p:cNvSpPr/>
          <p:nvPr/>
        </p:nvSpPr>
        <p:spPr>
          <a:xfrm>
            <a:off x="5301206" y="3950003"/>
            <a:ext cx="945420" cy="729205"/>
          </a:xfrm>
          <a:prstGeom prst="rightArrow">
            <a:avLst/>
          </a:prstGeom>
          <a:solidFill>
            <a:srgbClr val="FF8B8B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hartwells Logo PNG Transparent &amp; SVG Vector - Freebie Supply">
            <a:extLst>
              <a:ext uri="{FF2B5EF4-FFF2-40B4-BE49-F238E27FC236}">
                <a16:creationId xmlns:a16="http://schemas.microsoft.com/office/drawing/2014/main" id="{B6E70CCD-0359-A906-04AA-A6F5EEA00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409" y="-207515"/>
            <a:ext cx="1621581" cy="162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llectif économique d’innovation culturelle et identitaire ... Image 1">
            <a:extLst>
              <a:ext uri="{FF2B5EF4-FFF2-40B4-BE49-F238E27FC236}">
                <a16:creationId xmlns:a16="http://schemas.microsoft.com/office/drawing/2014/main" id="{798E16F0-810D-272D-7D6B-0DF15E3A7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270" y="1046366"/>
            <a:ext cx="1621581" cy="81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amada Logo - LogoDix">
            <a:extLst>
              <a:ext uri="{FF2B5EF4-FFF2-40B4-BE49-F238E27FC236}">
                <a16:creationId xmlns:a16="http://schemas.microsoft.com/office/drawing/2014/main" id="{F522D3C8-EFFD-D988-4453-CDCF23941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051" y="1963939"/>
            <a:ext cx="1674013" cy="60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670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AE3151-307E-B98A-D985-E077398C8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rgbClr val="C00000"/>
                </a:solidFill>
                <a:latin typeface="Aptos Slab ExtraBold" panose="020B0004020202020204" pitchFamily="34" charset="0"/>
              </a:rPr>
              <a:t>ASD-W Lunch Providers</a:t>
            </a:r>
          </a:p>
        </p:txBody>
      </p:sp>
      <p:pic>
        <p:nvPicPr>
          <p:cNvPr id="3" name="Picture 2" descr="Apple Fruit PNG Transparent Images | PNG All">
            <a:extLst>
              <a:ext uri="{FF2B5EF4-FFF2-40B4-BE49-F238E27FC236}">
                <a16:creationId xmlns:a16="http://schemas.microsoft.com/office/drawing/2014/main" id="{AC8A3D52-A831-21E3-A4CA-D0216A00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860" y="6148470"/>
            <a:ext cx="733384" cy="73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C00AA-61F7-4DEF-F531-D26B1A074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6DC9988-ACEC-411D-8072-2322BF1D36F6}" type="slidenum">
              <a:rPr lang="en-US" b="1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b="1">
              <a:solidFill>
                <a:schemeClr val="bg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F119482-FA21-C4ED-A747-3545F3F12A91}"/>
              </a:ext>
            </a:extLst>
          </p:cNvPr>
          <p:cNvGrpSpPr/>
          <p:nvPr/>
        </p:nvGrpSpPr>
        <p:grpSpPr>
          <a:xfrm>
            <a:off x="838200" y="1826156"/>
            <a:ext cx="10515600" cy="4350274"/>
            <a:chOff x="838200" y="1826156"/>
            <a:chExt cx="10515600" cy="435027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0DE8C61-AA82-7C95-6AA5-223806E10098}"/>
                </a:ext>
              </a:extLst>
            </p:cNvPr>
            <p:cNvSpPr/>
            <p:nvPr/>
          </p:nvSpPr>
          <p:spPr>
            <a:xfrm>
              <a:off x="2941320" y="1826156"/>
              <a:ext cx="8412480" cy="690519"/>
            </a:xfrm>
            <a:custGeom>
              <a:avLst/>
              <a:gdLst>
                <a:gd name="csX0" fmla="*/ 0 w 8412480"/>
                <a:gd name="csY0" fmla="*/ 0 h 690519"/>
                <a:gd name="csX1" fmla="*/ 8412480 w 8412480"/>
                <a:gd name="csY1" fmla="*/ 0 h 690519"/>
                <a:gd name="csX2" fmla="*/ 8412480 w 8412480"/>
                <a:gd name="csY2" fmla="*/ 690519 h 690519"/>
                <a:gd name="csX3" fmla="*/ 0 w 8412480"/>
                <a:gd name="csY3" fmla="*/ 690519 h 690519"/>
                <a:gd name="csX4" fmla="*/ 0 w 8412480"/>
                <a:gd name="csY4" fmla="*/ 0 h 6905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412480" h="690519">
                  <a:moveTo>
                    <a:pt x="0" y="0"/>
                  </a:moveTo>
                  <a:lnTo>
                    <a:pt x="8412480" y="0"/>
                  </a:lnTo>
                  <a:lnTo>
                    <a:pt x="8412480" y="690519"/>
                  </a:lnTo>
                  <a:lnTo>
                    <a:pt x="0" y="6905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225" tIns="175392" rIns="163225" bIns="175392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/>
                <a:t>6 schools (new)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D53E185-966D-FE51-9B8F-839EAE4E01B0}"/>
                </a:ext>
              </a:extLst>
            </p:cNvPr>
            <p:cNvSpPr/>
            <p:nvPr/>
          </p:nvSpPr>
          <p:spPr>
            <a:xfrm>
              <a:off x="838200" y="1826156"/>
              <a:ext cx="2103120" cy="690519"/>
            </a:xfrm>
            <a:custGeom>
              <a:avLst/>
              <a:gdLst>
                <a:gd name="csX0" fmla="*/ 0 w 2103120"/>
                <a:gd name="csY0" fmla="*/ 0 h 690519"/>
                <a:gd name="csX1" fmla="*/ 2103120 w 2103120"/>
                <a:gd name="csY1" fmla="*/ 0 h 690519"/>
                <a:gd name="csX2" fmla="*/ 2103120 w 2103120"/>
                <a:gd name="csY2" fmla="*/ 690519 h 690519"/>
                <a:gd name="csX3" fmla="*/ 0 w 2103120"/>
                <a:gd name="csY3" fmla="*/ 690519 h 690519"/>
                <a:gd name="csX4" fmla="*/ 0 w 2103120"/>
                <a:gd name="csY4" fmla="*/ 0 h 6905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103120" h="690519">
                  <a:moveTo>
                    <a:pt x="0" y="0"/>
                  </a:moveTo>
                  <a:lnTo>
                    <a:pt x="2103120" y="0"/>
                  </a:lnTo>
                  <a:lnTo>
                    <a:pt x="2103120" y="690519"/>
                  </a:lnTo>
                  <a:lnTo>
                    <a:pt x="0" y="6905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290" tIns="68208" rIns="111290" bIns="6820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b="1" kern="1200" err="1">
                  <a:solidFill>
                    <a:srgbClr val="C00000"/>
                  </a:solidFill>
                </a:rPr>
                <a:t>CéD’ici</a:t>
              </a:r>
              <a:endParaRPr lang="en-US" sz="1900" b="1" kern="1200">
                <a:solidFill>
                  <a:srgbClr val="C00000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F4C4A13-ECC9-D0ED-F8CC-FD93AED1160F}"/>
                </a:ext>
              </a:extLst>
            </p:cNvPr>
            <p:cNvSpPr/>
            <p:nvPr/>
          </p:nvSpPr>
          <p:spPr>
            <a:xfrm>
              <a:off x="2941320" y="2558107"/>
              <a:ext cx="8412480" cy="690519"/>
            </a:xfrm>
            <a:custGeom>
              <a:avLst/>
              <a:gdLst>
                <a:gd name="csX0" fmla="*/ 0 w 8412480"/>
                <a:gd name="csY0" fmla="*/ 0 h 690519"/>
                <a:gd name="csX1" fmla="*/ 8412480 w 8412480"/>
                <a:gd name="csY1" fmla="*/ 0 h 690519"/>
                <a:gd name="csX2" fmla="*/ 8412480 w 8412480"/>
                <a:gd name="csY2" fmla="*/ 690519 h 690519"/>
                <a:gd name="csX3" fmla="*/ 0 w 8412480"/>
                <a:gd name="csY3" fmla="*/ 690519 h 690519"/>
                <a:gd name="csX4" fmla="*/ 0 w 8412480"/>
                <a:gd name="csY4" fmla="*/ 0 h 6905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412480" h="690519">
                  <a:moveTo>
                    <a:pt x="0" y="0"/>
                  </a:moveTo>
                  <a:lnTo>
                    <a:pt x="8412480" y="0"/>
                  </a:lnTo>
                  <a:lnTo>
                    <a:pt x="8412480" y="690519"/>
                  </a:lnTo>
                  <a:lnTo>
                    <a:pt x="0" y="6905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109120"/>
                <a:satOff val="-11378"/>
                <a:lumOff val="7644"/>
                <a:alphaOff val="0"/>
              </a:schemeClr>
            </a:lnRef>
            <a:fillRef idx="1">
              <a:schemeClr val="accent1">
                <a:shade val="80000"/>
                <a:hueOff val="109120"/>
                <a:satOff val="-11378"/>
                <a:lumOff val="7644"/>
                <a:alphaOff val="0"/>
              </a:schemeClr>
            </a:fillRef>
            <a:effectRef idx="0">
              <a:schemeClr val="accent1">
                <a:shade val="80000"/>
                <a:hueOff val="109120"/>
                <a:satOff val="-11378"/>
                <a:lumOff val="764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225" tIns="175392" rIns="163225" bIns="175392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/>
                <a:t>34 schools (incumbent), 12 (new)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A1C3D15-4E4B-7EAB-A414-F7F62BA9A9A0}"/>
                </a:ext>
              </a:extLst>
            </p:cNvPr>
            <p:cNvSpPr/>
            <p:nvPr/>
          </p:nvSpPr>
          <p:spPr>
            <a:xfrm>
              <a:off x="838200" y="2558107"/>
              <a:ext cx="2103120" cy="690519"/>
            </a:xfrm>
            <a:custGeom>
              <a:avLst/>
              <a:gdLst>
                <a:gd name="csX0" fmla="*/ 0 w 2103120"/>
                <a:gd name="csY0" fmla="*/ 0 h 690519"/>
                <a:gd name="csX1" fmla="*/ 2103120 w 2103120"/>
                <a:gd name="csY1" fmla="*/ 0 h 690519"/>
                <a:gd name="csX2" fmla="*/ 2103120 w 2103120"/>
                <a:gd name="csY2" fmla="*/ 690519 h 690519"/>
                <a:gd name="csX3" fmla="*/ 0 w 2103120"/>
                <a:gd name="csY3" fmla="*/ 690519 h 690519"/>
                <a:gd name="csX4" fmla="*/ 0 w 2103120"/>
                <a:gd name="csY4" fmla="*/ 0 h 6905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103120" h="690519">
                  <a:moveTo>
                    <a:pt x="0" y="0"/>
                  </a:moveTo>
                  <a:lnTo>
                    <a:pt x="2103120" y="0"/>
                  </a:lnTo>
                  <a:lnTo>
                    <a:pt x="2103120" y="690519"/>
                  </a:lnTo>
                  <a:lnTo>
                    <a:pt x="0" y="6905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109120"/>
                <a:satOff val="-11378"/>
                <a:lumOff val="7644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290" tIns="68208" rIns="111290" bIns="6820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b="1" kern="1200">
                  <a:solidFill>
                    <a:srgbClr val="C00000"/>
                  </a:solidFill>
                </a:rPr>
                <a:t>Chartwells</a:t>
              </a: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58E2E72-F4BC-CD7F-9D36-A9BFD18BF2EF}"/>
                </a:ext>
              </a:extLst>
            </p:cNvPr>
            <p:cNvSpPr/>
            <p:nvPr/>
          </p:nvSpPr>
          <p:spPr>
            <a:xfrm>
              <a:off x="2941320" y="3290058"/>
              <a:ext cx="8412480" cy="690519"/>
            </a:xfrm>
            <a:custGeom>
              <a:avLst/>
              <a:gdLst>
                <a:gd name="csX0" fmla="*/ 0 w 8412480"/>
                <a:gd name="csY0" fmla="*/ 0 h 690519"/>
                <a:gd name="csX1" fmla="*/ 8412480 w 8412480"/>
                <a:gd name="csY1" fmla="*/ 0 h 690519"/>
                <a:gd name="csX2" fmla="*/ 8412480 w 8412480"/>
                <a:gd name="csY2" fmla="*/ 690519 h 690519"/>
                <a:gd name="csX3" fmla="*/ 0 w 8412480"/>
                <a:gd name="csY3" fmla="*/ 690519 h 690519"/>
                <a:gd name="csX4" fmla="*/ 0 w 8412480"/>
                <a:gd name="csY4" fmla="*/ 0 h 6905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412480" h="690519">
                  <a:moveTo>
                    <a:pt x="0" y="0"/>
                  </a:moveTo>
                  <a:lnTo>
                    <a:pt x="8412480" y="0"/>
                  </a:lnTo>
                  <a:lnTo>
                    <a:pt x="8412480" y="690519"/>
                  </a:lnTo>
                  <a:lnTo>
                    <a:pt x="0" y="6905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218239"/>
                <a:satOff val="-22757"/>
                <a:lumOff val="15288"/>
                <a:alphaOff val="0"/>
              </a:schemeClr>
            </a:lnRef>
            <a:fillRef idx="1">
              <a:schemeClr val="accent1">
                <a:shade val="80000"/>
                <a:hueOff val="218239"/>
                <a:satOff val="-22757"/>
                <a:lumOff val="15288"/>
                <a:alphaOff val="0"/>
              </a:schemeClr>
            </a:fillRef>
            <a:effectRef idx="0">
              <a:schemeClr val="accent1">
                <a:shade val="80000"/>
                <a:hueOff val="218239"/>
                <a:satOff val="-22757"/>
                <a:lumOff val="152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225" tIns="175392" rIns="163225" bIns="175392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/>
                <a:t>1 school (incumbent)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99BD148-1300-71BE-8393-914719A45736}"/>
                </a:ext>
              </a:extLst>
            </p:cNvPr>
            <p:cNvSpPr/>
            <p:nvPr/>
          </p:nvSpPr>
          <p:spPr>
            <a:xfrm>
              <a:off x="838200" y="3290058"/>
              <a:ext cx="2103120" cy="690519"/>
            </a:xfrm>
            <a:custGeom>
              <a:avLst/>
              <a:gdLst>
                <a:gd name="csX0" fmla="*/ 0 w 2103120"/>
                <a:gd name="csY0" fmla="*/ 0 h 690519"/>
                <a:gd name="csX1" fmla="*/ 2103120 w 2103120"/>
                <a:gd name="csY1" fmla="*/ 0 h 690519"/>
                <a:gd name="csX2" fmla="*/ 2103120 w 2103120"/>
                <a:gd name="csY2" fmla="*/ 690519 h 690519"/>
                <a:gd name="csX3" fmla="*/ 0 w 2103120"/>
                <a:gd name="csY3" fmla="*/ 690519 h 690519"/>
                <a:gd name="csX4" fmla="*/ 0 w 2103120"/>
                <a:gd name="csY4" fmla="*/ 0 h 6905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103120" h="690519">
                  <a:moveTo>
                    <a:pt x="0" y="0"/>
                  </a:moveTo>
                  <a:lnTo>
                    <a:pt x="2103120" y="0"/>
                  </a:lnTo>
                  <a:lnTo>
                    <a:pt x="2103120" y="690519"/>
                  </a:lnTo>
                  <a:lnTo>
                    <a:pt x="0" y="6905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218239"/>
                <a:satOff val="-22757"/>
                <a:lumOff val="15288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290" tIns="68208" rIns="111290" bIns="6820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b="1" kern="1200">
                  <a:solidFill>
                    <a:srgbClr val="C00000"/>
                  </a:solidFill>
                </a:rPr>
                <a:t>Gagetown Food &amp; Fermentation</a:t>
              </a: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B75C7D5-945F-3DEC-ACC3-B4EA060E8972}"/>
                </a:ext>
              </a:extLst>
            </p:cNvPr>
            <p:cNvSpPr/>
            <p:nvPr/>
          </p:nvSpPr>
          <p:spPr>
            <a:xfrm>
              <a:off x="2941320" y="4022009"/>
              <a:ext cx="8412480" cy="690519"/>
            </a:xfrm>
            <a:custGeom>
              <a:avLst/>
              <a:gdLst>
                <a:gd name="csX0" fmla="*/ 0 w 8412480"/>
                <a:gd name="csY0" fmla="*/ 0 h 690519"/>
                <a:gd name="csX1" fmla="*/ 8412480 w 8412480"/>
                <a:gd name="csY1" fmla="*/ 0 h 690519"/>
                <a:gd name="csX2" fmla="*/ 8412480 w 8412480"/>
                <a:gd name="csY2" fmla="*/ 690519 h 690519"/>
                <a:gd name="csX3" fmla="*/ 0 w 8412480"/>
                <a:gd name="csY3" fmla="*/ 690519 h 690519"/>
                <a:gd name="csX4" fmla="*/ 0 w 8412480"/>
                <a:gd name="csY4" fmla="*/ 0 h 6905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412480" h="690519">
                  <a:moveTo>
                    <a:pt x="0" y="0"/>
                  </a:moveTo>
                  <a:lnTo>
                    <a:pt x="8412480" y="0"/>
                  </a:lnTo>
                  <a:lnTo>
                    <a:pt x="8412480" y="690519"/>
                  </a:lnTo>
                  <a:lnTo>
                    <a:pt x="0" y="6905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327359"/>
                <a:satOff val="-34135"/>
                <a:lumOff val="22933"/>
                <a:alphaOff val="0"/>
              </a:schemeClr>
            </a:lnRef>
            <a:fillRef idx="1">
              <a:schemeClr val="accent1">
                <a:shade val="80000"/>
                <a:hueOff val="327359"/>
                <a:satOff val="-34135"/>
                <a:lumOff val="22933"/>
                <a:alphaOff val="0"/>
              </a:schemeClr>
            </a:fillRef>
            <a:effectRef idx="0">
              <a:schemeClr val="accent1">
                <a:shade val="80000"/>
                <a:hueOff val="327359"/>
                <a:satOff val="-34135"/>
                <a:lumOff val="2293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225" tIns="175392" rIns="163225" bIns="175392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/>
                <a:t>1 school (incumbent)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2887BC5-5F15-2078-747D-A84095E92C5B}"/>
                </a:ext>
              </a:extLst>
            </p:cNvPr>
            <p:cNvSpPr/>
            <p:nvPr/>
          </p:nvSpPr>
          <p:spPr>
            <a:xfrm>
              <a:off x="838200" y="4022009"/>
              <a:ext cx="2103120" cy="690519"/>
            </a:xfrm>
            <a:custGeom>
              <a:avLst/>
              <a:gdLst>
                <a:gd name="csX0" fmla="*/ 0 w 2103120"/>
                <a:gd name="csY0" fmla="*/ 0 h 690519"/>
                <a:gd name="csX1" fmla="*/ 2103120 w 2103120"/>
                <a:gd name="csY1" fmla="*/ 0 h 690519"/>
                <a:gd name="csX2" fmla="*/ 2103120 w 2103120"/>
                <a:gd name="csY2" fmla="*/ 690519 h 690519"/>
                <a:gd name="csX3" fmla="*/ 0 w 2103120"/>
                <a:gd name="csY3" fmla="*/ 690519 h 690519"/>
                <a:gd name="csX4" fmla="*/ 0 w 2103120"/>
                <a:gd name="csY4" fmla="*/ 0 h 6905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103120" h="690519">
                  <a:moveTo>
                    <a:pt x="0" y="0"/>
                  </a:moveTo>
                  <a:lnTo>
                    <a:pt x="2103120" y="0"/>
                  </a:lnTo>
                  <a:lnTo>
                    <a:pt x="2103120" y="690519"/>
                  </a:lnTo>
                  <a:lnTo>
                    <a:pt x="0" y="6905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327359"/>
                <a:satOff val="-34135"/>
                <a:lumOff val="22933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290" tIns="68208" rIns="111290" bIns="6820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b="1" kern="1200">
                  <a:solidFill>
                    <a:srgbClr val="C00000"/>
                  </a:solidFill>
                </a:rPr>
                <a:t>Geary Home &amp; School</a:t>
              </a: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D4ADE5E-5B15-9787-3849-68A591E87C68}"/>
                </a:ext>
              </a:extLst>
            </p:cNvPr>
            <p:cNvSpPr/>
            <p:nvPr/>
          </p:nvSpPr>
          <p:spPr>
            <a:xfrm>
              <a:off x="2941320" y="4753960"/>
              <a:ext cx="8412480" cy="690519"/>
            </a:xfrm>
            <a:custGeom>
              <a:avLst/>
              <a:gdLst>
                <a:gd name="csX0" fmla="*/ 0 w 8412480"/>
                <a:gd name="csY0" fmla="*/ 0 h 690519"/>
                <a:gd name="csX1" fmla="*/ 8412480 w 8412480"/>
                <a:gd name="csY1" fmla="*/ 0 h 690519"/>
                <a:gd name="csX2" fmla="*/ 8412480 w 8412480"/>
                <a:gd name="csY2" fmla="*/ 690519 h 690519"/>
                <a:gd name="csX3" fmla="*/ 0 w 8412480"/>
                <a:gd name="csY3" fmla="*/ 690519 h 690519"/>
                <a:gd name="csX4" fmla="*/ 0 w 8412480"/>
                <a:gd name="csY4" fmla="*/ 0 h 6905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412480" h="690519">
                  <a:moveTo>
                    <a:pt x="0" y="0"/>
                  </a:moveTo>
                  <a:lnTo>
                    <a:pt x="8412480" y="0"/>
                  </a:lnTo>
                  <a:lnTo>
                    <a:pt x="8412480" y="690519"/>
                  </a:lnTo>
                  <a:lnTo>
                    <a:pt x="0" y="6905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436479"/>
                <a:satOff val="-45514"/>
                <a:lumOff val="30577"/>
                <a:alphaOff val="0"/>
              </a:schemeClr>
            </a:lnRef>
            <a:fillRef idx="1">
              <a:schemeClr val="accent1">
                <a:shade val="80000"/>
                <a:hueOff val="436479"/>
                <a:satOff val="-45514"/>
                <a:lumOff val="30577"/>
                <a:alphaOff val="0"/>
              </a:schemeClr>
            </a:fillRef>
            <a:effectRef idx="0">
              <a:schemeClr val="accent1">
                <a:shade val="80000"/>
                <a:hueOff val="436479"/>
                <a:satOff val="-45514"/>
                <a:lumOff val="305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225" tIns="175392" rIns="163225" bIns="175392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/>
                <a:t>6 schools (incumbent)</a:t>
              </a: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66521BC-A588-6A7A-8F85-39BF2B41706F}"/>
                </a:ext>
              </a:extLst>
            </p:cNvPr>
            <p:cNvSpPr/>
            <p:nvPr/>
          </p:nvSpPr>
          <p:spPr>
            <a:xfrm>
              <a:off x="838200" y="4753960"/>
              <a:ext cx="2103120" cy="690519"/>
            </a:xfrm>
            <a:custGeom>
              <a:avLst/>
              <a:gdLst>
                <a:gd name="csX0" fmla="*/ 0 w 2103120"/>
                <a:gd name="csY0" fmla="*/ 0 h 690519"/>
                <a:gd name="csX1" fmla="*/ 2103120 w 2103120"/>
                <a:gd name="csY1" fmla="*/ 0 h 690519"/>
                <a:gd name="csX2" fmla="*/ 2103120 w 2103120"/>
                <a:gd name="csY2" fmla="*/ 690519 h 690519"/>
                <a:gd name="csX3" fmla="*/ 0 w 2103120"/>
                <a:gd name="csY3" fmla="*/ 690519 h 690519"/>
                <a:gd name="csX4" fmla="*/ 0 w 2103120"/>
                <a:gd name="csY4" fmla="*/ 0 h 6905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103120" h="690519">
                  <a:moveTo>
                    <a:pt x="0" y="0"/>
                  </a:moveTo>
                  <a:lnTo>
                    <a:pt x="2103120" y="0"/>
                  </a:lnTo>
                  <a:lnTo>
                    <a:pt x="2103120" y="690519"/>
                  </a:lnTo>
                  <a:lnTo>
                    <a:pt x="0" y="6905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436479"/>
                <a:satOff val="-45514"/>
                <a:lumOff val="30577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290" tIns="68208" rIns="111290" bIns="6820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b="1" kern="1200">
                  <a:solidFill>
                    <a:srgbClr val="C00000"/>
                  </a:solidFill>
                </a:rPr>
                <a:t>Jobs Unlimited</a:t>
              </a: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ACD7251-5F85-F1EE-458B-0196578C7428}"/>
                </a:ext>
              </a:extLst>
            </p:cNvPr>
            <p:cNvSpPr/>
            <p:nvPr/>
          </p:nvSpPr>
          <p:spPr>
            <a:xfrm>
              <a:off x="2941320" y="5485911"/>
              <a:ext cx="8412480" cy="690519"/>
            </a:xfrm>
            <a:custGeom>
              <a:avLst/>
              <a:gdLst>
                <a:gd name="csX0" fmla="*/ 0 w 8412480"/>
                <a:gd name="csY0" fmla="*/ 0 h 690519"/>
                <a:gd name="csX1" fmla="*/ 8412480 w 8412480"/>
                <a:gd name="csY1" fmla="*/ 0 h 690519"/>
                <a:gd name="csX2" fmla="*/ 8412480 w 8412480"/>
                <a:gd name="csY2" fmla="*/ 690519 h 690519"/>
                <a:gd name="csX3" fmla="*/ 0 w 8412480"/>
                <a:gd name="csY3" fmla="*/ 690519 h 690519"/>
                <a:gd name="csX4" fmla="*/ 0 w 8412480"/>
                <a:gd name="csY4" fmla="*/ 0 h 6905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8412480" h="690519">
                  <a:moveTo>
                    <a:pt x="0" y="0"/>
                  </a:moveTo>
                  <a:lnTo>
                    <a:pt x="8412480" y="0"/>
                  </a:lnTo>
                  <a:lnTo>
                    <a:pt x="8412480" y="690519"/>
                  </a:lnTo>
                  <a:lnTo>
                    <a:pt x="0" y="6905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545598"/>
                <a:satOff val="-56892"/>
                <a:lumOff val="38221"/>
                <a:alphaOff val="0"/>
              </a:schemeClr>
            </a:lnRef>
            <a:fillRef idx="1">
              <a:schemeClr val="accent1">
                <a:shade val="80000"/>
                <a:hueOff val="545598"/>
                <a:satOff val="-56892"/>
                <a:lumOff val="38221"/>
                <a:alphaOff val="0"/>
              </a:schemeClr>
            </a:fillRef>
            <a:effectRef idx="0">
              <a:schemeClr val="accent1">
                <a:shade val="80000"/>
                <a:hueOff val="545598"/>
                <a:satOff val="-56892"/>
                <a:lumOff val="3822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225" tIns="175392" rIns="163225" bIns="175392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kern="1200"/>
                <a:t>4 schools (new)</a:t>
              </a: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6062C5A-C812-2B49-216C-74C721DF7A27}"/>
                </a:ext>
              </a:extLst>
            </p:cNvPr>
            <p:cNvSpPr/>
            <p:nvPr/>
          </p:nvSpPr>
          <p:spPr>
            <a:xfrm>
              <a:off x="838200" y="5485911"/>
              <a:ext cx="2103120" cy="690519"/>
            </a:xfrm>
            <a:custGeom>
              <a:avLst/>
              <a:gdLst>
                <a:gd name="csX0" fmla="*/ 0 w 2103120"/>
                <a:gd name="csY0" fmla="*/ 0 h 690519"/>
                <a:gd name="csX1" fmla="*/ 2103120 w 2103120"/>
                <a:gd name="csY1" fmla="*/ 0 h 690519"/>
                <a:gd name="csX2" fmla="*/ 2103120 w 2103120"/>
                <a:gd name="csY2" fmla="*/ 690519 h 690519"/>
                <a:gd name="csX3" fmla="*/ 0 w 2103120"/>
                <a:gd name="csY3" fmla="*/ 690519 h 690519"/>
                <a:gd name="csX4" fmla="*/ 0 w 2103120"/>
                <a:gd name="csY4" fmla="*/ 0 h 69051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103120" h="690519">
                  <a:moveTo>
                    <a:pt x="0" y="0"/>
                  </a:moveTo>
                  <a:lnTo>
                    <a:pt x="2103120" y="0"/>
                  </a:lnTo>
                  <a:lnTo>
                    <a:pt x="2103120" y="690519"/>
                  </a:lnTo>
                  <a:lnTo>
                    <a:pt x="0" y="69051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545598"/>
                <a:satOff val="-56892"/>
                <a:lumOff val="38221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290" tIns="68208" rIns="111290" bIns="6820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b="1" kern="1200">
                  <a:solidFill>
                    <a:srgbClr val="C00000"/>
                  </a:solidFill>
                </a:rPr>
                <a:t>Ramada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4282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pple Fruit PNG Transparent Images | PNG All">
            <a:extLst>
              <a:ext uri="{FF2B5EF4-FFF2-40B4-BE49-F238E27FC236}">
                <a16:creationId xmlns:a16="http://schemas.microsoft.com/office/drawing/2014/main" id="{C85BCAB0-60DC-80B7-7584-A8E4E13DA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860" y="6148470"/>
            <a:ext cx="733384" cy="73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B810CB-0A78-A0A0-B1FA-7298E1F44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23825"/>
            <a:ext cx="10515600" cy="100965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ptos Slab ExtraBold" panose="020B0004020202020204" pitchFamily="34" charset="0"/>
              </a:rPr>
              <a:t>Lunch</a:t>
            </a:r>
            <a:r>
              <a:rPr lang="en-US" dirty="0">
                <a:latin typeface="Aptos Slab ExtraBold" panose="020B0004020202020204" pitchFamily="34" charset="0"/>
              </a:rPr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ptos Slab ExtraBold" panose="020B0004020202020204" pitchFamily="34" charset="0"/>
              </a:rPr>
              <a:t>Providers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5E11C-9195-D5C1-A7F7-AF368E7D1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4876"/>
            <a:ext cx="10515600" cy="5257799"/>
          </a:xfrm>
          <a:prstGeom prst="round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/>
              <a:t>Many of the district’s cafeterias have out-of-date, residential-style equipment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/>
              <a:t>Providers and district teams will work together to complete any required renovations to kitchens or equipment procurement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/>
              <a:t>District coordinators will also assist new providers with things like: </a:t>
            </a:r>
          </a:p>
          <a:p>
            <a:pPr lvl="1">
              <a:lnSpc>
                <a:spcPct val="200000"/>
              </a:lnSpc>
            </a:pPr>
            <a:r>
              <a:rPr lang="en-US"/>
              <a:t>kitchen licensing, coordinating with facilities, communications to schools, and more.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D4F72-E579-8217-3B45-1045B491A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9988-ACEC-411D-8072-2322BF1D36F6}" type="slidenum">
              <a:rPr lang="en-US" b="1" smtClean="0">
                <a:solidFill>
                  <a:schemeClr val="bg1"/>
                </a:solidFill>
              </a:rPr>
              <a:t>6</a:t>
            </a:fld>
            <a:endParaRPr lang="en-US" b="1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11F022-DB33-9CF2-9C50-3861561D0171}"/>
              </a:ext>
            </a:extLst>
          </p:cNvPr>
          <p:cNvCxnSpPr/>
          <p:nvPr/>
        </p:nvCxnSpPr>
        <p:spPr>
          <a:xfrm>
            <a:off x="605640" y="2648193"/>
            <a:ext cx="1102030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0F9E81-72B7-E718-7A4D-CE3ADA57D5AA}"/>
              </a:ext>
            </a:extLst>
          </p:cNvPr>
          <p:cNvCxnSpPr/>
          <p:nvPr/>
        </p:nvCxnSpPr>
        <p:spPr>
          <a:xfrm>
            <a:off x="609599" y="4182039"/>
            <a:ext cx="1102030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694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pple Fruit PNG Transparent Images | PNG All">
            <a:extLst>
              <a:ext uri="{FF2B5EF4-FFF2-40B4-BE49-F238E27FC236}">
                <a16:creationId xmlns:a16="http://schemas.microsoft.com/office/drawing/2014/main" id="{BB316586-FCE7-036E-2F6A-303EAE0E6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860" y="6148470"/>
            <a:ext cx="733384" cy="73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C3775E-7438-9A0F-8F9A-EA24E62A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78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ptos Slab ExtraBold" panose="020B0004020202020204" pitchFamily="34" charset="0"/>
              </a:rPr>
              <a:t>Prototype Sites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039D7-C42D-BF17-5F2D-FDA28A7F0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8837" y="4778550"/>
            <a:ext cx="3874325" cy="1736645"/>
          </a:xfrm>
          <a:prstGeom prst="roundRect">
            <a:avLst/>
          </a:prstGeom>
          <a:ln w="38100">
            <a:solidFill>
              <a:srgbClr val="C00000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/>
              <a:t>Sunbury West (K-8)</a:t>
            </a:r>
          </a:p>
          <a:p>
            <a:pPr lvl="1"/>
            <a:r>
              <a:rPr lang="en-US"/>
              <a:t>Chartwells, onsite lunch preparation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B8FDC-5091-1C48-BE18-E16DD4B7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9988-ACEC-411D-8072-2322BF1D36F6}" type="slidenum">
              <a:rPr lang="en-US" b="1" smtClean="0">
                <a:solidFill>
                  <a:schemeClr val="bg1"/>
                </a:solidFill>
              </a:rPr>
              <a:t>7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8D097B-9BDC-1FD0-57E9-4BE15455923B}"/>
              </a:ext>
            </a:extLst>
          </p:cNvPr>
          <p:cNvSpPr txBox="1"/>
          <p:nvPr/>
        </p:nvSpPr>
        <p:spPr>
          <a:xfrm>
            <a:off x="947056" y="1647310"/>
            <a:ext cx="10406743" cy="91940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Objective: </a:t>
            </a:r>
            <a:r>
              <a:rPr lang="en-US" sz="2400" dirty="0">
                <a:solidFill>
                  <a:schemeClr val="bg1"/>
                </a:solidFill>
              </a:rPr>
              <a:t>To test the most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complex real-world conditions before provincial scale-up</a:t>
            </a: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as well as work with </a:t>
            </a:r>
            <a:r>
              <a:rPr lang="en-US" sz="2400" i="1" dirty="0">
                <a:solidFill>
                  <a:schemeClr val="bg1"/>
                </a:solidFill>
                <a:ea typeface="+mn-lt"/>
                <a:cs typeface="+mn-lt"/>
              </a:rPr>
              <a:t>new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 to the district providers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2AC199-80E9-925C-C25A-03A9A773C1D2}"/>
              </a:ext>
            </a:extLst>
          </p:cNvPr>
          <p:cNvSpPr txBox="1"/>
          <p:nvPr/>
        </p:nvSpPr>
        <p:spPr>
          <a:xfrm>
            <a:off x="284512" y="3319299"/>
            <a:ext cx="3874325" cy="173664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400"/>
              <a:t>Centreville Community School (K-8)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/>
              <a:t>Ramada, delivery to school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F06F6A-A59A-14CB-D694-3D2E7FA67FEE}"/>
              </a:ext>
            </a:extLst>
          </p:cNvPr>
          <p:cNvSpPr txBox="1"/>
          <p:nvPr/>
        </p:nvSpPr>
        <p:spPr>
          <a:xfrm>
            <a:off x="8033162" y="3319299"/>
            <a:ext cx="3947553" cy="173664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400"/>
              <a:t>Lincoln Elementary School  (K-5)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err="1"/>
              <a:t>CéD’ici</a:t>
            </a:r>
            <a:r>
              <a:rPr lang="en-US" sz="2400"/>
              <a:t>, delivery to school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A9045D-A174-891A-E657-23B334B7BDFB}"/>
              </a:ext>
            </a:extLst>
          </p:cNvPr>
          <p:cNvCxnSpPr>
            <a:stCxn id="6" idx="2"/>
          </p:cNvCxnSpPr>
          <p:nvPr/>
        </p:nvCxnSpPr>
        <p:spPr>
          <a:xfrm flipH="1">
            <a:off x="4310743" y="2566711"/>
            <a:ext cx="1839685" cy="86228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F9AEB17-4ADB-1966-3A99-C28E157C4AC6}"/>
              </a:ext>
            </a:extLst>
          </p:cNvPr>
          <p:cNvCxnSpPr>
            <a:cxnSpLocks/>
          </p:cNvCxnSpPr>
          <p:nvPr/>
        </p:nvCxnSpPr>
        <p:spPr>
          <a:xfrm flipH="1">
            <a:off x="6108121" y="2566711"/>
            <a:ext cx="31916" cy="201716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8CE53A9-553E-F04B-6E29-F3C3DCA46C82}"/>
              </a:ext>
            </a:extLst>
          </p:cNvPr>
          <p:cNvCxnSpPr>
            <a:cxnSpLocks/>
          </p:cNvCxnSpPr>
          <p:nvPr/>
        </p:nvCxnSpPr>
        <p:spPr>
          <a:xfrm>
            <a:off x="6140036" y="2566710"/>
            <a:ext cx="1839685" cy="86228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270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pple Fruit PNG Transparent Images | PNG All">
            <a:extLst>
              <a:ext uri="{FF2B5EF4-FFF2-40B4-BE49-F238E27FC236}">
                <a16:creationId xmlns:a16="http://schemas.microsoft.com/office/drawing/2014/main" id="{A229F342-6E6A-F467-E220-9165672DB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860" y="6148470"/>
            <a:ext cx="733384" cy="73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2E2F0A-8799-AEFD-03A6-D056AE454378}"/>
              </a:ext>
            </a:extLst>
          </p:cNvPr>
          <p:cNvSpPr txBox="1">
            <a:spLocks/>
          </p:cNvSpPr>
          <p:nvPr/>
        </p:nvSpPr>
        <p:spPr>
          <a:xfrm>
            <a:off x="1743075" y="1588008"/>
            <a:ext cx="5753100" cy="1622224"/>
          </a:xfrm>
          <a:prstGeom prst="roundRect">
            <a:avLst/>
          </a:prstGeom>
          <a:solidFill>
            <a:srgbClr val="FF8B8B"/>
          </a:solidFill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3003FF-FDCE-98DE-A255-ABD10FE5C662}"/>
              </a:ext>
            </a:extLst>
          </p:cNvPr>
          <p:cNvSpPr txBox="1"/>
          <p:nvPr/>
        </p:nvSpPr>
        <p:spPr>
          <a:xfrm>
            <a:off x="4710113" y="3952569"/>
            <a:ext cx="6096000" cy="2178682"/>
          </a:xfrm>
          <a:prstGeom prst="roundRect">
            <a:avLst/>
          </a:prstGeom>
          <a:solidFill>
            <a:srgbClr val="FF8B8B"/>
          </a:solidFill>
          <a:ln w="381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Proof of Concept schools will receive communication from districts before May.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7958B9-95C0-DB6E-A344-B9E778821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0483"/>
          </a:xfrm>
        </p:spPr>
        <p:txBody>
          <a:bodyPr/>
          <a:lstStyle/>
          <a:p>
            <a:r>
              <a:rPr lang="en-US">
                <a:solidFill>
                  <a:schemeClr val="tx2">
                    <a:lumMod val="75000"/>
                    <a:lumOff val="25000"/>
                  </a:schemeClr>
                </a:solidFill>
                <a:latin typeface="Aptos Slab ExtraBold" panose="020B0004020202020204" pitchFamily="34" charset="0"/>
                <a:cs typeface="Aharoni" panose="02010803020104030203" pitchFamily="2" charset="-79"/>
              </a:rPr>
              <a:t>Parent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92223-F25B-9E74-64D8-444EB6BAD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675" y="1435608"/>
            <a:ext cx="5753100" cy="16222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/>
              <a:t>Communications will go through EECD → ASD-W → Schools → Parents</a:t>
            </a:r>
          </a:p>
          <a:p>
            <a:pPr marL="0" indent="0">
              <a:lnSpc>
                <a:spcPct val="150000"/>
              </a:lnSpc>
              <a:buNone/>
            </a:pPr>
            <a:endParaRPr lang="en-US"/>
          </a:p>
          <a:p>
            <a:pPr>
              <a:lnSpc>
                <a:spcPct val="150000"/>
              </a:lnSpc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193C0-D0E2-82B7-F62B-0C80A63A9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9988-ACEC-411D-8072-2322BF1D36F6}" type="slidenum">
              <a:rPr lang="en-US" b="1" smtClean="0">
                <a:solidFill>
                  <a:schemeClr val="bg1"/>
                </a:solidFill>
              </a:rPr>
              <a:t>8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67EC45-0EAA-9216-A42D-B90E7776B86E}"/>
              </a:ext>
            </a:extLst>
          </p:cNvPr>
          <p:cNvSpPr txBox="1"/>
          <p:nvPr/>
        </p:nvSpPr>
        <p:spPr>
          <a:xfrm>
            <a:off x="4557713" y="3800169"/>
            <a:ext cx="6096000" cy="21786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Prototype schools will receive communication from districts before May.</a:t>
            </a:r>
          </a:p>
        </p:txBody>
      </p:sp>
      <p:pic>
        <p:nvPicPr>
          <p:cNvPr id="11" name="Graphic 10" descr="Chat with solid fill">
            <a:extLst>
              <a:ext uri="{FF2B5EF4-FFF2-40B4-BE49-F238E27FC236}">
                <a16:creationId xmlns:a16="http://schemas.microsoft.com/office/drawing/2014/main" id="{A0E06F5C-6DEE-C32D-EFEB-C05567D47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0092" y="1356323"/>
            <a:ext cx="2072677" cy="2072677"/>
          </a:xfrm>
          <a:prstGeom prst="rect">
            <a:avLst/>
          </a:prstGeom>
        </p:spPr>
      </p:pic>
      <p:pic>
        <p:nvPicPr>
          <p:cNvPr id="13" name="Graphic 12" descr="Megaphone with solid fill">
            <a:extLst>
              <a:ext uri="{FF2B5EF4-FFF2-40B4-BE49-F238E27FC236}">
                <a16:creationId xmlns:a16="http://schemas.microsoft.com/office/drawing/2014/main" id="{6B765017-000F-6E93-763E-BBD859F4F1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02911" y="3971217"/>
            <a:ext cx="1682956" cy="168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35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EE8E446-46E3-1B12-70C2-FE3BA35AED26}"/>
              </a:ext>
            </a:extLst>
          </p:cNvPr>
          <p:cNvSpPr txBox="1"/>
          <p:nvPr/>
        </p:nvSpPr>
        <p:spPr>
          <a:xfrm>
            <a:off x="825646" y="1864071"/>
            <a:ext cx="10893996" cy="748503"/>
          </a:xfrm>
          <a:prstGeom prst="roundRect">
            <a:avLst/>
          </a:prstGeom>
          <a:solidFill>
            <a:srgbClr val="FF8B8B"/>
          </a:solidFill>
          <a:ln w="38100">
            <a:solidFill>
              <a:srgbClr val="FF8B8B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8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C8F0BC-29C7-0ADB-B783-0B41DA5992F5}"/>
              </a:ext>
            </a:extLst>
          </p:cNvPr>
          <p:cNvSpPr txBox="1"/>
          <p:nvPr/>
        </p:nvSpPr>
        <p:spPr>
          <a:xfrm>
            <a:off x="777155" y="2990603"/>
            <a:ext cx="10942487" cy="1463593"/>
          </a:xfrm>
          <a:prstGeom prst="roundRect">
            <a:avLst/>
          </a:prstGeom>
          <a:solidFill>
            <a:srgbClr val="FF8B8B"/>
          </a:solidFill>
          <a:ln w="38100">
            <a:solidFill>
              <a:srgbClr val="FF8B8B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EECD to distribute a communication plan that will go to Districts, schools, and families and templates of letters will be shared.</a:t>
            </a:r>
            <a:endParaRPr lang="en-US" sz="2800" b="1"/>
          </a:p>
        </p:txBody>
      </p:sp>
      <p:pic>
        <p:nvPicPr>
          <p:cNvPr id="3" name="Picture 2" descr="Apple Fruit PNG Transparent Images | PNG All">
            <a:extLst>
              <a:ext uri="{FF2B5EF4-FFF2-40B4-BE49-F238E27FC236}">
                <a16:creationId xmlns:a16="http://schemas.microsoft.com/office/drawing/2014/main" id="{2F785A96-7761-1EB6-E33F-8F7CF3A9C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860" y="6148470"/>
            <a:ext cx="733384" cy="73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976689-63D6-FF2F-C687-B8C90C345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72" y="365124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tx2">
                    <a:lumMod val="75000"/>
                    <a:lumOff val="25000"/>
                  </a:schemeClr>
                </a:solidFill>
                <a:latin typeface="Aptos Slab ExtraBold" panose="020B0004020202020204" pitchFamily="34" charset="0"/>
                <a:cs typeface="Aharoni" panose="02010803020104030203" pitchFamily="2" charset="-79"/>
              </a:rPr>
              <a:t>Full Subsidy Administration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6ABF11-050D-8D1D-57B6-AFE503DA7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9988-ACEC-411D-8072-2322BF1D36F6}" type="slidenum">
              <a:rPr lang="en-US" b="1" smtClean="0">
                <a:solidFill>
                  <a:schemeClr val="bg1"/>
                </a:solidFill>
              </a:rPr>
              <a:t>9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F34CB2A-C61E-925C-EACB-AEA5B11E1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756" y="1603169"/>
            <a:ext cx="10942488" cy="8787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/>
              <a:t>School staff</a:t>
            </a:r>
            <a:r>
              <a:rPr lang="en-US"/>
              <a:t> will identify students eligible for </a:t>
            </a:r>
            <a:r>
              <a:rPr lang="en-US" b="1"/>
              <a:t>full subsidy</a:t>
            </a: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9FFEE-20BC-7913-9EBC-FFF565CD7A7E}"/>
              </a:ext>
            </a:extLst>
          </p:cNvPr>
          <p:cNvSpPr txBox="1"/>
          <p:nvPr/>
        </p:nvSpPr>
        <p:spPr>
          <a:xfrm>
            <a:off x="624755" y="2838203"/>
            <a:ext cx="10942487" cy="14635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EECD to distribute a communication plan that will go to Districts, schools, and families and templates of letters will be shared.</a:t>
            </a:r>
            <a:endParaRPr lang="en-US" sz="2800" b="1"/>
          </a:p>
        </p:txBody>
      </p:sp>
      <p:pic>
        <p:nvPicPr>
          <p:cNvPr id="11" name="Graphic 10" descr="Detective female outline">
            <a:extLst>
              <a:ext uri="{FF2B5EF4-FFF2-40B4-BE49-F238E27FC236}">
                <a16:creationId xmlns:a16="http://schemas.microsoft.com/office/drawing/2014/main" id="{9623C545-19E8-75C8-AE02-6A99C3C3B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24486" y="30941"/>
            <a:ext cx="1572228" cy="157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69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 Lunch Program - Principals Meetings</Template>
  <TotalTime>412</TotalTime>
  <Words>613</Words>
  <Application>Microsoft Office PowerPoint</Application>
  <PresentationFormat>Widescreen</PresentationFormat>
  <Paragraphs>109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Aharoni</vt:lpstr>
      <vt:lpstr>Amasis MT Pro Medium</vt:lpstr>
      <vt:lpstr>Aptos</vt:lpstr>
      <vt:lpstr>Aptos Display</vt:lpstr>
      <vt:lpstr>Aptos Slab ExtraBold</vt:lpstr>
      <vt:lpstr>Arial</vt:lpstr>
      <vt:lpstr>Calibri</vt:lpstr>
      <vt:lpstr>Office Theme</vt:lpstr>
      <vt:lpstr>School Lunch Program Update- April 2026</vt:lpstr>
      <vt:lpstr>General Information</vt:lpstr>
      <vt:lpstr>Timeline</vt:lpstr>
      <vt:lpstr>RFP Outcome</vt:lpstr>
      <vt:lpstr>ASD-W Lunch Providers</vt:lpstr>
      <vt:lpstr>Lunch Providers</vt:lpstr>
      <vt:lpstr>Prototype Sites </vt:lpstr>
      <vt:lpstr>Parent Communication</vt:lpstr>
      <vt:lpstr>Full Subsidy Administration</vt:lpstr>
      <vt:lpstr>PowerPoint Presentation</vt:lpstr>
      <vt:lpstr>How will We Measure the Success of the Program?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Czapalay, Elyse (ASD-W)</dc:creator>
  <cp:lastModifiedBy>Czapalay, Elyse (ASD-W)</cp:lastModifiedBy>
  <cp:revision>5</cp:revision>
  <dcterms:created xsi:type="dcterms:W3CDTF">2026-03-20T18:47:00Z</dcterms:created>
  <dcterms:modified xsi:type="dcterms:W3CDTF">2026-04-08T19:26:13Z</dcterms:modified>
</cp:coreProperties>
</file>