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Poppins Semi-Bold" charset="1" panose="00000700000000000000"/>
      <p:regular r:id="rId12"/>
    </p:embeddedFont>
    <p:embeddedFont>
      <p:font typeface="Open Sauce" charset="1" panose="00000500000000000000"/>
      <p:regular r:id="rId13"/>
    </p:embeddedFont>
    <p:embeddedFont>
      <p:font typeface="Poppins" charset="1" panose="00000500000000000000"/>
      <p:regular r:id="rId14"/>
    </p:embeddedFont>
    <p:embeddedFont>
      <p:font typeface="Open Sauce Bold" charset="1" panose="000008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7.png" Type="http://schemas.openxmlformats.org/officeDocument/2006/relationships/image"/><Relationship Id="rId11" Target="../media/image18.svg" Type="http://schemas.openxmlformats.org/officeDocument/2006/relationships/image"/><Relationship Id="rId12" Target="../media/image1.png" Type="http://schemas.openxmlformats.org/officeDocument/2006/relationships/image"/><Relationship Id="rId13" Target="../media/image2.svg" Type="http://schemas.openxmlformats.org/officeDocument/2006/relationships/image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13.png" Type="http://schemas.openxmlformats.org/officeDocument/2006/relationships/image"/><Relationship Id="rId7" Target="../media/image14.svg" Type="http://schemas.openxmlformats.org/officeDocument/2006/relationships/image"/><Relationship Id="rId8" Target="../media/image15.png" Type="http://schemas.openxmlformats.org/officeDocument/2006/relationships/image"/><Relationship Id="rId9" Target="../media/image1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27.svg" Type="http://schemas.openxmlformats.org/officeDocument/2006/relationships/image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20.png" Type="http://schemas.openxmlformats.org/officeDocument/2006/relationships/image"/><Relationship Id="rId5" Target="../media/image21.svg" Type="http://schemas.openxmlformats.org/officeDocument/2006/relationships/image"/><Relationship Id="rId6" Target="../media/image22.png" Type="http://schemas.openxmlformats.org/officeDocument/2006/relationships/image"/><Relationship Id="rId7" Target="../media/image23.svg" Type="http://schemas.openxmlformats.org/officeDocument/2006/relationships/image"/><Relationship Id="rId8" Target="../media/image24.png" Type="http://schemas.openxmlformats.org/officeDocument/2006/relationships/image"/><Relationship Id="rId9" Target="../media/image25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9.png" Type="http://schemas.openxmlformats.org/officeDocument/2006/relationships/image"/><Relationship Id="rId3" Target="../media/image28.png" Type="http://schemas.openxmlformats.org/officeDocument/2006/relationships/image"/><Relationship Id="rId4" Target="../media/image29.svg" Type="http://schemas.openxmlformats.org/officeDocument/2006/relationships/image"/><Relationship Id="rId5" Target="../media/image5.png" Type="http://schemas.openxmlformats.org/officeDocument/2006/relationships/image"/><Relationship Id="rId6" Target="../media/image1.png" Type="http://schemas.openxmlformats.org/officeDocument/2006/relationships/image"/><Relationship Id="rId7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B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384715" y="9009597"/>
            <a:ext cx="3806571" cy="2083232"/>
          </a:xfrm>
          <a:custGeom>
            <a:avLst/>
            <a:gdLst/>
            <a:ahLst/>
            <a:cxnLst/>
            <a:rect r="r" b="b" t="t" l="l"/>
            <a:pathLst>
              <a:path h="2083232" w="3806571">
                <a:moveTo>
                  <a:pt x="0" y="0"/>
                </a:moveTo>
                <a:lnTo>
                  <a:pt x="3806570" y="0"/>
                </a:lnTo>
                <a:lnTo>
                  <a:pt x="3806570" y="2083232"/>
                </a:lnTo>
                <a:lnTo>
                  <a:pt x="0" y="2083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543050" y="-558218"/>
            <a:ext cx="3086100" cy="11299900"/>
            <a:chOff x="0" y="0"/>
            <a:chExt cx="812800" cy="297610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2976105"/>
            </a:xfrm>
            <a:custGeom>
              <a:avLst/>
              <a:gdLst/>
              <a:ahLst/>
              <a:cxnLst/>
              <a:rect r="r" b="b" t="t" l="l"/>
              <a:pathLst>
                <a:path h="2976105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976105"/>
                  </a:lnTo>
                  <a:lnTo>
                    <a:pt x="0" y="2976105"/>
                  </a:lnTo>
                  <a:close/>
                </a:path>
              </a:pathLst>
            </a:custGeom>
            <a:solidFill>
              <a:srgbClr val="227C77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19050"/>
              <a:ext cx="812800" cy="299515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27773" y="4163622"/>
            <a:ext cx="110236" cy="2818996"/>
            <a:chOff x="0" y="0"/>
            <a:chExt cx="26312" cy="67285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6312" cy="672855"/>
            </a:xfrm>
            <a:custGeom>
              <a:avLst/>
              <a:gdLst/>
              <a:ahLst/>
              <a:cxnLst/>
              <a:rect r="r" b="b" t="t" l="l"/>
              <a:pathLst>
                <a:path h="672855" w="26312">
                  <a:moveTo>
                    <a:pt x="0" y="0"/>
                  </a:moveTo>
                  <a:lnTo>
                    <a:pt x="26312" y="0"/>
                  </a:lnTo>
                  <a:lnTo>
                    <a:pt x="26312" y="672855"/>
                  </a:lnTo>
                  <a:lnTo>
                    <a:pt x="0" y="67285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26312" cy="6919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-2777871" y="-207071"/>
            <a:ext cx="3806571" cy="2083232"/>
          </a:xfrm>
          <a:custGeom>
            <a:avLst/>
            <a:gdLst/>
            <a:ahLst/>
            <a:cxnLst/>
            <a:rect r="r" b="b" t="t" l="l"/>
            <a:pathLst>
              <a:path h="2083232" w="3806571">
                <a:moveTo>
                  <a:pt x="0" y="0"/>
                </a:moveTo>
                <a:lnTo>
                  <a:pt x="3806571" y="0"/>
                </a:lnTo>
                <a:lnTo>
                  <a:pt x="3806571" y="2083233"/>
                </a:lnTo>
                <a:lnTo>
                  <a:pt x="0" y="20832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964538" y="378851"/>
            <a:ext cx="2184761" cy="1775552"/>
          </a:xfrm>
          <a:custGeom>
            <a:avLst/>
            <a:gdLst/>
            <a:ahLst/>
            <a:cxnLst/>
            <a:rect r="r" b="b" t="t" l="l"/>
            <a:pathLst>
              <a:path h="1775552" w="2184761">
                <a:moveTo>
                  <a:pt x="0" y="0"/>
                </a:moveTo>
                <a:lnTo>
                  <a:pt x="2184761" y="0"/>
                </a:lnTo>
                <a:lnTo>
                  <a:pt x="2184761" y="1775551"/>
                </a:lnTo>
                <a:lnTo>
                  <a:pt x="0" y="177555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27830" t="-17692" r="-29162" b="-1897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1964538" y="3114778"/>
            <a:ext cx="6093956" cy="18309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4242"/>
              </a:lnSpc>
              <a:spcBef>
                <a:spcPct val="0"/>
              </a:spcBef>
            </a:pPr>
            <a:r>
              <a:rPr lang="en-US" b="true" sz="10320" spc="51">
                <a:solidFill>
                  <a:srgbClr val="2A4240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ASD-W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964538" y="4905494"/>
            <a:ext cx="11947725" cy="26783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726"/>
              </a:lnSpc>
            </a:pPr>
            <a:r>
              <a:rPr lang="en-US" b="true" sz="11179" spc="55">
                <a:solidFill>
                  <a:srgbClr val="2A4240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EDI</a:t>
            </a:r>
            <a:r>
              <a:rPr lang="en-US" b="true" sz="11179" spc="55">
                <a:solidFill>
                  <a:srgbClr val="2A4240"/>
                </a:solidFill>
                <a:latin typeface="Poppins Semi-Bold"/>
                <a:ea typeface="Poppins Semi-Bold"/>
                <a:cs typeface="Poppins Semi-Bold"/>
                <a:sym typeface="Poppins Semi-Bold"/>
              </a:rPr>
              <a:t> Efforts and Next Steps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543050" y="7545745"/>
            <a:ext cx="3258588" cy="3559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53"/>
              </a:lnSpc>
            </a:pPr>
            <a:r>
              <a:rPr lang="en-US" sz="2109" spc="105">
                <a:solidFill>
                  <a:srgbClr val="2A4240"/>
                </a:solidFill>
                <a:latin typeface="Open Sauce"/>
                <a:ea typeface="Open Sauce"/>
                <a:cs typeface="Open Sauce"/>
                <a:sym typeface="Open Sauce"/>
              </a:rPr>
              <a:t>April 9</a:t>
            </a:r>
            <a:r>
              <a:rPr lang="en-US" sz="2109" spc="105">
                <a:solidFill>
                  <a:srgbClr val="2A4240"/>
                </a:solidFill>
                <a:latin typeface="Open Sauce"/>
                <a:ea typeface="Open Sauce"/>
                <a:cs typeface="Open Sauce"/>
                <a:sym typeface="Open Sauce"/>
              </a:rPr>
              <a:t>th</a:t>
            </a:r>
            <a:r>
              <a:rPr lang="en-US" sz="2109" spc="105">
                <a:solidFill>
                  <a:srgbClr val="2A4240"/>
                </a:solidFill>
                <a:latin typeface="Open Sauce"/>
                <a:ea typeface="Open Sauce"/>
                <a:cs typeface="Open Sauce"/>
                <a:sym typeface="Open Sauce"/>
              </a:rPr>
              <a:t>, 2026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B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07587" y="1634232"/>
            <a:ext cx="5083249" cy="18761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945"/>
              </a:lnSpc>
              <a:spcBef>
                <a:spcPct val="0"/>
              </a:spcBef>
            </a:pPr>
            <a:r>
              <a:rPr lang="en-US" sz="7015" spc="245">
                <a:solidFill>
                  <a:srgbClr val="040506"/>
                </a:solidFill>
                <a:latin typeface="Poppins"/>
                <a:ea typeface="Poppins"/>
                <a:cs typeface="Poppins"/>
                <a:sym typeface="Poppins"/>
              </a:rPr>
              <a:t>Identifying gaps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-10800000">
            <a:off x="-305814" y="-323115"/>
            <a:ext cx="8744064" cy="2511931"/>
          </a:xfrm>
          <a:custGeom>
            <a:avLst/>
            <a:gdLst/>
            <a:ahLst/>
            <a:cxnLst/>
            <a:rect r="r" b="b" t="t" l="l"/>
            <a:pathLst>
              <a:path h="2511931" w="8744064">
                <a:moveTo>
                  <a:pt x="0" y="0"/>
                </a:moveTo>
                <a:lnTo>
                  <a:pt x="8744064" y="0"/>
                </a:lnTo>
                <a:lnTo>
                  <a:pt x="8744064" y="2511931"/>
                </a:lnTo>
                <a:lnTo>
                  <a:pt x="0" y="25119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592252" y="1567557"/>
            <a:ext cx="10256503" cy="7929654"/>
          </a:xfrm>
          <a:custGeom>
            <a:avLst/>
            <a:gdLst/>
            <a:ahLst/>
            <a:cxnLst/>
            <a:rect r="r" b="b" t="t" l="l"/>
            <a:pathLst>
              <a:path h="7929654" w="10256503">
                <a:moveTo>
                  <a:pt x="0" y="0"/>
                </a:moveTo>
                <a:lnTo>
                  <a:pt x="10256503" y="0"/>
                </a:lnTo>
                <a:lnTo>
                  <a:pt x="10256503" y="7929654"/>
                </a:lnTo>
                <a:lnTo>
                  <a:pt x="0" y="79296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765894" y="5965723"/>
            <a:ext cx="6698863" cy="30256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80519" indent="-240259" lvl="1">
              <a:lnSpc>
                <a:spcPts val="3071"/>
              </a:lnSpc>
              <a:buFont typeface="Arial"/>
              <a:buChar char="•"/>
            </a:pPr>
            <a:r>
              <a:rPr lang="en-US" sz="2225" spc="218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Onboarding process</a:t>
            </a:r>
          </a:p>
          <a:p>
            <a:pPr algn="l" marL="480519" indent="-240259" lvl="1">
              <a:lnSpc>
                <a:spcPts val="3071"/>
              </a:lnSpc>
              <a:buFont typeface="Arial"/>
              <a:buChar char="•"/>
            </a:pPr>
            <a:r>
              <a:rPr lang="en-US" sz="2225" spc="218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Data collection (qualitative and quantitative)</a:t>
            </a:r>
          </a:p>
          <a:p>
            <a:pPr algn="l" marL="480519" indent="-240259" lvl="1">
              <a:lnSpc>
                <a:spcPts val="3071"/>
              </a:lnSpc>
              <a:buFont typeface="Arial"/>
              <a:buChar char="•"/>
            </a:pPr>
            <a:r>
              <a:rPr lang="en-US" sz="2225" spc="218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Review of hiring procedures</a:t>
            </a:r>
          </a:p>
          <a:p>
            <a:pPr algn="l" marL="480519" indent="-240259" lvl="1">
              <a:lnSpc>
                <a:spcPts val="3071"/>
              </a:lnSpc>
              <a:buFont typeface="Arial"/>
              <a:buChar char="•"/>
            </a:pPr>
            <a:r>
              <a:rPr lang="en-US" sz="2225" spc="218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Building staff capacity through resources and training</a:t>
            </a:r>
          </a:p>
          <a:p>
            <a:pPr algn="l" marL="480519" indent="-240259" lvl="1">
              <a:lnSpc>
                <a:spcPts val="3071"/>
              </a:lnSpc>
              <a:buFont typeface="Arial"/>
              <a:buChar char="•"/>
            </a:pPr>
            <a:r>
              <a:rPr lang="en-US" sz="2225" spc="218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Strengthen partnerships</a:t>
            </a:r>
          </a:p>
          <a:p>
            <a:pPr algn="l" marL="480519" indent="-240259" lvl="1">
              <a:lnSpc>
                <a:spcPts val="3071"/>
              </a:lnSpc>
              <a:buFont typeface="Arial"/>
              <a:buChar char="•"/>
            </a:pPr>
            <a:r>
              <a:rPr lang="en-US" sz="2225" spc="218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Reporting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4178277"/>
            <a:ext cx="6173250" cy="11206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1"/>
              </a:lnSpc>
            </a:pPr>
            <a:r>
              <a:rPr lang="en-US" b="true" sz="2225" spc="218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Jurisdictional scan on anti-racism and equity-focused efforts in education across Canada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B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691275" y="2179745"/>
            <a:ext cx="4486336" cy="1594049"/>
            <a:chOff x="0" y="0"/>
            <a:chExt cx="4073040" cy="14472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073017" cy="1447165"/>
            </a:xfrm>
            <a:custGeom>
              <a:avLst/>
              <a:gdLst/>
              <a:ahLst/>
              <a:cxnLst/>
              <a:rect r="r" b="b" t="t" l="l"/>
              <a:pathLst>
                <a:path h="1447165" w="4073017">
                  <a:moveTo>
                    <a:pt x="334924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447165"/>
                    <a:pt x="0" y="1447165"/>
                    <a:pt x="0" y="1447165"/>
                  </a:cubicBezTo>
                  <a:cubicBezTo>
                    <a:pt x="3349244" y="1447165"/>
                    <a:pt x="3349244" y="1447165"/>
                    <a:pt x="3349244" y="1447165"/>
                  </a:cubicBezTo>
                  <a:cubicBezTo>
                    <a:pt x="3747897" y="1447165"/>
                    <a:pt x="4073017" y="1122172"/>
                    <a:pt x="4073017" y="723519"/>
                  </a:cubicBezTo>
                  <a:cubicBezTo>
                    <a:pt x="4073017" y="324866"/>
                    <a:pt x="3747897" y="0"/>
                    <a:pt x="3349244" y="0"/>
                  </a:cubicBezTo>
                  <a:close/>
                </a:path>
              </a:pathLst>
            </a:custGeom>
            <a:solidFill>
              <a:srgbClr val="F2F2F2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11638092" y="1512782"/>
            <a:ext cx="2264977" cy="2263391"/>
            <a:chOff x="0" y="0"/>
            <a:chExt cx="2056320" cy="20548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056384" cy="2054860"/>
            </a:xfrm>
            <a:custGeom>
              <a:avLst/>
              <a:gdLst/>
              <a:ahLst/>
              <a:cxnLst/>
              <a:rect r="r" b="b" t="t" l="l"/>
              <a:pathLst>
                <a:path h="2054860" w="2056384">
                  <a:moveTo>
                    <a:pt x="0" y="1027430"/>
                  </a:moveTo>
                  <a:cubicBezTo>
                    <a:pt x="0" y="459994"/>
                    <a:pt x="460375" y="0"/>
                    <a:pt x="1028192" y="0"/>
                  </a:cubicBezTo>
                  <a:cubicBezTo>
                    <a:pt x="1596009" y="0"/>
                    <a:pt x="2056384" y="459994"/>
                    <a:pt x="2056384" y="1027430"/>
                  </a:cubicBezTo>
                  <a:cubicBezTo>
                    <a:pt x="2056384" y="1594866"/>
                    <a:pt x="1596009" y="2054860"/>
                    <a:pt x="1028192" y="2054860"/>
                  </a:cubicBezTo>
                  <a:cubicBezTo>
                    <a:pt x="460375" y="2054860"/>
                    <a:pt x="0" y="1594866"/>
                    <a:pt x="0" y="1027430"/>
                  </a:cubicBezTo>
                  <a:close/>
                </a:path>
              </a:pathLst>
            </a:custGeom>
            <a:solidFill>
              <a:srgbClr val="227C77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10928304" y="4033124"/>
            <a:ext cx="4490302" cy="1596428"/>
            <a:chOff x="0" y="0"/>
            <a:chExt cx="4076640" cy="144936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076573" cy="1449324"/>
            </a:xfrm>
            <a:custGeom>
              <a:avLst/>
              <a:gdLst/>
              <a:ahLst/>
              <a:cxnLst/>
              <a:rect r="r" b="b" t="t" l="l"/>
              <a:pathLst>
                <a:path h="1449324" w="4076573">
                  <a:moveTo>
                    <a:pt x="335216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449324"/>
                    <a:pt x="0" y="1449324"/>
                    <a:pt x="0" y="1449324"/>
                  </a:cubicBezTo>
                  <a:cubicBezTo>
                    <a:pt x="3352165" y="1449324"/>
                    <a:pt x="3352165" y="1449324"/>
                    <a:pt x="3352165" y="1449324"/>
                  </a:cubicBezTo>
                  <a:cubicBezTo>
                    <a:pt x="3751199" y="1449324"/>
                    <a:pt x="4076573" y="1123823"/>
                    <a:pt x="4076573" y="724662"/>
                  </a:cubicBezTo>
                  <a:cubicBezTo>
                    <a:pt x="4076573" y="325501"/>
                    <a:pt x="3751199" y="0"/>
                    <a:pt x="3352165" y="0"/>
                  </a:cubicBezTo>
                  <a:close/>
                </a:path>
              </a:pathLst>
            </a:custGeom>
            <a:solidFill>
              <a:srgbClr val="F2F2F2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9871949" y="3363782"/>
            <a:ext cx="2267356" cy="2265770"/>
            <a:chOff x="0" y="0"/>
            <a:chExt cx="2058480" cy="205704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058416" cy="2057146"/>
            </a:xfrm>
            <a:custGeom>
              <a:avLst/>
              <a:gdLst/>
              <a:ahLst/>
              <a:cxnLst/>
              <a:rect r="r" b="b" t="t" l="l"/>
              <a:pathLst>
                <a:path h="2057146" w="2058416">
                  <a:moveTo>
                    <a:pt x="0" y="1028573"/>
                  </a:moveTo>
                  <a:cubicBezTo>
                    <a:pt x="0" y="460502"/>
                    <a:pt x="460756" y="0"/>
                    <a:pt x="1029208" y="0"/>
                  </a:cubicBezTo>
                  <a:cubicBezTo>
                    <a:pt x="1597660" y="0"/>
                    <a:pt x="2058416" y="460502"/>
                    <a:pt x="2058416" y="1028573"/>
                  </a:cubicBezTo>
                  <a:cubicBezTo>
                    <a:pt x="2058416" y="1596644"/>
                    <a:pt x="1597660" y="2057146"/>
                    <a:pt x="1029208" y="2057146"/>
                  </a:cubicBezTo>
                  <a:cubicBezTo>
                    <a:pt x="460756" y="2057146"/>
                    <a:pt x="0" y="1596517"/>
                    <a:pt x="0" y="1028573"/>
                  </a:cubicBezTo>
                  <a:close/>
                </a:path>
              </a:pathLst>
            </a:custGeom>
            <a:solidFill>
              <a:srgbClr val="227C77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9190711" y="5888883"/>
            <a:ext cx="4489509" cy="1594842"/>
            <a:chOff x="0" y="0"/>
            <a:chExt cx="4075920" cy="144792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4075811" cy="1447927"/>
            </a:xfrm>
            <a:custGeom>
              <a:avLst/>
              <a:gdLst/>
              <a:ahLst/>
              <a:cxnLst/>
              <a:rect r="r" b="b" t="t" l="l"/>
              <a:pathLst>
                <a:path h="1447927" w="4075811">
                  <a:moveTo>
                    <a:pt x="335153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447927"/>
                    <a:pt x="0" y="1447927"/>
                    <a:pt x="0" y="1447927"/>
                  </a:cubicBezTo>
                  <a:cubicBezTo>
                    <a:pt x="3351530" y="1447927"/>
                    <a:pt x="3351530" y="1447927"/>
                    <a:pt x="3351530" y="1447927"/>
                  </a:cubicBezTo>
                  <a:cubicBezTo>
                    <a:pt x="3750564" y="1447927"/>
                    <a:pt x="4075811" y="1122807"/>
                    <a:pt x="4075811" y="724027"/>
                  </a:cubicBezTo>
                  <a:cubicBezTo>
                    <a:pt x="4075811" y="325247"/>
                    <a:pt x="3750564" y="0"/>
                    <a:pt x="3351530" y="0"/>
                  </a:cubicBezTo>
                  <a:close/>
                </a:path>
              </a:pathLst>
            </a:custGeom>
            <a:solidFill>
              <a:srgbClr val="F2F2F2"/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8001122" y="5217162"/>
            <a:ext cx="2264184" cy="2264184"/>
            <a:chOff x="0" y="0"/>
            <a:chExt cx="2055600" cy="20556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055622" cy="2055622"/>
            </a:xfrm>
            <a:custGeom>
              <a:avLst/>
              <a:gdLst/>
              <a:ahLst/>
              <a:cxnLst/>
              <a:rect r="r" b="b" t="t" l="l"/>
              <a:pathLst>
                <a:path h="2055622" w="2055622">
                  <a:moveTo>
                    <a:pt x="0" y="1027811"/>
                  </a:moveTo>
                  <a:cubicBezTo>
                    <a:pt x="0" y="460121"/>
                    <a:pt x="460121" y="0"/>
                    <a:pt x="1027811" y="0"/>
                  </a:cubicBezTo>
                  <a:cubicBezTo>
                    <a:pt x="1595501" y="0"/>
                    <a:pt x="2055622" y="460121"/>
                    <a:pt x="2055622" y="1027811"/>
                  </a:cubicBezTo>
                  <a:cubicBezTo>
                    <a:pt x="2055622" y="1595501"/>
                    <a:pt x="1595501" y="2055622"/>
                    <a:pt x="1027811" y="2055622"/>
                  </a:cubicBezTo>
                  <a:cubicBezTo>
                    <a:pt x="460121" y="2055622"/>
                    <a:pt x="0" y="1595501"/>
                    <a:pt x="0" y="1027811"/>
                  </a:cubicBezTo>
                  <a:close/>
                </a:path>
              </a:pathLst>
            </a:custGeom>
            <a:solidFill>
              <a:srgbClr val="227C77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7353193" y="7739090"/>
            <a:ext cx="4487922" cy="1594049"/>
            <a:chOff x="0" y="0"/>
            <a:chExt cx="4074480" cy="14472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074414" cy="1447165"/>
            </a:xfrm>
            <a:custGeom>
              <a:avLst/>
              <a:gdLst/>
              <a:ahLst/>
              <a:cxnLst/>
              <a:rect r="r" b="b" t="t" l="l"/>
              <a:pathLst>
                <a:path h="1447165" w="4074414">
                  <a:moveTo>
                    <a:pt x="335038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447165"/>
                    <a:pt x="0" y="1447165"/>
                    <a:pt x="0" y="1447165"/>
                  </a:cubicBezTo>
                  <a:cubicBezTo>
                    <a:pt x="3350387" y="1447165"/>
                    <a:pt x="3350387" y="1447165"/>
                    <a:pt x="3350387" y="1447165"/>
                  </a:cubicBezTo>
                  <a:cubicBezTo>
                    <a:pt x="3749294" y="1447165"/>
                    <a:pt x="4074414" y="1122172"/>
                    <a:pt x="4074414" y="723519"/>
                  </a:cubicBezTo>
                  <a:cubicBezTo>
                    <a:pt x="4074414" y="324866"/>
                    <a:pt x="3749294" y="0"/>
                    <a:pt x="3350387" y="0"/>
                  </a:cubicBezTo>
                  <a:close/>
                </a:path>
              </a:pathLst>
            </a:custGeom>
            <a:solidFill>
              <a:srgbClr val="F2F2F2"/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6238151" y="7067369"/>
            <a:ext cx="2263391" cy="2265770"/>
            <a:chOff x="0" y="0"/>
            <a:chExt cx="2054880" cy="205704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054860" cy="2057146"/>
            </a:xfrm>
            <a:custGeom>
              <a:avLst/>
              <a:gdLst/>
              <a:ahLst/>
              <a:cxnLst/>
              <a:rect r="r" b="b" t="t" l="l"/>
              <a:pathLst>
                <a:path h="2057146" w="2054860">
                  <a:moveTo>
                    <a:pt x="0" y="1028573"/>
                  </a:moveTo>
                  <a:cubicBezTo>
                    <a:pt x="0" y="460502"/>
                    <a:pt x="459994" y="0"/>
                    <a:pt x="1027430" y="0"/>
                  </a:cubicBezTo>
                  <a:cubicBezTo>
                    <a:pt x="1594866" y="0"/>
                    <a:pt x="2054860" y="460502"/>
                    <a:pt x="2054860" y="1028573"/>
                  </a:cubicBezTo>
                  <a:cubicBezTo>
                    <a:pt x="2054860" y="1596644"/>
                    <a:pt x="1594866" y="2057146"/>
                    <a:pt x="1027430" y="2057146"/>
                  </a:cubicBezTo>
                  <a:cubicBezTo>
                    <a:pt x="459994" y="2057146"/>
                    <a:pt x="0" y="1596517"/>
                    <a:pt x="0" y="1028573"/>
                  </a:cubicBezTo>
                  <a:close/>
                </a:path>
              </a:pathLst>
            </a:custGeom>
            <a:solidFill>
              <a:srgbClr val="227C77"/>
            </a:solidFill>
          </p:spPr>
        </p:sp>
      </p:grpSp>
      <p:sp>
        <p:nvSpPr>
          <p:cNvPr name="Freeform 18" id="18"/>
          <p:cNvSpPr/>
          <p:nvPr/>
        </p:nvSpPr>
        <p:spPr>
          <a:xfrm flipH="false" flipV="false" rot="0">
            <a:off x="12322899" y="1927654"/>
            <a:ext cx="914928" cy="1433647"/>
          </a:xfrm>
          <a:custGeom>
            <a:avLst/>
            <a:gdLst/>
            <a:ahLst/>
            <a:cxnLst/>
            <a:rect r="r" b="b" t="t" l="l"/>
            <a:pathLst>
              <a:path h="1433647" w="914928">
                <a:moveTo>
                  <a:pt x="0" y="0"/>
                </a:moveTo>
                <a:lnTo>
                  <a:pt x="914927" y="0"/>
                </a:lnTo>
                <a:lnTo>
                  <a:pt x="914927" y="1433647"/>
                </a:lnTo>
                <a:lnTo>
                  <a:pt x="0" y="143364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8572870" y="5701743"/>
            <a:ext cx="1075074" cy="1424797"/>
          </a:xfrm>
          <a:custGeom>
            <a:avLst/>
            <a:gdLst/>
            <a:ahLst/>
            <a:cxnLst/>
            <a:rect r="r" b="b" t="t" l="l"/>
            <a:pathLst>
              <a:path h="1424797" w="1075074">
                <a:moveTo>
                  <a:pt x="0" y="0"/>
                </a:moveTo>
                <a:lnTo>
                  <a:pt x="1075074" y="0"/>
                </a:lnTo>
                <a:lnTo>
                  <a:pt x="1075074" y="1424797"/>
                </a:lnTo>
                <a:lnTo>
                  <a:pt x="0" y="142479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6699339" y="7547389"/>
            <a:ext cx="1131666" cy="1205642"/>
          </a:xfrm>
          <a:custGeom>
            <a:avLst/>
            <a:gdLst/>
            <a:ahLst/>
            <a:cxnLst/>
            <a:rect r="r" b="b" t="t" l="l"/>
            <a:pathLst>
              <a:path h="1205642" w="1131666">
                <a:moveTo>
                  <a:pt x="0" y="0"/>
                </a:moveTo>
                <a:lnTo>
                  <a:pt x="1131666" y="0"/>
                </a:lnTo>
                <a:lnTo>
                  <a:pt x="1131666" y="1205641"/>
                </a:lnTo>
                <a:lnTo>
                  <a:pt x="0" y="12056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2273506">
            <a:off x="14298530" y="6073929"/>
            <a:ext cx="1002574" cy="261923"/>
          </a:xfrm>
          <a:custGeom>
            <a:avLst/>
            <a:gdLst/>
            <a:ahLst/>
            <a:cxnLst/>
            <a:rect r="r" b="b" t="t" l="l"/>
            <a:pathLst>
              <a:path h="261923" w="1002574">
                <a:moveTo>
                  <a:pt x="0" y="0"/>
                </a:moveTo>
                <a:lnTo>
                  <a:pt x="1002575" y="0"/>
                </a:lnTo>
                <a:lnTo>
                  <a:pt x="1002575" y="261923"/>
                </a:lnTo>
                <a:lnTo>
                  <a:pt x="0" y="26192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0192036" y="3906814"/>
            <a:ext cx="1627181" cy="1179706"/>
          </a:xfrm>
          <a:custGeom>
            <a:avLst/>
            <a:gdLst/>
            <a:ahLst/>
            <a:cxnLst/>
            <a:rect r="r" b="b" t="t" l="l"/>
            <a:pathLst>
              <a:path h="1179706" w="1627181">
                <a:moveTo>
                  <a:pt x="0" y="0"/>
                </a:moveTo>
                <a:lnTo>
                  <a:pt x="1627182" y="0"/>
                </a:lnTo>
                <a:lnTo>
                  <a:pt x="1627182" y="1179706"/>
                </a:lnTo>
                <a:lnTo>
                  <a:pt x="0" y="117970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8702833" y="7809831"/>
            <a:ext cx="2732632" cy="3941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Phase 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505194" y="6166027"/>
            <a:ext cx="2732632" cy="3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3231"/>
              </a:lnSpc>
              <a:spcBef>
                <a:spcPct val="0"/>
              </a:spcBef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Phase 3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2313903" y="4147239"/>
            <a:ext cx="2732632" cy="3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3231"/>
              </a:lnSpc>
              <a:spcBef>
                <a:spcPct val="0"/>
              </a:spcBef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Phase 2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4052289" y="2476104"/>
            <a:ext cx="2732632" cy="3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3231"/>
              </a:lnSpc>
              <a:spcBef>
                <a:spcPct val="0"/>
              </a:spcBef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Phase 1</a:t>
            </a:r>
          </a:p>
        </p:txBody>
      </p:sp>
      <p:grpSp>
        <p:nvGrpSpPr>
          <p:cNvPr name="Group 27" id="27"/>
          <p:cNvGrpSpPr/>
          <p:nvPr/>
        </p:nvGrpSpPr>
        <p:grpSpPr>
          <a:xfrm rot="0">
            <a:off x="679265" y="3307489"/>
            <a:ext cx="6045507" cy="4593786"/>
            <a:chOff x="0" y="0"/>
            <a:chExt cx="8060676" cy="6125048"/>
          </a:xfrm>
        </p:grpSpPr>
        <p:sp>
          <p:nvSpPr>
            <p:cNvPr name="TextBox 28" id="28"/>
            <p:cNvSpPr txBox="true"/>
            <p:nvPr/>
          </p:nvSpPr>
          <p:spPr>
            <a:xfrm rot="0">
              <a:off x="184924" y="66675"/>
              <a:ext cx="7875753" cy="117602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6057"/>
                </a:lnSpc>
              </a:pPr>
              <a:r>
                <a:rPr lang="en-US" sz="6118" spc="214">
                  <a:solidFill>
                    <a:srgbClr val="040506"/>
                  </a:solidFill>
                  <a:latin typeface="Poppins"/>
                  <a:ea typeface="Poppins"/>
                  <a:cs typeface="Poppins"/>
                  <a:sym typeface="Poppins"/>
                </a:rPr>
                <a:t>Why policy?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0" y="1509555"/>
              <a:ext cx="6824836" cy="461549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90555" indent="-245277" lvl="1">
                <a:lnSpc>
                  <a:spcPts val="3135"/>
                </a:lnSpc>
                <a:buFont typeface="Arial"/>
                <a:buChar char="•"/>
              </a:pPr>
              <a:r>
                <a:rPr lang="en-US" sz="2272" spc="222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Structure</a:t>
              </a:r>
            </a:p>
            <a:p>
              <a:pPr algn="l" marL="490555" indent="-245277" lvl="1">
                <a:lnSpc>
                  <a:spcPts val="3135"/>
                </a:lnSpc>
                <a:buFont typeface="Arial"/>
                <a:buChar char="•"/>
              </a:pPr>
              <a:r>
                <a:rPr lang="en-US" sz="2272" spc="222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Funding</a:t>
              </a:r>
            </a:p>
            <a:p>
              <a:pPr algn="l" marL="490555" indent="-245277" lvl="1">
                <a:lnSpc>
                  <a:spcPts val="3135"/>
                </a:lnSpc>
                <a:buFont typeface="Arial"/>
                <a:buChar char="•"/>
              </a:pPr>
              <a:r>
                <a:rPr lang="en-US" sz="2272" spc="222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Commitment</a:t>
              </a:r>
            </a:p>
            <a:p>
              <a:pPr algn="l" marL="490555" indent="-245277" lvl="1">
                <a:lnSpc>
                  <a:spcPts val="3135"/>
                </a:lnSpc>
                <a:buFont typeface="Arial"/>
                <a:buChar char="•"/>
              </a:pPr>
              <a:r>
                <a:rPr lang="en-US" sz="2272" spc="222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Alignment with other provinces and Districts</a:t>
              </a:r>
            </a:p>
            <a:p>
              <a:pPr algn="l" marL="490555" indent="-245277" lvl="1">
                <a:lnSpc>
                  <a:spcPts val="3135"/>
                </a:lnSpc>
                <a:buFont typeface="Arial"/>
                <a:buChar char="•"/>
              </a:pPr>
              <a:r>
                <a:rPr lang="en-US" sz="2272" spc="222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#1 thing brought up by partners...</a:t>
              </a:r>
            </a:p>
            <a:p>
              <a:pPr algn="l" marL="490555" indent="-245277" lvl="1">
                <a:lnSpc>
                  <a:spcPts val="3135"/>
                </a:lnSpc>
                <a:buFont typeface="Arial"/>
                <a:buChar char="•"/>
              </a:pPr>
              <a:r>
                <a:rPr lang="en-US" sz="2272" spc="222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Policy + additional appendices (Flowchart)</a:t>
              </a:r>
            </a:p>
          </p:txBody>
        </p:sp>
      </p:grpSp>
      <p:sp>
        <p:nvSpPr>
          <p:cNvPr name="TextBox 30" id="30"/>
          <p:cNvSpPr txBox="true"/>
          <p:nvPr/>
        </p:nvSpPr>
        <p:spPr>
          <a:xfrm rot="0">
            <a:off x="8702833" y="8232555"/>
            <a:ext cx="2809598" cy="9293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Sustainability and continuous improvement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0505194" y="6587543"/>
            <a:ext cx="2961949" cy="615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Policy rollout and capacity building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2313903" y="4509520"/>
            <a:ext cx="2961949" cy="9293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Stakeholder engagement and policy development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4052289" y="2857434"/>
            <a:ext cx="2961949" cy="615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Foundation and environmental scan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5418605" y="6385567"/>
            <a:ext cx="2433275" cy="6150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We are/were here!</a:t>
            </a:r>
          </a:p>
        </p:txBody>
      </p:sp>
      <p:sp>
        <p:nvSpPr>
          <p:cNvPr name="Freeform 35" id="35"/>
          <p:cNvSpPr/>
          <p:nvPr/>
        </p:nvSpPr>
        <p:spPr>
          <a:xfrm flipH="false" flipV="false" rot="0">
            <a:off x="-1007935" y="-383706"/>
            <a:ext cx="3806571" cy="2083232"/>
          </a:xfrm>
          <a:custGeom>
            <a:avLst/>
            <a:gdLst/>
            <a:ahLst/>
            <a:cxnLst/>
            <a:rect r="r" b="b" t="t" l="l"/>
            <a:pathLst>
              <a:path h="2083232" w="3806571">
                <a:moveTo>
                  <a:pt x="0" y="0"/>
                </a:moveTo>
                <a:lnTo>
                  <a:pt x="3806570" y="0"/>
                </a:lnTo>
                <a:lnTo>
                  <a:pt x="3806570" y="2083232"/>
                </a:lnTo>
                <a:lnTo>
                  <a:pt x="0" y="208323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33448" y="374453"/>
            <a:ext cx="17021103" cy="3970203"/>
            <a:chOff x="0" y="0"/>
            <a:chExt cx="4482924" cy="10456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482924" cy="1045650"/>
            </a:xfrm>
            <a:custGeom>
              <a:avLst/>
              <a:gdLst/>
              <a:ahLst/>
              <a:cxnLst/>
              <a:rect r="r" b="b" t="t" l="l"/>
              <a:pathLst>
                <a:path h="1045650" w="4482924">
                  <a:moveTo>
                    <a:pt x="0" y="0"/>
                  </a:moveTo>
                  <a:lnTo>
                    <a:pt x="4482924" y="0"/>
                  </a:lnTo>
                  <a:lnTo>
                    <a:pt x="4482924" y="1045650"/>
                  </a:lnTo>
                  <a:lnTo>
                    <a:pt x="0" y="1045650"/>
                  </a:lnTo>
                  <a:close/>
                </a:path>
              </a:pathLst>
            </a:custGeom>
            <a:solidFill>
              <a:srgbClr val="1C5739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19050"/>
              <a:ext cx="4482924" cy="10647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59"/>
                </a:lnSpc>
              </a:pPr>
            </a:p>
            <a:p>
              <a:pPr algn="ctr">
                <a:lnSpc>
                  <a:spcPts val="28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6596044" y="4621028"/>
            <a:ext cx="47625" cy="4637272"/>
            <a:chOff x="0" y="0"/>
            <a:chExt cx="12543" cy="122133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543" cy="1221339"/>
            </a:xfrm>
            <a:custGeom>
              <a:avLst/>
              <a:gdLst/>
              <a:ahLst/>
              <a:cxnLst/>
              <a:rect r="r" b="b" t="t" l="l"/>
              <a:pathLst>
                <a:path h="1221339" w="12543">
                  <a:moveTo>
                    <a:pt x="0" y="0"/>
                  </a:moveTo>
                  <a:lnTo>
                    <a:pt x="12543" y="0"/>
                  </a:lnTo>
                  <a:lnTo>
                    <a:pt x="12543" y="1221339"/>
                  </a:lnTo>
                  <a:lnTo>
                    <a:pt x="0" y="1221339"/>
                  </a:lnTo>
                  <a:close/>
                </a:path>
              </a:pathLst>
            </a:custGeom>
            <a:solidFill>
              <a:srgbClr val="009245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12543" cy="12403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341991" y="1178191"/>
            <a:ext cx="15793781" cy="14892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1502"/>
              </a:lnSpc>
              <a:spcBef>
                <a:spcPct val="0"/>
              </a:spcBef>
            </a:pPr>
            <a:r>
              <a:rPr lang="en-US" sz="8335" spc="816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CURRENT EDI WORLD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30122" y="2832888"/>
            <a:ext cx="6617517" cy="8570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3461"/>
              </a:lnSpc>
              <a:spcBef>
                <a:spcPct val="0"/>
              </a:spcBef>
            </a:pPr>
            <a:r>
              <a:rPr lang="en-US" sz="2508" spc="245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Ongoing efforts and things we’ve accomplished so far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11644331" y="4621028"/>
            <a:ext cx="47625" cy="4637272"/>
            <a:chOff x="0" y="0"/>
            <a:chExt cx="12543" cy="122133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543" cy="1221339"/>
            </a:xfrm>
            <a:custGeom>
              <a:avLst/>
              <a:gdLst/>
              <a:ahLst/>
              <a:cxnLst/>
              <a:rect r="r" b="b" t="t" l="l"/>
              <a:pathLst>
                <a:path h="1221339" w="12543">
                  <a:moveTo>
                    <a:pt x="0" y="0"/>
                  </a:moveTo>
                  <a:lnTo>
                    <a:pt x="12543" y="0"/>
                  </a:lnTo>
                  <a:lnTo>
                    <a:pt x="12543" y="1221339"/>
                  </a:lnTo>
                  <a:lnTo>
                    <a:pt x="0" y="1221339"/>
                  </a:lnTo>
                  <a:close/>
                </a:path>
              </a:pathLst>
            </a:custGeom>
            <a:solidFill>
              <a:srgbClr val="009245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19050"/>
              <a:ext cx="12543" cy="12403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59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7767526" y="4725882"/>
            <a:ext cx="2732632" cy="797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Foundational training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72737" y="4725882"/>
            <a:ext cx="5262505" cy="797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Resource development and sharing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216270" y="4725882"/>
            <a:ext cx="4657671" cy="797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Tailored PLs and consultation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64273" y="6046893"/>
            <a:ext cx="4468000" cy="12437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Sharepoint hub</a:t>
            </a:r>
          </a:p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MLL Minutes</a:t>
            </a:r>
          </a:p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Resource development and feedback on a request basis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004881" y="6001839"/>
            <a:ext cx="4468000" cy="12437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EECD and BodySwaps initiative </a:t>
            </a:r>
          </a:p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Customizable scenarios</a:t>
            </a:r>
          </a:p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Available for teachers and school staff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2311105" y="6145620"/>
            <a:ext cx="4468000" cy="12437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Cultural competency and bias training </a:t>
            </a:r>
          </a:p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Anti-racism bystander training</a:t>
            </a:r>
          </a:p>
          <a:p>
            <a:pPr algn="ctr">
              <a:lnSpc>
                <a:spcPts val="2545"/>
              </a:lnSpc>
            </a:pPr>
            <a:r>
              <a:rPr lang="en-US" sz="1844" spc="180">
                <a:solidFill>
                  <a:srgbClr val="231F20"/>
                </a:solidFill>
                <a:latin typeface="Open Sauce"/>
                <a:ea typeface="Open Sauce"/>
                <a:cs typeface="Open Sauce"/>
                <a:sym typeface="Open Sauce"/>
              </a:rPr>
              <a:t>Virtual and in person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67020" y="7780598"/>
            <a:ext cx="5262505" cy="797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Ongoing support with clubs and initiatives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777684" y="8021459"/>
            <a:ext cx="2732632" cy="390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Grants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860014" y="7799269"/>
            <a:ext cx="5794537" cy="797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Connecting schools with community partners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767526" y="8840682"/>
            <a:ext cx="2732632" cy="7971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31"/>
              </a:lnSpc>
            </a:pPr>
            <a:r>
              <a:rPr lang="en-US" b="true" sz="2341" spc="229">
                <a:solidFill>
                  <a:srgbClr val="231F20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Awareness on data and hiring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617728" y="1284097"/>
            <a:ext cx="9202503" cy="18761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945"/>
              </a:lnSpc>
              <a:spcBef>
                <a:spcPct val="0"/>
              </a:spcBef>
            </a:pPr>
            <a:r>
              <a:rPr lang="en-US" sz="7015" spc="245">
                <a:solidFill>
                  <a:srgbClr val="040506"/>
                </a:solidFill>
                <a:latin typeface="Poppins"/>
                <a:ea typeface="Poppins"/>
                <a:cs typeface="Poppins"/>
                <a:sym typeface="Poppins"/>
              </a:rPr>
              <a:t>Where we are headed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-10800000">
            <a:off x="-305814" y="-323115"/>
            <a:ext cx="8744064" cy="2511931"/>
          </a:xfrm>
          <a:custGeom>
            <a:avLst/>
            <a:gdLst/>
            <a:ahLst/>
            <a:cxnLst/>
            <a:rect r="r" b="b" t="t" l="l"/>
            <a:pathLst>
              <a:path h="2511931" w="8744064">
                <a:moveTo>
                  <a:pt x="0" y="0"/>
                </a:moveTo>
                <a:lnTo>
                  <a:pt x="8744064" y="0"/>
                </a:lnTo>
                <a:lnTo>
                  <a:pt x="8744064" y="2511931"/>
                </a:lnTo>
                <a:lnTo>
                  <a:pt x="0" y="25119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028700" y="3892893"/>
            <a:ext cx="16082134" cy="5365407"/>
            <a:chOff x="0" y="0"/>
            <a:chExt cx="21442845" cy="7153876"/>
          </a:xfrm>
        </p:grpSpPr>
        <p:sp>
          <p:nvSpPr>
            <p:cNvPr name="TextBox 5" id="5"/>
            <p:cNvSpPr txBox="true"/>
            <p:nvPr/>
          </p:nvSpPr>
          <p:spPr>
            <a:xfrm rot="0">
              <a:off x="0" y="-28575"/>
              <a:ext cx="21442845" cy="9767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80519" indent="-240259" lvl="1">
                <a:lnSpc>
                  <a:spcPts val="3071"/>
                </a:lnSpc>
                <a:buFont typeface="Arial"/>
                <a:buChar char="•"/>
              </a:pPr>
              <a:r>
                <a:rPr lang="en-US" sz="2225" spc="218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GNB Anti-Racism Office and interdepartmental commitee - resource sharing, policy and support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1622490"/>
              <a:ext cx="21442845" cy="4687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80519" indent="-240259" lvl="1">
                <a:lnSpc>
                  <a:spcPts val="3071"/>
                </a:lnSpc>
                <a:buFont typeface="Arial"/>
                <a:buChar char="•"/>
              </a:pPr>
              <a:r>
                <a:rPr lang="en-US" sz="2225" spc="218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EECD Equity Action Plan and foundational training rollout</a:t>
              </a:r>
            </a:p>
          </p:txBody>
        </p:sp>
        <p:sp>
          <p:nvSpPr>
            <p:cNvPr name="TextBox 7" id="7"/>
            <p:cNvSpPr txBox="true"/>
            <p:nvPr/>
          </p:nvSpPr>
          <p:spPr>
            <a:xfrm rot="0">
              <a:off x="0" y="2761152"/>
              <a:ext cx="21442845" cy="4687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80519" indent="-240259" lvl="1">
                <a:lnSpc>
                  <a:spcPts val="3071"/>
                </a:lnSpc>
                <a:buFont typeface="Arial"/>
                <a:buChar char="•"/>
              </a:pPr>
              <a:r>
                <a:rPr lang="en-US" sz="2225" spc="218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Flowchart resources to be distributed to schools. Pilot schools and training to be discussed.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3899814"/>
              <a:ext cx="21442845" cy="4687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80519" indent="-240259" lvl="1">
                <a:lnSpc>
                  <a:spcPts val="3071"/>
                </a:lnSpc>
                <a:buFont typeface="Arial"/>
                <a:buChar char="•"/>
              </a:pPr>
              <a:r>
                <a:rPr lang="en-US" sz="2225" spc="218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Powerschool category change - ongoing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0" y="5038476"/>
              <a:ext cx="21442845" cy="4687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80519" indent="-240259" lvl="1">
                <a:lnSpc>
                  <a:spcPts val="3071"/>
                </a:lnSpc>
                <a:buFont typeface="Arial"/>
                <a:buChar char="•"/>
              </a:pPr>
              <a:r>
                <a:rPr lang="en-US" sz="2225" spc="218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More discussions needed on self identification data of staff and recruitment - AIP</a:t>
              </a:r>
            </a:p>
          </p:txBody>
        </p:sp>
        <p:sp>
          <p:nvSpPr>
            <p:cNvPr name="TextBox 10" id="10"/>
            <p:cNvSpPr txBox="true"/>
            <p:nvPr/>
          </p:nvSpPr>
          <p:spPr>
            <a:xfrm rot="0">
              <a:off x="0" y="6177139"/>
              <a:ext cx="21442845" cy="9767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480519" indent="-240259" lvl="1">
                <a:lnSpc>
                  <a:spcPts val="3071"/>
                </a:lnSpc>
                <a:buFont typeface="Arial"/>
                <a:buChar char="•"/>
              </a:pPr>
              <a:r>
                <a:rPr lang="en-US" sz="2225" spc="218">
                  <a:solidFill>
                    <a:srgbClr val="231F2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Ongoing capacity building and resource sharing to continue + strengthening of internal partnerships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9753351" y="932851"/>
            <a:ext cx="7357483" cy="2099429"/>
            <a:chOff x="0" y="0"/>
            <a:chExt cx="9809977" cy="2799238"/>
          </a:xfrm>
        </p:grpSpPr>
        <p:grpSp>
          <p:nvGrpSpPr>
            <p:cNvPr name="Group 12" id="12"/>
            <p:cNvGrpSpPr/>
            <p:nvPr/>
          </p:nvGrpSpPr>
          <p:grpSpPr>
            <a:xfrm rot="0">
              <a:off x="745026" y="2395932"/>
              <a:ext cx="422796" cy="403307"/>
              <a:chOff x="0" y="0"/>
              <a:chExt cx="587326" cy="560252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587375" cy="560197"/>
              </a:xfrm>
              <a:custGeom>
                <a:avLst/>
                <a:gdLst/>
                <a:ahLst/>
                <a:cxnLst/>
                <a:rect r="r" b="b" t="t" l="l"/>
                <a:pathLst>
                  <a:path h="560197" w="587375">
                    <a:moveTo>
                      <a:pt x="0" y="280162"/>
                    </a:moveTo>
                    <a:cubicBezTo>
                      <a:pt x="0" y="125476"/>
                      <a:pt x="131445" y="0"/>
                      <a:pt x="293624" y="0"/>
                    </a:cubicBezTo>
                    <a:cubicBezTo>
                      <a:pt x="455803" y="0"/>
                      <a:pt x="587375" y="125476"/>
                      <a:pt x="587375" y="280162"/>
                    </a:cubicBezTo>
                    <a:cubicBezTo>
                      <a:pt x="587375" y="434848"/>
                      <a:pt x="455803" y="560197"/>
                      <a:pt x="293624" y="560197"/>
                    </a:cubicBezTo>
                    <a:cubicBezTo>
                      <a:pt x="131445" y="560197"/>
                      <a:pt x="0" y="434848"/>
                      <a:pt x="0" y="280162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grpSp>
          <p:nvGrpSpPr>
            <p:cNvPr name="Group 14" id="14"/>
            <p:cNvGrpSpPr/>
            <p:nvPr/>
          </p:nvGrpSpPr>
          <p:grpSpPr>
            <a:xfrm rot="0">
              <a:off x="0" y="0"/>
              <a:ext cx="1912328" cy="2295105"/>
              <a:chOff x="0" y="0"/>
              <a:chExt cx="2656504" cy="3188238"/>
            </a:xfrm>
          </p:grpSpPr>
          <p:sp>
            <p:nvSpPr>
              <p:cNvPr name="Freeform 15" id="15"/>
              <p:cNvSpPr/>
              <p:nvPr/>
            </p:nvSpPr>
            <p:spPr>
              <a:xfrm flipH="false" flipV="false" rot="0">
                <a:off x="0" y="0"/>
                <a:ext cx="2656586" cy="3188208"/>
              </a:xfrm>
              <a:custGeom>
                <a:avLst/>
                <a:gdLst/>
                <a:ahLst/>
                <a:cxnLst/>
                <a:rect r="r" b="b" t="t" l="l"/>
                <a:pathLst>
                  <a:path h="3188208" w="2656586">
                    <a:moveTo>
                      <a:pt x="1342263" y="0"/>
                    </a:moveTo>
                    <a:cubicBezTo>
                      <a:pt x="587248" y="0"/>
                      <a:pt x="0" y="587248"/>
                      <a:pt x="0" y="1342390"/>
                    </a:cubicBezTo>
                    <a:cubicBezTo>
                      <a:pt x="0" y="1957705"/>
                      <a:pt x="419481" y="2489073"/>
                      <a:pt x="1006729" y="2628900"/>
                    </a:cubicBezTo>
                    <a:cubicBezTo>
                      <a:pt x="1342263" y="3188208"/>
                      <a:pt x="1342263" y="3188208"/>
                      <a:pt x="1342263" y="3188208"/>
                    </a:cubicBezTo>
                    <a:cubicBezTo>
                      <a:pt x="1649857" y="2628900"/>
                      <a:pt x="1649857" y="2628900"/>
                      <a:pt x="1649857" y="2628900"/>
                    </a:cubicBezTo>
                    <a:cubicBezTo>
                      <a:pt x="2237105" y="2489073"/>
                      <a:pt x="2656586" y="1957705"/>
                      <a:pt x="2656586" y="1342390"/>
                    </a:cubicBezTo>
                    <a:cubicBezTo>
                      <a:pt x="2656459" y="587248"/>
                      <a:pt x="2069338" y="0"/>
                      <a:pt x="1342263" y="0"/>
                    </a:cubicBezTo>
                    <a:close/>
                    <a:moveTo>
                      <a:pt x="1342263" y="2461133"/>
                    </a:moveTo>
                    <a:cubicBezTo>
                      <a:pt x="727075" y="2461133"/>
                      <a:pt x="223774" y="1957705"/>
                      <a:pt x="223774" y="1342390"/>
                    </a:cubicBezTo>
                    <a:cubicBezTo>
                      <a:pt x="223774" y="727075"/>
                      <a:pt x="727075" y="223647"/>
                      <a:pt x="1342263" y="223647"/>
                    </a:cubicBezTo>
                    <a:cubicBezTo>
                      <a:pt x="1957451" y="223647"/>
                      <a:pt x="2432812" y="727075"/>
                      <a:pt x="2432812" y="1342390"/>
                    </a:cubicBezTo>
                    <a:cubicBezTo>
                      <a:pt x="2432812" y="1957705"/>
                      <a:pt x="1957451" y="2461133"/>
                      <a:pt x="1342263" y="2461133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sp>
          <p:nvSpPr>
            <p:cNvPr name="Freeform 16" id="16"/>
            <p:cNvSpPr/>
            <p:nvPr/>
          </p:nvSpPr>
          <p:spPr>
            <a:xfrm flipH="false" flipV="false" rot="0">
              <a:off x="446409" y="247747"/>
              <a:ext cx="1019509" cy="1224302"/>
            </a:xfrm>
            <a:custGeom>
              <a:avLst/>
              <a:gdLst/>
              <a:ahLst/>
              <a:cxnLst/>
              <a:rect r="r" b="b" t="t" l="l"/>
              <a:pathLst>
                <a:path h="1224302" w="1019509">
                  <a:moveTo>
                    <a:pt x="0" y="0"/>
                  </a:moveTo>
                  <a:lnTo>
                    <a:pt x="1019510" y="0"/>
                  </a:lnTo>
                  <a:lnTo>
                    <a:pt x="1019510" y="1224302"/>
                  </a:lnTo>
                  <a:lnTo>
                    <a:pt x="0" y="12243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17" id="17"/>
            <p:cNvGrpSpPr/>
            <p:nvPr/>
          </p:nvGrpSpPr>
          <p:grpSpPr>
            <a:xfrm rot="0">
              <a:off x="3378987" y="2395932"/>
              <a:ext cx="422796" cy="403307"/>
              <a:chOff x="0" y="0"/>
              <a:chExt cx="587326" cy="560252"/>
            </a:xfrm>
          </p:grpSpPr>
          <p:sp>
            <p:nvSpPr>
              <p:cNvPr name="Freeform 18" id="18"/>
              <p:cNvSpPr/>
              <p:nvPr/>
            </p:nvSpPr>
            <p:spPr>
              <a:xfrm flipH="false" flipV="false" rot="0">
                <a:off x="0" y="0"/>
                <a:ext cx="587375" cy="560197"/>
              </a:xfrm>
              <a:custGeom>
                <a:avLst/>
                <a:gdLst/>
                <a:ahLst/>
                <a:cxnLst/>
                <a:rect r="r" b="b" t="t" l="l"/>
                <a:pathLst>
                  <a:path h="560197" w="587375">
                    <a:moveTo>
                      <a:pt x="0" y="280162"/>
                    </a:moveTo>
                    <a:cubicBezTo>
                      <a:pt x="0" y="125476"/>
                      <a:pt x="131445" y="0"/>
                      <a:pt x="293624" y="0"/>
                    </a:cubicBezTo>
                    <a:cubicBezTo>
                      <a:pt x="455803" y="0"/>
                      <a:pt x="587375" y="125476"/>
                      <a:pt x="587375" y="280162"/>
                    </a:cubicBezTo>
                    <a:cubicBezTo>
                      <a:pt x="587375" y="434848"/>
                      <a:pt x="455803" y="560197"/>
                      <a:pt x="293624" y="560197"/>
                    </a:cubicBezTo>
                    <a:cubicBezTo>
                      <a:pt x="131445" y="560197"/>
                      <a:pt x="0" y="434848"/>
                      <a:pt x="0" y="280162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grpSp>
          <p:nvGrpSpPr>
            <p:cNvPr name="Group 19" id="19"/>
            <p:cNvGrpSpPr/>
            <p:nvPr/>
          </p:nvGrpSpPr>
          <p:grpSpPr>
            <a:xfrm rot="0">
              <a:off x="2633962" y="0"/>
              <a:ext cx="1912328" cy="2295105"/>
              <a:chOff x="0" y="0"/>
              <a:chExt cx="2656504" cy="3188238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2656586" cy="3188208"/>
              </a:xfrm>
              <a:custGeom>
                <a:avLst/>
                <a:gdLst/>
                <a:ahLst/>
                <a:cxnLst/>
                <a:rect r="r" b="b" t="t" l="l"/>
                <a:pathLst>
                  <a:path h="3188208" w="2656586">
                    <a:moveTo>
                      <a:pt x="1342263" y="0"/>
                    </a:moveTo>
                    <a:cubicBezTo>
                      <a:pt x="587248" y="0"/>
                      <a:pt x="0" y="587248"/>
                      <a:pt x="0" y="1342390"/>
                    </a:cubicBezTo>
                    <a:cubicBezTo>
                      <a:pt x="0" y="1957705"/>
                      <a:pt x="419481" y="2489073"/>
                      <a:pt x="1006729" y="2628900"/>
                    </a:cubicBezTo>
                    <a:cubicBezTo>
                      <a:pt x="1342263" y="3188208"/>
                      <a:pt x="1342263" y="3188208"/>
                      <a:pt x="1342263" y="3188208"/>
                    </a:cubicBezTo>
                    <a:cubicBezTo>
                      <a:pt x="1649857" y="2628900"/>
                      <a:pt x="1649857" y="2628900"/>
                      <a:pt x="1649857" y="2628900"/>
                    </a:cubicBezTo>
                    <a:cubicBezTo>
                      <a:pt x="2237105" y="2489073"/>
                      <a:pt x="2656586" y="1957705"/>
                      <a:pt x="2656586" y="1342390"/>
                    </a:cubicBezTo>
                    <a:cubicBezTo>
                      <a:pt x="2656459" y="587248"/>
                      <a:pt x="2069338" y="0"/>
                      <a:pt x="1342263" y="0"/>
                    </a:cubicBezTo>
                    <a:close/>
                    <a:moveTo>
                      <a:pt x="1342263" y="2461133"/>
                    </a:moveTo>
                    <a:cubicBezTo>
                      <a:pt x="727075" y="2461133"/>
                      <a:pt x="223774" y="1957705"/>
                      <a:pt x="223774" y="1342390"/>
                    </a:cubicBezTo>
                    <a:cubicBezTo>
                      <a:pt x="223774" y="727075"/>
                      <a:pt x="727075" y="223647"/>
                      <a:pt x="1342263" y="223647"/>
                    </a:cubicBezTo>
                    <a:cubicBezTo>
                      <a:pt x="1957451" y="223647"/>
                      <a:pt x="2432812" y="727075"/>
                      <a:pt x="2432812" y="1342390"/>
                    </a:cubicBezTo>
                    <a:cubicBezTo>
                      <a:pt x="2432812" y="1957705"/>
                      <a:pt x="1957451" y="2461133"/>
                      <a:pt x="1342263" y="2461133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grpSp>
          <p:nvGrpSpPr>
            <p:cNvPr name="Group 21" id="21"/>
            <p:cNvGrpSpPr/>
            <p:nvPr/>
          </p:nvGrpSpPr>
          <p:grpSpPr>
            <a:xfrm rot="0">
              <a:off x="6010831" y="2395932"/>
              <a:ext cx="422796" cy="403307"/>
              <a:chOff x="0" y="0"/>
              <a:chExt cx="587326" cy="560252"/>
            </a:xfrm>
          </p:grpSpPr>
          <p:sp>
            <p:nvSpPr>
              <p:cNvPr name="Freeform 22" id="22"/>
              <p:cNvSpPr/>
              <p:nvPr/>
            </p:nvSpPr>
            <p:spPr>
              <a:xfrm flipH="false" flipV="false" rot="0">
                <a:off x="0" y="0"/>
                <a:ext cx="587375" cy="560197"/>
              </a:xfrm>
              <a:custGeom>
                <a:avLst/>
                <a:gdLst/>
                <a:ahLst/>
                <a:cxnLst/>
                <a:rect r="r" b="b" t="t" l="l"/>
                <a:pathLst>
                  <a:path h="560197" w="587375">
                    <a:moveTo>
                      <a:pt x="0" y="280162"/>
                    </a:moveTo>
                    <a:cubicBezTo>
                      <a:pt x="0" y="125476"/>
                      <a:pt x="131445" y="0"/>
                      <a:pt x="293624" y="0"/>
                    </a:cubicBezTo>
                    <a:cubicBezTo>
                      <a:pt x="455803" y="0"/>
                      <a:pt x="587375" y="125476"/>
                      <a:pt x="587375" y="280162"/>
                    </a:cubicBezTo>
                    <a:cubicBezTo>
                      <a:pt x="587375" y="434848"/>
                      <a:pt x="455803" y="560197"/>
                      <a:pt x="293624" y="560197"/>
                    </a:cubicBezTo>
                    <a:cubicBezTo>
                      <a:pt x="131445" y="560197"/>
                      <a:pt x="0" y="434848"/>
                      <a:pt x="0" y="280162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grpSp>
          <p:nvGrpSpPr>
            <p:cNvPr name="Group 23" id="23"/>
            <p:cNvGrpSpPr/>
            <p:nvPr/>
          </p:nvGrpSpPr>
          <p:grpSpPr>
            <a:xfrm rot="0">
              <a:off x="5265806" y="0"/>
              <a:ext cx="1912328" cy="2295105"/>
              <a:chOff x="0" y="0"/>
              <a:chExt cx="2656504" cy="3188238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2656586" cy="3188208"/>
              </a:xfrm>
              <a:custGeom>
                <a:avLst/>
                <a:gdLst/>
                <a:ahLst/>
                <a:cxnLst/>
                <a:rect r="r" b="b" t="t" l="l"/>
                <a:pathLst>
                  <a:path h="3188208" w="2656586">
                    <a:moveTo>
                      <a:pt x="1342263" y="0"/>
                    </a:moveTo>
                    <a:cubicBezTo>
                      <a:pt x="587248" y="0"/>
                      <a:pt x="0" y="587248"/>
                      <a:pt x="0" y="1342390"/>
                    </a:cubicBezTo>
                    <a:cubicBezTo>
                      <a:pt x="0" y="1957705"/>
                      <a:pt x="419481" y="2489073"/>
                      <a:pt x="1006729" y="2628900"/>
                    </a:cubicBezTo>
                    <a:cubicBezTo>
                      <a:pt x="1342263" y="3188208"/>
                      <a:pt x="1342263" y="3188208"/>
                      <a:pt x="1342263" y="3188208"/>
                    </a:cubicBezTo>
                    <a:cubicBezTo>
                      <a:pt x="1649857" y="2628900"/>
                      <a:pt x="1649857" y="2628900"/>
                      <a:pt x="1649857" y="2628900"/>
                    </a:cubicBezTo>
                    <a:cubicBezTo>
                      <a:pt x="2237105" y="2489073"/>
                      <a:pt x="2656586" y="1957705"/>
                      <a:pt x="2656586" y="1342390"/>
                    </a:cubicBezTo>
                    <a:cubicBezTo>
                      <a:pt x="2656459" y="587248"/>
                      <a:pt x="2069338" y="0"/>
                      <a:pt x="1342263" y="0"/>
                    </a:cubicBezTo>
                    <a:close/>
                    <a:moveTo>
                      <a:pt x="1342263" y="2461133"/>
                    </a:moveTo>
                    <a:cubicBezTo>
                      <a:pt x="727075" y="2461133"/>
                      <a:pt x="223774" y="1957705"/>
                      <a:pt x="223774" y="1342390"/>
                    </a:cubicBezTo>
                    <a:cubicBezTo>
                      <a:pt x="223774" y="727075"/>
                      <a:pt x="727075" y="223647"/>
                      <a:pt x="1342263" y="223647"/>
                    </a:cubicBezTo>
                    <a:cubicBezTo>
                      <a:pt x="1957451" y="223647"/>
                      <a:pt x="2432812" y="727075"/>
                      <a:pt x="2432812" y="1342390"/>
                    </a:cubicBezTo>
                    <a:cubicBezTo>
                      <a:pt x="2432812" y="1957705"/>
                      <a:pt x="1957451" y="2461133"/>
                      <a:pt x="1342263" y="2461133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grpSp>
          <p:nvGrpSpPr>
            <p:cNvPr name="Group 25" id="25"/>
            <p:cNvGrpSpPr/>
            <p:nvPr/>
          </p:nvGrpSpPr>
          <p:grpSpPr>
            <a:xfrm rot="0">
              <a:off x="8642675" y="2395932"/>
              <a:ext cx="422796" cy="403307"/>
              <a:chOff x="0" y="0"/>
              <a:chExt cx="587326" cy="560252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587375" cy="560197"/>
              </a:xfrm>
              <a:custGeom>
                <a:avLst/>
                <a:gdLst/>
                <a:ahLst/>
                <a:cxnLst/>
                <a:rect r="r" b="b" t="t" l="l"/>
                <a:pathLst>
                  <a:path h="560197" w="587375">
                    <a:moveTo>
                      <a:pt x="0" y="280162"/>
                    </a:moveTo>
                    <a:cubicBezTo>
                      <a:pt x="0" y="125476"/>
                      <a:pt x="131445" y="0"/>
                      <a:pt x="293624" y="0"/>
                    </a:cubicBezTo>
                    <a:cubicBezTo>
                      <a:pt x="455803" y="0"/>
                      <a:pt x="587375" y="125476"/>
                      <a:pt x="587375" y="280162"/>
                    </a:cubicBezTo>
                    <a:cubicBezTo>
                      <a:pt x="587375" y="434848"/>
                      <a:pt x="455803" y="560197"/>
                      <a:pt x="293624" y="560197"/>
                    </a:cubicBezTo>
                    <a:cubicBezTo>
                      <a:pt x="131445" y="560197"/>
                      <a:pt x="0" y="434848"/>
                      <a:pt x="0" y="280162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grpSp>
          <p:nvGrpSpPr>
            <p:cNvPr name="Group 27" id="27"/>
            <p:cNvGrpSpPr/>
            <p:nvPr/>
          </p:nvGrpSpPr>
          <p:grpSpPr>
            <a:xfrm rot="0">
              <a:off x="7897650" y="0"/>
              <a:ext cx="1912328" cy="2295105"/>
              <a:chOff x="0" y="0"/>
              <a:chExt cx="2656504" cy="3188238"/>
            </a:xfrm>
          </p:grpSpPr>
          <p:sp>
            <p:nvSpPr>
              <p:cNvPr name="Freeform 28" id="28"/>
              <p:cNvSpPr/>
              <p:nvPr/>
            </p:nvSpPr>
            <p:spPr>
              <a:xfrm flipH="false" flipV="false" rot="0">
                <a:off x="0" y="0"/>
                <a:ext cx="2656586" cy="3188208"/>
              </a:xfrm>
              <a:custGeom>
                <a:avLst/>
                <a:gdLst/>
                <a:ahLst/>
                <a:cxnLst/>
                <a:rect r="r" b="b" t="t" l="l"/>
                <a:pathLst>
                  <a:path h="3188208" w="2656586">
                    <a:moveTo>
                      <a:pt x="1342263" y="0"/>
                    </a:moveTo>
                    <a:cubicBezTo>
                      <a:pt x="587248" y="0"/>
                      <a:pt x="0" y="587248"/>
                      <a:pt x="0" y="1342390"/>
                    </a:cubicBezTo>
                    <a:cubicBezTo>
                      <a:pt x="0" y="1957705"/>
                      <a:pt x="419481" y="2489073"/>
                      <a:pt x="1006729" y="2628900"/>
                    </a:cubicBezTo>
                    <a:cubicBezTo>
                      <a:pt x="1342263" y="3188208"/>
                      <a:pt x="1342263" y="3188208"/>
                      <a:pt x="1342263" y="3188208"/>
                    </a:cubicBezTo>
                    <a:cubicBezTo>
                      <a:pt x="1649857" y="2628900"/>
                      <a:pt x="1649857" y="2628900"/>
                      <a:pt x="1649857" y="2628900"/>
                    </a:cubicBezTo>
                    <a:cubicBezTo>
                      <a:pt x="2237105" y="2489073"/>
                      <a:pt x="2656586" y="1957705"/>
                      <a:pt x="2656586" y="1342390"/>
                    </a:cubicBezTo>
                    <a:cubicBezTo>
                      <a:pt x="2656459" y="587248"/>
                      <a:pt x="2069338" y="0"/>
                      <a:pt x="1342263" y="0"/>
                    </a:cubicBezTo>
                    <a:close/>
                    <a:moveTo>
                      <a:pt x="1342263" y="2461133"/>
                    </a:moveTo>
                    <a:cubicBezTo>
                      <a:pt x="727075" y="2461133"/>
                      <a:pt x="223774" y="1957705"/>
                      <a:pt x="223774" y="1342390"/>
                    </a:cubicBezTo>
                    <a:cubicBezTo>
                      <a:pt x="223774" y="727075"/>
                      <a:pt x="727075" y="223647"/>
                      <a:pt x="1342263" y="223647"/>
                    </a:cubicBezTo>
                    <a:cubicBezTo>
                      <a:pt x="1957451" y="223647"/>
                      <a:pt x="2432812" y="727075"/>
                      <a:pt x="2432812" y="1342390"/>
                    </a:cubicBezTo>
                    <a:cubicBezTo>
                      <a:pt x="2432812" y="1957705"/>
                      <a:pt x="1957451" y="2461133"/>
                      <a:pt x="1342263" y="2461133"/>
                    </a:cubicBezTo>
                    <a:close/>
                  </a:path>
                </a:pathLst>
              </a:custGeom>
              <a:solidFill>
                <a:srgbClr val="1C5739"/>
              </a:solidFill>
            </p:spPr>
          </p:sp>
        </p:grpSp>
        <p:sp>
          <p:nvSpPr>
            <p:cNvPr name="Freeform 29" id="29"/>
            <p:cNvSpPr/>
            <p:nvPr/>
          </p:nvSpPr>
          <p:spPr>
            <a:xfrm flipH="false" flipV="false" rot="0">
              <a:off x="2983603" y="376963"/>
              <a:ext cx="1083514" cy="1099507"/>
            </a:xfrm>
            <a:custGeom>
              <a:avLst/>
              <a:gdLst/>
              <a:ahLst/>
              <a:cxnLst/>
              <a:rect r="r" b="b" t="t" l="l"/>
              <a:pathLst>
                <a:path h="1099507" w="1083514">
                  <a:moveTo>
                    <a:pt x="0" y="0"/>
                  </a:moveTo>
                  <a:lnTo>
                    <a:pt x="1083514" y="0"/>
                  </a:lnTo>
                  <a:lnTo>
                    <a:pt x="1083514" y="1099507"/>
                  </a:lnTo>
                  <a:lnTo>
                    <a:pt x="0" y="1099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5715416" y="478099"/>
              <a:ext cx="1013107" cy="998371"/>
            </a:xfrm>
            <a:custGeom>
              <a:avLst/>
              <a:gdLst/>
              <a:ahLst/>
              <a:cxnLst/>
              <a:rect r="r" b="b" t="t" l="l"/>
              <a:pathLst>
                <a:path h="998371" w="1013107">
                  <a:moveTo>
                    <a:pt x="0" y="0"/>
                  </a:moveTo>
                  <a:lnTo>
                    <a:pt x="1013107" y="0"/>
                  </a:lnTo>
                  <a:lnTo>
                    <a:pt x="1013107" y="998371"/>
                  </a:lnTo>
                  <a:lnTo>
                    <a:pt x="0" y="9983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8349439" y="376963"/>
              <a:ext cx="977562" cy="1099507"/>
            </a:xfrm>
            <a:custGeom>
              <a:avLst/>
              <a:gdLst/>
              <a:ahLst/>
              <a:cxnLst/>
              <a:rect r="r" b="b" t="t" l="l"/>
              <a:pathLst>
                <a:path h="1099507" w="977562">
                  <a:moveTo>
                    <a:pt x="0" y="0"/>
                  </a:moveTo>
                  <a:lnTo>
                    <a:pt x="977562" y="0"/>
                  </a:lnTo>
                  <a:lnTo>
                    <a:pt x="977562" y="1099507"/>
                  </a:lnTo>
                  <a:lnTo>
                    <a:pt x="0" y="10995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463770" y="5036417"/>
            <a:ext cx="10522258" cy="15006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0290"/>
              </a:lnSpc>
            </a:pPr>
            <a:r>
              <a:rPr lang="en-US" sz="11065" spc="1195">
                <a:solidFill>
                  <a:srgbClr val="231F20"/>
                </a:solidFill>
                <a:latin typeface="Poppins"/>
                <a:ea typeface="Poppins"/>
                <a:cs typeface="Poppins"/>
                <a:sym typeface="Poppins"/>
              </a:rPr>
              <a:t>THANK YOU!</a:t>
            </a:r>
          </a:p>
        </p:txBody>
      </p:sp>
      <p:grpSp>
        <p:nvGrpSpPr>
          <p:cNvPr name="Group 4" id="4"/>
          <p:cNvGrpSpPr/>
          <p:nvPr/>
        </p:nvGrpSpPr>
        <p:grpSpPr>
          <a:xfrm rot="826432">
            <a:off x="-18353104" y="-3567159"/>
            <a:ext cx="21026341" cy="12831921"/>
            <a:chOff x="0" y="0"/>
            <a:chExt cx="5537802" cy="337960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5537802" cy="3379601"/>
            </a:xfrm>
            <a:custGeom>
              <a:avLst/>
              <a:gdLst/>
              <a:ahLst/>
              <a:cxnLst/>
              <a:rect r="r" b="b" t="t" l="l"/>
              <a:pathLst>
                <a:path h="3379601" w="5537802">
                  <a:moveTo>
                    <a:pt x="0" y="0"/>
                  </a:moveTo>
                  <a:lnTo>
                    <a:pt x="5537802" y="0"/>
                  </a:lnTo>
                  <a:lnTo>
                    <a:pt x="5537802" y="3379601"/>
                  </a:lnTo>
                  <a:lnTo>
                    <a:pt x="0" y="3379601"/>
                  </a:lnTo>
                  <a:close/>
                </a:path>
              </a:pathLst>
            </a:custGeom>
            <a:solidFill>
              <a:srgbClr val="227C77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19050"/>
              <a:ext cx="5537802" cy="339865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59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773821">
            <a:off x="3566442" y="-4241175"/>
            <a:ext cx="313833" cy="8482349"/>
            <a:chOff x="0" y="0"/>
            <a:chExt cx="82656" cy="223403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82656" cy="2234034"/>
            </a:xfrm>
            <a:custGeom>
              <a:avLst/>
              <a:gdLst/>
              <a:ahLst/>
              <a:cxnLst/>
              <a:rect r="r" b="b" t="t" l="l"/>
              <a:pathLst>
                <a:path h="2234034" w="82656">
                  <a:moveTo>
                    <a:pt x="0" y="0"/>
                  </a:moveTo>
                  <a:lnTo>
                    <a:pt x="82656" y="0"/>
                  </a:lnTo>
                  <a:lnTo>
                    <a:pt x="82656" y="2234034"/>
                  </a:lnTo>
                  <a:lnTo>
                    <a:pt x="0" y="2234034"/>
                  </a:lnTo>
                  <a:close/>
                </a:path>
              </a:pathLst>
            </a:custGeom>
            <a:solidFill>
              <a:srgbClr val="2A4240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19050"/>
              <a:ext cx="82656" cy="22530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59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3463770" y="7648956"/>
            <a:ext cx="6998503" cy="903261"/>
            <a:chOff x="0" y="0"/>
            <a:chExt cx="9331337" cy="1204348"/>
          </a:xfrm>
        </p:grpSpPr>
        <p:sp>
          <p:nvSpPr>
            <p:cNvPr name="TextBox 11" id="11"/>
            <p:cNvSpPr txBox="true"/>
            <p:nvPr/>
          </p:nvSpPr>
          <p:spPr>
            <a:xfrm rot="0">
              <a:off x="713666" y="-38100"/>
              <a:ext cx="8617671" cy="4943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188"/>
                </a:lnSpc>
              </a:pPr>
              <a:r>
                <a:rPr lang="en-US" sz="2277">
                  <a:solidFill>
                    <a:srgbClr val="00000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gabriela.guimaraesfigueiredo@nbed.nb.ca</a:t>
              </a:r>
            </a:p>
          </p:txBody>
        </p:sp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513274" cy="513274"/>
            </a:xfrm>
            <a:custGeom>
              <a:avLst/>
              <a:gdLst/>
              <a:ahLst/>
              <a:cxnLst/>
              <a:rect r="r" b="b" t="t" l="l"/>
              <a:pathLst>
                <a:path h="513274" w="513274">
                  <a:moveTo>
                    <a:pt x="0" y="0"/>
                  </a:moveTo>
                  <a:lnTo>
                    <a:pt x="513274" y="0"/>
                  </a:lnTo>
                  <a:lnTo>
                    <a:pt x="513274" y="513274"/>
                  </a:lnTo>
                  <a:lnTo>
                    <a:pt x="0" y="5132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713666" y="652974"/>
              <a:ext cx="7809838" cy="4943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188"/>
                </a:lnSpc>
              </a:pPr>
              <a:r>
                <a:rPr lang="en-US" sz="2277">
                  <a:solidFill>
                    <a:srgbClr val="000000"/>
                  </a:solidFill>
                  <a:latin typeface="Open Sauce"/>
                  <a:ea typeface="Open Sauce"/>
                  <a:cs typeface="Open Sauce"/>
                  <a:sym typeface="Open Sauce"/>
                </a:rPr>
                <a:t>tegan.taylor@nbed.nb.ca</a:t>
              </a:r>
            </a:p>
          </p:txBody>
        </p:sp>
        <p:sp>
          <p:nvSpPr>
            <p:cNvPr name="Freeform 14" id="14"/>
            <p:cNvSpPr/>
            <p:nvPr/>
          </p:nvSpPr>
          <p:spPr>
            <a:xfrm flipH="false" flipV="false" rot="0">
              <a:off x="0" y="691074"/>
              <a:ext cx="513274" cy="513274"/>
            </a:xfrm>
            <a:custGeom>
              <a:avLst/>
              <a:gdLst/>
              <a:ahLst/>
              <a:cxnLst/>
              <a:rect r="r" b="b" t="t" l="l"/>
              <a:pathLst>
                <a:path h="513274" w="513274">
                  <a:moveTo>
                    <a:pt x="0" y="0"/>
                  </a:moveTo>
                  <a:lnTo>
                    <a:pt x="513274" y="0"/>
                  </a:lnTo>
                  <a:lnTo>
                    <a:pt x="513274" y="513274"/>
                  </a:lnTo>
                  <a:lnTo>
                    <a:pt x="0" y="5132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15" id="15"/>
          <p:cNvSpPr txBox="true"/>
          <p:nvPr/>
        </p:nvSpPr>
        <p:spPr>
          <a:xfrm rot="0">
            <a:off x="3573880" y="6546614"/>
            <a:ext cx="6884000" cy="4228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68"/>
              </a:lnSpc>
            </a:pPr>
            <a:r>
              <a:rPr lang="en-US" sz="2477">
                <a:solidFill>
                  <a:srgbClr val="000000"/>
                </a:solidFill>
                <a:latin typeface="Open Sauce"/>
                <a:ea typeface="Open Sauce"/>
                <a:cs typeface="Open Sauce"/>
                <a:sym typeface="Open Sauce"/>
              </a:rPr>
              <a:t>Reach out to us if you have any questions.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16231239" y="330171"/>
            <a:ext cx="1719036" cy="1397058"/>
          </a:xfrm>
          <a:custGeom>
            <a:avLst/>
            <a:gdLst/>
            <a:ahLst/>
            <a:cxnLst/>
            <a:rect r="r" b="b" t="t" l="l"/>
            <a:pathLst>
              <a:path h="1397058" w="1719036">
                <a:moveTo>
                  <a:pt x="0" y="0"/>
                </a:moveTo>
                <a:lnTo>
                  <a:pt x="1719036" y="0"/>
                </a:lnTo>
                <a:lnTo>
                  <a:pt x="1719036" y="1397058"/>
                </a:lnTo>
                <a:lnTo>
                  <a:pt x="0" y="13970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27830" t="-17692" r="-29162" b="-18978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6384715" y="9009597"/>
            <a:ext cx="3806571" cy="2083232"/>
          </a:xfrm>
          <a:custGeom>
            <a:avLst/>
            <a:gdLst/>
            <a:ahLst/>
            <a:cxnLst/>
            <a:rect r="r" b="b" t="t" l="l"/>
            <a:pathLst>
              <a:path h="2083232" w="3806571">
                <a:moveTo>
                  <a:pt x="0" y="0"/>
                </a:moveTo>
                <a:lnTo>
                  <a:pt x="3806570" y="0"/>
                </a:lnTo>
                <a:lnTo>
                  <a:pt x="3806570" y="2083232"/>
                </a:lnTo>
                <a:lnTo>
                  <a:pt x="0" y="208323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DAG4fmyuBRc</dc:identifier>
  <dcterms:modified xsi:type="dcterms:W3CDTF">2011-08-01T06:04:30Z</dcterms:modified>
  <cp:revision>1</cp:revision>
  <dc:title>DEC presentation</dc:title>
</cp:coreProperties>
</file>