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notesSlides/notesSlide18.xml" ContentType="application/vnd.openxmlformats-officedocument.presentationml.notesSlide+xml"/>
  <Override PartName="/ppt/theme/themeOverride1.xml" ContentType="application/vnd.openxmlformats-officedocument.themeOverride+xml"/>
  <Override PartName="/ppt/tags/tag30.xml" ContentType="application/vnd.openxmlformats-officedocument.presentationml.tags+xml"/>
  <Override PartName="/ppt/notesSlides/notesSlide19.xml" ContentType="application/vnd.openxmlformats-officedocument.presentationml.notesSlide+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notesSlides/notesSlide21.xml" ContentType="application/vnd.openxmlformats-officedocument.presentationml.notesSlide+xml"/>
  <Override PartName="/ppt/tags/tag33.xml" ContentType="application/vnd.openxmlformats-officedocument.presentationml.tags+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27"/>
  </p:notesMasterIdLst>
  <p:handoutMasterIdLst>
    <p:handoutMasterId r:id="rId28"/>
  </p:handoutMasterIdLst>
  <p:sldIdLst>
    <p:sldId id="257" r:id="rId5"/>
    <p:sldId id="368" r:id="rId6"/>
    <p:sldId id="263" r:id="rId7"/>
    <p:sldId id="340" r:id="rId8"/>
    <p:sldId id="364" r:id="rId9"/>
    <p:sldId id="296" r:id="rId10"/>
    <p:sldId id="362" r:id="rId11"/>
    <p:sldId id="298" r:id="rId12"/>
    <p:sldId id="352" r:id="rId13"/>
    <p:sldId id="369" r:id="rId14"/>
    <p:sldId id="267" r:id="rId15"/>
    <p:sldId id="372" r:id="rId16"/>
    <p:sldId id="341" r:id="rId17"/>
    <p:sldId id="306" r:id="rId18"/>
    <p:sldId id="314" r:id="rId19"/>
    <p:sldId id="351" r:id="rId20"/>
    <p:sldId id="365" r:id="rId21"/>
    <p:sldId id="363" r:id="rId22"/>
    <p:sldId id="371" r:id="rId23"/>
    <p:sldId id="375" r:id="rId24"/>
    <p:sldId id="277" r:id="rId25"/>
    <p:sldId id="285" r:id="rId26"/>
  </p:sldIdLst>
  <p:sldSz cx="12192000" cy="6858000"/>
  <p:notesSz cx="7010400" cy="9296400"/>
  <p:custDataLst>
    <p:tags r:id="rId29"/>
  </p:custDataLst>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charset="-128"/>
        <a:cs typeface="+mn-cs"/>
      </a:defRPr>
    </a:lvl9pPr>
  </p:defaultTextStyle>
  <p:extLst>
    <p:ext uri="{521415D9-36F7-43E2-AB2F-B90AF26B5E84}">
      <p14:sectionLst xmlns:p14="http://schemas.microsoft.com/office/powerpoint/2010/main">
        <p14:section name="Default Section" id="{5D66092F-2D12-49F3-9BB2-640BCBE6E1A5}">
          <p14:sldIdLst>
            <p14:sldId id="257"/>
            <p14:sldId id="368"/>
            <p14:sldId id="263"/>
            <p14:sldId id="340"/>
            <p14:sldId id="364"/>
            <p14:sldId id="296"/>
            <p14:sldId id="362"/>
            <p14:sldId id="298"/>
            <p14:sldId id="352"/>
            <p14:sldId id="369"/>
            <p14:sldId id="267"/>
            <p14:sldId id="372"/>
            <p14:sldId id="341"/>
            <p14:sldId id="306"/>
            <p14:sldId id="314"/>
            <p14:sldId id="351"/>
            <p14:sldId id="365"/>
            <p14:sldId id="363"/>
            <p14:sldId id="371"/>
            <p14:sldId id="375"/>
            <p14:sldId id="277"/>
            <p14:sldId id="285"/>
          </p14:sldIdLst>
        </p14:section>
        <p14:section name="Additional Information" id="{462195D1-4053-4C69-93CC-21C3C9B8AD6C}">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A1FD2D-BEDE-6F2A-2D30-209EE950B100}" name="Nolletti, Anthony    (ASD-S)" initials="NA(S" userId="S::anthony.nolletti@nbed.nb.ca::26141d80-cff5-43ed-bb3e-b2b2cb00f5cb" providerId="AD"/>
  <p188:author id="{CC5EF380-FB6E-75F9-9213-21B5AB820341}" name="Manderson, Ann     (ASD-W)" initials="AM" userId="S::ann.manderson@nbed.nb.ca::c3794128-4970-42a1-9d2c-968cacda8747" providerId="AD"/>
  <p188:author id="{251D939E-003B-27B0-72B9-746EE5F2DF75}" name="Bauer, Kimberly (EECD/EDPE-O365)" initials="B(" userId="S::kimberly.bauer2@nbed.nb.ca::b0eb1dc2-3238-4ab5-bf34-6351df60cb9c" providerId="AD"/>
  <p188:author id="{6236F3C0-09E7-5AD2-829C-5DA371E5FAAE}" name="Audoux, Amy (EECD/EDPE)" initials="AA(" userId="S::Amy.Audoux@gnb.ca::ec7a9355-f791-4703-bd6b-d8402fc1f27d" providerId="AD"/>
  <p188:author id="{669242CA-2D75-B223-5BA1-6DF4144654BC}" name="Audoux, Amy     (ASD-W)" initials="A(" userId="S::amy.audoux@nbed.nb.ca::427d4231-ee7a-4ff4-a1ed-2a607864f8f4" providerId="AD"/>
  <p188:author id="{61C5E0DC-C531-4633-FD50-C76F2CCD7D5B}" name="McAllister, Julie (EECD/EDPE)" initials="MJ(" userId="S::Julie.McAllister@gnb.ca::c67c11b7-d43c-4e56-afdc-5824501ca439" providerId="AD"/>
  <p188:author id="{17D4F0EA-2767-A3B2-3950-B149B6451925}" name="Dickson, Linda (ASD-N)" initials="DL" userId="S::linda.dickson@nbed.nb.ca::ecad0468-ee19-4942-9789-fa7ff5c975b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NBDOE" initials="N" lastIdx="1" clrIdx="0"/>
  <p:cmAuthor id="1" name="Stewart, Fiona (EECD/EDPE)" initials="SF(" lastIdx="31" clrIdx="1">
    <p:extLst>
      <p:ext uri="{19B8F6BF-5375-455C-9EA6-DF929625EA0E}">
        <p15:presenceInfo xmlns:p15="http://schemas.microsoft.com/office/powerpoint/2012/main" userId="S-1-5-21-4191016595-1503350669-2086681662-133644" providerId="AD"/>
      </p:ext>
    </p:extLst>
  </p:cmAuthor>
  <p:cmAuthor id="2" name="Saad, Paul (EECD/EDPE)" initials="SP(" lastIdx="8" clrIdx="2">
    <p:extLst>
      <p:ext uri="{19B8F6BF-5375-455C-9EA6-DF929625EA0E}">
        <p15:presenceInfo xmlns:p15="http://schemas.microsoft.com/office/powerpoint/2012/main" userId="S-1-5-21-4191016595-1503350669-2086681662-256454" providerId="AD"/>
      </p:ext>
    </p:extLst>
  </p:cmAuthor>
  <p:cmAuthor id="3" name="Bauer, Kimberly  (EECD/EDPE)" initials="BK(" lastIdx="12" clrIdx="3">
    <p:extLst>
      <p:ext uri="{19B8F6BF-5375-455C-9EA6-DF929625EA0E}">
        <p15:presenceInfo xmlns:p15="http://schemas.microsoft.com/office/powerpoint/2012/main" userId="S::kimberly.bauer@gnb.ca::065e7e52-13b3-4120-ad98-2d66e093d545" providerId="AD"/>
      </p:ext>
    </p:extLst>
  </p:cmAuthor>
  <p:cmAuthor id="4" name="Chevarie-Pelletier, Monique (EECD/EDPE)" initials="CM(" lastIdx="7" clrIdx="4">
    <p:extLst>
      <p:ext uri="{19B8F6BF-5375-455C-9EA6-DF929625EA0E}">
        <p15:presenceInfo xmlns:p15="http://schemas.microsoft.com/office/powerpoint/2012/main" userId="S::Monique.Chevarie-Pelletier@gnb.ca::0458e7b9-4ec3-436c-9bfc-72658f90a9f2" providerId="AD"/>
      </p:ext>
    </p:extLst>
  </p:cmAuthor>
  <p:cmAuthor id="5" name="Saad, Paul (EECD/EDPE)" initials="SP( [2]" lastIdx="6" clrIdx="5">
    <p:extLst>
      <p:ext uri="{19B8F6BF-5375-455C-9EA6-DF929625EA0E}">
        <p15:presenceInfo xmlns:p15="http://schemas.microsoft.com/office/powerpoint/2012/main" userId="S::Paul.Saad@gnb.ca::1b98ffe6-a26f-4665-9d2c-b156616713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E082"/>
    <a:srgbClr val="E7F9FF"/>
    <a:srgbClr val="C6EBFE"/>
    <a:srgbClr val="95DAFD"/>
    <a:srgbClr val="009900"/>
    <a:srgbClr val="00549F"/>
    <a:srgbClr val="7D2A8E"/>
    <a:srgbClr val="D6EDBD"/>
    <a:srgbClr val="ADDB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F7301D-DF6A-4116-9282-139ACD5D79A7}" v="5" dt="2025-12-23T12:30:03.976"/>
    <p1510:client id="{30E02517-4E35-41D9-9D52-FD1F169A95F1}" v="28" dt="2025-12-23T17:32:21.792"/>
    <p1510:client id="{457D64DC-E154-C440-9AFE-B4E8A5167B5A}" v="587" dt="2025-12-23T17:35:24.3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charset="0"/>
                <a:ea typeface="ヒラギノ角ゴ Pro W3" pitchFamily="48" charset="-128"/>
              </a:defRPr>
            </a:lvl1pPr>
          </a:lstStyle>
          <a:p>
            <a:pPr>
              <a:defRPr/>
            </a:pPr>
            <a:endParaRPr lang="en-CA"/>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atin typeface="Arial" charset="0"/>
                <a:ea typeface="ヒラギノ角ゴ Pro W3" pitchFamily="48" charset="-128"/>
              </a:defRPr>
            </a:lvl1pPr>
          </a:lstStyle>
          <a:p>
            <a:pPr>
              <a:defRPr/>
            </a:pPr>
            <a:fld id="{A0497840-3A06-41EE-8C2E-46F8A33822D9}" type="datetimeFigureOut">
              <a:rPr lang="en-CA"/>
              <a:pPr>
                <a:defRPr/>
              </a:pPr>
              <a:t>2026-01-13</a:t>
            </a:fld>
            <a:endParaRPr lang="en-CA"/>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atin typeface="Arial" charset="0"/>
                <a:ea typeface="ヒラギノ角ゴ Pro W3" pitchFamily="48" charset="-128"/>
              </a:defRPr>
            </a:lvl1pPr>
          </a:lstStyle>
          <a:p>
            <a:pPr>
              <a:defRPr/>
            </a:pPr>
            <a:endParaRPr lang="en-CA"/>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03018F9B-BB87-4720-8D6B-4E37B9E43B0A}" type="slidenum">
              <a:rPr lang="en-CA" altLang="en-US"/>
              <a:pPr>
                <a:defRPr/>
              </a:pPr>
              <a:t>‹#›</a:t>
            </a:fld>
            <a:endParaRPr lang="en-CA" altLang="en-US"/>
          </a:p>
        </p:txBody>
      </p:sp>
    </p:spTree>
    <p:extLst>
      <p:ext uri="{BB962C8B-B14F-4D97-AF65-F5344CB8AC3E}">
        <p14:creationId xmlns:p14="http://schemas.microsoft.com/office/powerpoint/2010/main" val="2910486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ヒラギノ角ゴ Pro W3" pitchFamily="48" charset="-128"/>
              </a:defRPr>
            </a:lvl1pPr>
          </a:lstStyle>
          <a:p>
            <a:pPr>
              <a:defRPr/>
            </a:pPr>
            <a:endParaRPr lang="en-CA"/>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ea typeface="ヒラギノ角ゴ Pro W3" pitchFamily="48" charset="-128"/>
              </a:defRPr>
            </a:lvl1pPr>
          </a:lstStyle>
          <a:p>
            <a:pPr>
              <a:defRPr/>
            </a:pPr>
            <a:fld id="{C23B9EA5-B0BD-4DD4-8039-708C06F0000E}" type="datetimeFigureOut">
              <a:rPr lang="en-CA"/>
              <a:pPr>
                <a:defRPr/>
              </a:pPr>
              <a:t>2026-01-13</a:t>
            </a:fld>
            <a:endParaRPr lang="en-CA"/>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CA"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ea typeface="ヒラギノ角ゴ Pro W3" pitchFamily="48" charset="-128"/>
              </a:defRPr>
            </a:lvl1pPr>
          </a:lstStyle>
          <a:p>
            <a:pPr>
              <a:defRPr/>
            </a:pPr>
            <a:endParaRPr lang="en-CA"/>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smtClean="0"/>
            </a:lvl1pPr>
          </a:lstStyle>
          <a:p>
            <a:pPr>
              <a:defRPr/>
            </a:pPr>
            <a:fld id="{989F54E2-63D4-474F-AA21-CDC9DA5CF5F2}" type="slidenum">
              <a:rPr lang="en-CA" altLang="en-US"/>
              <a:pPr>
                <a:defRPr/>
              </a:pPr>
              <a:t>‹#›</a:t>
            </a:fld>
            <a:endParaRPr lang="en-CA" altLang="en-US"/>
          </a:p>
        </p:txBody>
      </p:sp>
    </p:spTree>
    <p:extLst>
      <p:ext uri="{BB962C8B-B14F-4D97-AF65-F5344CB8AC3E}">
        <p14:creationId xmlns:p14="http://schemas.microsoft.com/office/powerpoint/2010/main" val="10502490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t>Welcome to this presentation on the French Second Language pathways offered by New Brunswick’s Department of Education and Early Childhood Development.</a:t>
            </a:r>
          </a:p>
          <a:p>
            <a:pPr marL="457200" indent="-457200"/>
            <a:endParaRPr lang="en-CA" altLang="en-US" sz="1200"/>
          </a:p>
          <a:p>
            <a:pPr marL="457200" indent="-457200"/>
            <a:r>
              <a:rPr lang="en-CA" altLang="en-US" sz="1200"/>
              <a:t>No matter where you are in the province, your student will learn French within the anglophone sector. </a:t>
            </a:r>
          </a:p>
          <a:p>
            <a:pPr marL="457200" indent="-457200"/>
            <a:endParaRPr lang="en-CA" altLang="en-US" sz="1200"/>
          </a:p>
          <a:p>
            <a:pPr marL="457200" indent="-457200"/>
            <a:r>
              <a:rPr lang="en-CA" altLang="en-US" sz="1200"/>
              <a:t>Thank you for taking the time to review this short information session.</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7DCC95DC-52EC-4E63-82ED-87DBF746286B}" type="slidenum">
              <a:rPr lang="en-CA" altLang="en-US" sz="1200"/>
              <a:pPr/>
              <a:t>1</a:t>
            </a:fld>
            <a:endParaRPr lang="en-CA" altLang="en-US" sz="1200"/>
          </a:p>
        </p:txBody>
      </p:sp>
    </p:spTree>
    <p:extLst>
      <p:ext uri="{BB962C8B-B14F-4D97-AF65-F5344CB8AC3E}">
        <p14:creationId xmlns:p14="http://schemas.microsoft.com/office/powerpoint/2010/main" val="3010682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t>In Grade 5, instruction is organized into two blocks. For five months, students spend 60% of the school day learning in French. During the remaining five months, French instruction represents 9% of the day.</a:t>
            </a:r>
          </a:p>
          <a:p>
            <a:endParaRPr lang="en-CA"/>
          </a:p>
          <a:p>
            <a:r>
              <a:rPr lang="en-CA"/>
              <a:t>The intensive block uses a literacy-based approach designed to develop students’ ability to speak, read, and write in French. To support this model, some subject areas are compacted and taught during the non-intensive block.</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CA" altLang="en-US">
              <a:solidFill>
                <a:srgbClr val="000000"/>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CA" altLang="en-US">
                <a:solidFill>
                  <a:srgbClr val="000000"/>
                </a:solidFill>
              </a:rPr>
              <a:t>The Intensive French Block can be offered in either term, as demonstrated by the arrows in the first table. During this block, t</a:t>
            </a:r>
            <a:r>
              <a:rPr lang="en-US" altLang="en-US" b="0">
                <a:solidFill>
                  <a:srgbClr val="000000"/>
                </a:solidFill>
              </a:rPr>
              <a:t>here is a heavy emphasis on language arts which is beneficial to learners’ overall language development in both French and in English.</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CA" b="0"/>
          </a:p>
          <a:p>
            <a:pPr marL="0" marR="0" lvl="0" indent="0" algn="l" defTabSz="914400" rtl="0" eaLnBrk="1" fontAlgn="base" latinLnBrk="0" hangingPunct="1">
              <a:lnSpc>
                <a:spcPct val="100000"/>
              </a:lnSpc>
              <a:spcBef>
                <a:spcPct val="0"/>
              </a:spcBef>
              <a:spcAft>
                <a:spcPct val="0"/>
              </a:spcAft>
              <a:buClrTx/>
              <a:buSzTx/>
              <a:buFontTx/>
              <a:buNone/>
              <a:tabLst/>
              <a:defRPr/>
            </a:pPr>
            <a:r>
              <a:rPr lang="en-CA" b="0"/>
              <a:t>The second table</a:t>
            </a:r>
            <a:r>
              <a:rPr lang="en-CA" b="0" baseline="0"/>
              <a:t> represents a typical day in both the Intensive and the non-Intensive blocks in grade 5.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CA" b="0" baseline="0"/>
          </a:p>
          <a:p>
            <a:pPr marL="0" marR="0" lvl="0" indent="0" algn="l" defTabSz="914400" rtl="0" eaLnBrk="1" fontAlgn="base" latinLnBrk="0" hangingPunct="1">
              <a:lnSpc>
                <a:spcPct val="100000"/>
              </a:lnSpc>
              <a:spcBef>
                <a:spcPct val="0"/>
              </a:spcBef>
              <a:spcAft>
                <a:spcPct val="0"/>
              </a:spcAft>
              <a:buClrTx/>
              <a:buSzTx/>
              <a:buFontTx/>
              <a:buNone/>
              <a:tabLst/>
              <a:defRPr/>
            </a:pPr>
            <a:r>
              <a:rPr lang="en-CA"/>
              <a:t>Please note that some schools may choose to distribute intensive French instruction throughout the school year rather than delivering it in a single block.</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CA" b="0"/>
          </a:p>
          <a:p>
            <a:pPr eaLnBrk="1" hangingPunct="1">
              <a:spcBef>
                <a:spcPct val="0"/>
              </a:spcBef>
            </a:pPr>
            <a:endParaRPr lang="en-CA" altLang="en-US"/>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596C9DED-F061-40FE-92B8-5E0C33DD8A08}" type="slidenum">
              <a:rPr lang="en-CA" altLang="en-US" sz="1200"/>
              <a:pPr/>
              <a:t>10</a:t>
            </a:fld>
            <a:endParaRPr lang="en-CA" altLang="en-US" sz="1200"/>
          </a:p>
        </p:txBody>
      </p:sp>
    </p:spTree>
    <p:extLst>
      <p:ext uri="{BB962C8B-B14F-4D97-AF65-F5344CB8AC3E}">
        <p14:creationId xmlns:p14="http://schemas.microsoft.com/office/powerpoint/2010/main" val="2160803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a:solidFill>
                  <a:srgbClr val="000000"/>
                </a:solidFill>
              </a:rPr>
              <a:t>Students in </a:t>
            </a:r>
            <a:r>
              <a:rPr lang="en-CA" altLang="en-US" b="0" baseline="0">
                <a:solidFill>
                  <a:srgbClr val="C00000"/>
                </a:solidFill>
              </a:rPr>
              <a:t>the </a:t>
            </a:r>
            <a:r>
              <a:rPr lang="en-CA" altLang="en-US" b="0">
                <a:solidFill>
                  <a:srgbClr val="C00000"/>
                </a:solidFill>
              </a:rPr>
              <a:t>English Prime pathway will continue to learn French from grades 6 to 12</a:t>
            </a:r>
            <a:r>
              <a:rPr lang="en-CA" altLang="en-US" b="0">
                <a:solidFill>
                  <a:srgbClr val="000000"/>
                </a:solidFill>
              </a:rPr>
              <a:t>. French learning is mandatory from grades 6 to 10. Students may then choose additional French Second Language electives in grades 10 to 12.</a:t>
            </a:r>
          </a:p>
          <a:p>
            <a:pPr marL="457200" indent="-457200"/>
            <a:endParaRPr lang="en-CA" altLang="en-US" b="0">
              <a:solidFill>
                <a:srgbClr val="000000"/>
              </a:solidFill>
            </a:endParaRPr>
          </a:p>
          <a:p>
            <a:pPr marL="457200" indent="-457200"/>
            <a:r>
              <a:rPr lang="en-CA" altLang="en-US" b="0">
                <a:solidFill>
                  <a:srgbClr val="000000"/>
                </a:solidFill>
              </a:rPr>
              <a:t>In</a:t>
            </a:r>
            <a:r>
              <a:rPr lang="en-CA" altLang="en-US">
                <a:solidFill>
                  <a:srgbClr val="000000"/>
                </a:solidFill>
              </a:rPr>
              <a:t> Grades 6 through 8, 12% of the weekly instructional time is in French. Learners will have the opportunity to improve their language skills and aim for higher oral, reading and writing competencies.  </a:t>
            </a:r>
          </a:p>
          <a:p>
            <a:pPr marL="457200" indent="-457200"/>
            <a:endParaRPr lang="en-CA" altLang="en-US">
              <a:solidFill>
                <a:srgbClr val="000000"/>
              </a:solidFill>
            </a:endParaRPr>
          </a:p>
          <a:p>
            <a:pPr marL="457200" marR="0" lvl="0" indent="-457200" algn="l" defTabSz="914400" rtl="0" eaLnBrk="0" fontAlgn="base" latinLnBrk="0" hangingPunct="0">
              <a:lnSpc>
                <a:spcPct val="100000"/>
              </a:lnSpc>
              <a:spcBef>
                <a:spcPct val="30000"/>
              </a:spcBef>
              <a:spcAft>
                <a:spcPct val="0"/>
              </a:spcAft>
              <a:buClrTx/>
              <a:buSzTx/>
              <a:buFontTx/>
              <a:buNone/>
              <a:tabLst/>
              <a:defRPr/>
            </a:pPr>
            <a:r>
              <a:rPr lang="en-CA" altLang="en-US">
                <a:solidFill>
                  <a:srgbClr val="000000"/>
                </a:solidFill>
              </a:rPr>
              <a:t>More advanced learning will take place in Grades 9 and 10, where there is one mandatory French course at each level.</a:t>
            </a:r>
          </a:p>
          <a:p>
            <a:pPr marL="457200" marR="0" lvl="0" indent="-457200" algn="l" defTabSz="914400" rtl="0" eaLnBrk="0" fontAlgn="base" latinLnBrk="0" hangingPunct="0">
              <a:lnSpc>
                <a:spcPct val="100000"/>
              </a:lnSpc>
              <a:spcBef>
                <a:spcPct val="30000"/>
              </a:spcBef>
              <a:spcAft>
                <a:spcPct val="0"/>
              </a:spcAft>
              <a:buClrTx/>
              <a:buSzTx/>
              <a:buFontTx/>
              <a:buNone/>
              <a:tabLst/>
              <a:defRPr/>
            </a:pPr>
            <a:endParaRPr lang="en-CA" altLang="en-US">
              <a:solidFill>
                <a:srgbClr val="000000"/>
              </a:solidFill>
            </a:endParaRPr>
          </a:p>
          <a:p>
            <a:pPr marL="457200" marR="0" lvl="0" indent="-457200" algn="l" defTabSz="914400" rtl="0" eaLnBrk="0" fontAlgn="base" latinLnBrk="0" hangingPunct="0">
              <a:lnSpc>
                <a:spcPct val="100000"/>
              </a:lnSpc>
              <a:spcBef>
                <a:spcPct val="30000"/>
              </a:spcBef>
              <a:spcAft>
                <a:spcPct val="0"/>
              </a:spcAft>
              <a:buClrTx/>
              <a:buSzTx/>
              <a:buFontTx/>
              <a:buNone/>
              <a:tabLst/>
              <a:defRPr/>
            </a:pPr>
            <a:r>
              <a:rPr lang="en-CA" altLang="en-US">
                <a:solidFill>
                  <a:srgbClr val="000000"/>
                </a:solidFill>
              </a:rPr>
              <a:t>In grades 10 to 12, French second language courses may be selected as electives.</a:t>
            </a:r>
          </a:p>
          <a:p>
            <a:pPr marL="457200" marR="0" lvl="0" indent="-457200" algn="l" defTabSz="914400" rtl="0" eaLnBrk="0" fontAlgn="base" latinLnBrk="0" hangingPunct="0">
              <a:lnSpc>
                <a:spcPct val="100000"/>
              </a:lnSpc>
              <a:spcBef>
                <a:spcPct val="30000"/>
              </a:spcBef>
              <a:spcAft>
                <a:spcPct val="0"/>
              </a:spcAft>
              <a:buClrTx/>
              <a:buSzTx/>
              <a:buFontTx/>
              <a:buNone/>
              <a:tabLst/>
              <a:defRPr/>
            </a:pPr>
            <a:endParaRPr lang="en-CA" altLang="en-US">
              <a:solidFill>
                <a:srgbClr val="000000"/>
              </a:solidFill>
            </a:endParaRPr>
          </a:p>
          <a:p>
            <a:pPr marL="457200" marR="0" lvl="0" indent="-457200" algn="l" defTabSz="914400" rtl="0" eaLnBrk="0" fontAlgn="base" latinLnBrk="0" hangingPunct="0">
              <a:lnSpc>
                <a:spcPct val="100000"/>
              </a:lnSpc>
              <a:spcBef>
                <a:spcPct val="30000"/>
              </a:spcBef>
              <a:spcAft>
                <a:spcPct val="0"/>
              </a:spcAft>
              <a:buClrTx/>
              <a:buSzTx/>
              <a:buFontTx/>
              <a:buNone/>
              <a:tabLst/>
              <a:defRPr/>
            </a:pPr>
            <a:r>
              <a:rPr lang="en-US"/>
              <a:t>Motivated English Prime learners who have an appropriate French language level </a:t>
            </a:r>
            <a:r>
              <a:rPr lang="en-US" altLang="en-US">
                <a:solidFill>
                  <a:srgbClr val="000000"/>
                </a:solidFill>
              </a:rPr>
              <a:t>may enroll in any course offered in French, including those in the French Immersion pathway. </a:t>
            </a:r>
          </a:p>
          <a:p>
            <a:pPr marL="457200" marR="0" lvl="0" indent="-457200" algn="l" defTabSz="914400" rtl="0" eaLnBrk="0" fontAlgn="base" latinLnBrk="0" hangingPunct="0">
              <a:lnSpc>
                <a:spcPct val="100000"/>
              </a:lnSpc>
              <a:spcBef>
                <a:spcPct val="30000"/>
              </a:spcBef>
              <a:spcAft>
                <a:spcPct val="0"/>
              </a:spcAft>
              <a:buClrTx/>
              <a:buSzTx/>
              <a:buFontTx/>
              <a:buNone/>
              <a:tabLst/>
              <a:defRPr/>
            </a:pPr>
            <a:endParaRPr lang="en-US" altLang="en-US">
              <a:solidFill>
                <a:srgbClr val="000000"/>
              </a:solidFill>
            </a:endParaRPr>
          </a:p>
          <a:p>
            <a:pPr marL="457200" marR="0" lvl="0" indent="-457200" algn="l" defTabSz="914400" rtl="0" eaLnBrk="0" fontAlgn="base" latinLnBrk="0" hangingPunct="0">
              <a:lnSpc>
                <a:spcPct val="100000"/>
              </a:lnSpc>
              <a:spcBef>
                <a:spcPct val="30000"/>
              </a:spcBef>
              <a:spcAft>
                <a:spcPct val="0"/>
              </a:spcAft>
              <a:buClrTx/>
              <a:buSzTx/>
              <a:buFontTx/>
              <a:buNone/>
              <a:tabLst/>
              <a:defRPr/>
            </a:pPr>
            <a:r>
              <a:rPr lang="en-US" altLang="en-US">
                <a:solidFill>
                  <a:srgbClr val="000000"/>
                </a:solidFill>
              </a:rPr>
              <a:t>In addition, there are online courses offered in French at every high school</a:t>
            </a:r>
            <a:r>
              <a:rPr lang="en-CA" altLang="en-US">
                <a:solidFill>
                  <a:srgbClr val="000000"/>
                </a:solidFill>
              </a:rPr>
              <a:t> – including, </a:t>
            </a:r>
            <a:r>
              <a:rPr lang="en-US" altLang="en-US">
                <a:solidFill>
                  <a:srgbClr val="000000"/>
                </a:solidFill>
              </a:rPr>
              <a:t>Coop Education, Intro to Environmental Science, Hospitality and Tourism, Law, Writing, and Techniques de Communication. </a:t>
            </a:r>
            <a:endParaRPr lang="en-CA" altLang="en-US">
              <a:solidFill>
                <a:srgbClr val="000000"/>
              </a:solidFill>
            </a:endParaRPr>
          </a:p>
          <a:p>
            <a:pPr marL="457200" indent="-457200"/>
            <a:endParaRPr lang="en-CA" altLang="en-US">
              <a:solidFill>
                <a:srgbClr val="000000"/>
              </a:solidFill>
            </a:endParaRPr>
          </a:p>
          <a:p>
            <a:pPr marL="457200" indent="-457200"/>
            <a:r>
              <a:rPr lang="en-US" sz="1200"/>
              <a:t>Learners enrolled in a French course in grade 12 are eligible for an oral proficiency interview through the province of NB.</a:t>
            </a:r>
          </a:p>
          <a:p>
            <a:pPr marL="457200" indent="-457200"/>
            <a:endParaRPr lang="en-US" sz="120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4A5CB39A-728B-458B-9CB1-3F691172FB6C}" type="slidenum">
              <a:rPr lang="en-CA" altLang="en-US" sz="1200"/>
              <a:pPr/>
              <a:t>11</a:t>
            </a:fld>
            <a:endParaRPr lang="en-CA" altLang="en-US" sz="1200"/>
          </a:p>
        </p:txBody>
      </p:sp>
    </p:spTree>
    <p:extLst>
      <p:ext uri="{BB962C8B-B14F-4D97-AF65-F5344CB8AC3E}">
        <p14:creationId xmlns:p14="http://schemas.microsoft.com/office/powerpoint/2010/main" val="2135686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BE7157-A500-4C38-AF02-4E43601D7C58}"/>
              </a:ext>
            </a:extLst>
          </p:cNvPr>
          <p:cNvSpPr>
            <a:spLocks noGrp="1"/>
          </p:cNvSpPr>
          <p:nvPr>
            <p:ph type="body" idx="1"/>
          </p:nvPr>
        </p:nvSpPr>
        <p:spPr/>
        <p:txBody>
          <a:bodyPr/>
          <a:lstStyle/>
          <a:p>
            <a:r>
              <a:rPr lang="en-US" sz="1200" kern="1200">
                <a:solidFill>
                  <a:schemeClr val="tx1"/>
                </a:solidFill>
                <a:effectLst/>
                <a:latin typeface="+mn-lt"/>
                <a:ea typeface="+mn-ea"/>
                <a:cs typeface="+mn-cs"/>
              </a:rPr>
              <a:t>Now let’s explore the French Immersion pathway</a:t>
            </a:r>
          </a:p>
        </p:txBody>
      </p:sp>
    </p:spTree>
    <p:extLst>
      <p:ext uri="{BB962C8B-B14F-4D97-AF65-F5344CB8AC3E}">
        <p14:creationId xmlns:p14="http://schemas.microsoft.com/office/powerpoint/2010/main" val="2181947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lvl="0" indent="-457200" algn="l" defTabSz="914400" rtl="0" eaLnBrk="0" fontAlgn="base" latinLnBrk="0" hangingPunct="0">
              <a:lnSpc>
                <a:spcPct val="100000"/>
              </a:lnSpc>
              <a:spcBef>
                <a:spcPct val="0"/>
              </a:spcBef>
              <a:spcAft>
                <a:spcPts val="600"/>
              </a:spcAft>
              <a:buClrTx/>
              <a:buSzTx/>
              <a:buFontTx/>
              <a:buNone/>
              <a:tabLst/>
              <a:defRPr/>
            </a:pPr>
            <a:r>
              <a:rPr lang="en-CA" altLang="en-US" sz="1200">
                <a:solidFill>
                  <a:schemeClr val="tx1"/>
                </a:solidFill>
                <a:latin typeface="+mn-lt"/>
              </a:rPr>
              <a:t>Learners in French Immersion work towards French proficiency in the areas of speaking, listening, reading and writing.</a:t>
            </a:r>
          </a:p>
          <a:p>
            <a:pPr marL="457200" marR="0" lvl="0" indent="-457200" algn="l" defTabSz="914400" rtl="0" eaLnBrk="0" fontAlgn="base" latinLnBrk="0" hangingPunct="0">
              <a:lnSpc>
                <a:spcPct val="100000"/>
              </a:lnSpc>
              <a:spcBef>
                <a:spcPct val="0"/>
              </a:spcBef>
              <a:spcAft>
                <a:spcPts val="600"/>
              </a:spcAft>
              <a:buClrTx/>
              <a:buSzTx/>
              <a:buFontTx/>
              <a:buNone/>
              <a:tabLst/>
              <a:defRPr/>
            </a:pPr>
            <a:endParaRPr lang="en-CA" altLang="en-US" sz="1200">
              <a:solidFill>
                <a:schemeClr val="tx1"/>
              </a:solidFill>
              <a:latin typeface="+mn-lt"/>
            </a:endParaRPr>
          </a:p>
          <a:p>
            <a:pPr marL="457200" marR="0" lvl="0" indent="-457200" algn="l" defTabSz="914400" rtl="0" eaLnBrk="0" fontAlgn="base" latinLnBrk="0" hangingPunct="0">
              <a:lnSpc>
                <a:spcPct val="100000"/>
              </a:lnSpc>
              <a:spcBef>
                <a:spcPct val="0"/>
              </a:spcBef>
              <a:spcAft>
                <a:spcPts val="600"/>
              </a:spcAft>
              <a:buClrTx/>
              <a:buSzTx/>
              <a:buFontTx/>
              <a:buNone/>
              <a:tabLst/>
              <a:defRPr/>
            </a:pPr>
            <a:r>
              <a:rPr lang="en-US" altLang="en-US" i="0"/>
              <a:t>Language learning is a lifelong pursuit.  In this pathway, learners are provided with opportunities to use the language authentically in various contexts. </a:t>
            </a:r>
          </a:p>
          <a:p>
            <a:pPr marL="457200" marR="0" lvl="0" indent="-457200" algn="l" defTabSz="914400" rtl="0" eaLnBrk="0" fontAlgn="base" latinLnBrk="0" hangingPunct="0">
              <a:lnSpc>
                <a:spcPct val="100000"/>
              </a:lnSpc>
              <a:spcBef>
                <a:spcPct val="0"/>
              </a:spcBef>
              <a:spcAft>
                <a:spcPts val="600"/>
              </a:spcAft>
              <a:buClrTx/>
              <a:buSzTx/>
              <a:buFontTx/>
              <a:buNone/>
              <a:tabLst/>
              <a:defRPr/>
            </a:pPr>
            <a:endParaRPr lang="en-US" altLang="en-US" i="0"/>
          </a:p>
          <a:p>
            <a:pPr marL="457200" marR="0" lvl="0" indent="-457200" algn="l" defTabSz="914400" rtl="0" eaLnBrk="0" fontAlgn="base" latinLnBrk="0" hangingPunct="0">
              <a:lnSpc>
                <a:spcPct val="100000"/>
              </a:lnSpc>
              <a:spcBef>
                <a:spcPct val="0"/>
              </a:spcBef>
              <a:spcAft>
                <a:spcPts val="600"/>
              </a:spcAft>
              <a:buClrTx/>
              <a:buSzTx/>
              <a:buFontTx/>
              <a:buNone/>
              <a:tabLst/>
              <a:defRPr/>
            </a:pPr>
            <a:r>
              <a:rPr lang="en-US" sz="1200">
                <a:solidFill>
                  <a:schemeClr val="tx1"/>
                </a:solidFill>
              </a:rPr>
              <a:t>French Immersion is an inclusive pathway that is accessible to </a:t>
            </a:r>
            <a:r>
              <a:rPr lang="en-US" sz="1200" b="0" u="none">
                <a:solidFill>
                  <a:schemeClr val="tx1"/>
                </a:solidFill>
              </a:rPr>
              <a:t>all learners.</a:t>
            </a:r>
            <a:endParaRPr lang="en-US" altLang="en-US" b="0" i="0" u="none"/>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F8B7347B-6AED-4574-9395-E64C90A580A7}" type="slidenum">
              <a:rPr lang="en-CA" altLang="en-US" sz="1200"/>
              <a:pPr/>
              <a:t>13</a:t>
            </a:fld>
            <a:endParaRPr lang="en-CA" altLang="en-US" sz="1200"/>
          </a:p>
        </p:txBody>
      </p:sp>
    </p:spTree>
    <p:extLst>
      <p:ext uri="{BB962C8B-B14F-4D97-AF65-F5344CB8AC3E}">
        <p14:creationId xmlns:p14="http://schemas.microsoft.com/office/powerpoint/2010/main" val="192241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t>Early Immersion begins in Grade 1, where students spend most of the school day learning in French. Subject areas such as Science, Mathematics, and Social Studies are taught in French as the language of instruction.</a:t>
            </a:r>
          </a:p>
          <a:p>
            <a:endParaRPr lang="en-CA"/>
          </a:p>
          <a:p>
            <a:r>
              <a:rPr lang="en-CA"/>
              <a:t>In the primary and elementary years, language learning is supported through meaningful, everyday experiences such as play, reading, writing, and storytelling. French is naturally integrated through the exploration of familiar, relevant topics and through opportunities to engage with Francophone cultures.</a:t>
            </a:r>
          </a:p>
          <a:p>
            <a:endParaRPr lang="en-CA"/>
          </a:p>
          <a:p>
            <a:r>
              <a:rPr lang="en-CA"/>
              <a:t>Some specialty subjects, including physical education, art, and music, may also be taught in French, depending on the number of instructional hours required to meet program outcomes.</a:t>
            </a:r>
          </a:p>
          <a:p>
            <a:endParaRPr lang="en-CA"/>
          </a:p>
          <a:p>
            <a:r>
              <a:rPr lang="en-CA"/>
              <a:t>English Language Arts is introduced in Grade 3 within the French Immersion pathway.</a:t>
            </a:r>
          </a:p>
          <a:p>
            <a:pPr marL="457200" marR="0" indent="-457200" algn="l" defTabSz="914400" rtl="0" eaLnBrk="0" fontAlgn="base" latinLnBrk="0" hangingPunct="0">
              <a:lnSpc>
                <a:spcPct val="100000"/>
              </a:lnSpc>
              <a:spcBef>
                <a:spcPct val="0"/>
              </a:spcBef>
              <a:spcAft>
                <a:spcPts val="600"/>
              </a:spcAft>
              <a:buClrTx/>
              <a:buSzTx/>
              <a:buFontTx/>
              <a:buNone/>
              <a:tabLst/>
              <a:defRPr/>
            </a:pPr>
            <a:endParaRPr lang="en-CA" altLang="en-US"/>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ED99B6B1-8728-4C41-B3B0-3FE14569A110}" type="slidenum">
              <a:rPr lang="en-CA" altLang="en-US" sz="1200"/>
              <a:pPr/>
              <a:t>14</a:t>
            </a:fld>
            <a:endParaRPr lang="en-CA" altLang="en-US" sz="1200"/>
          </a:p>
        </p:txBody>
      </p:sp>
    </p:spTree>
    <p:extLst>
      <p:ext uri="{BB962C8B-B14F-4D97-AF65-F5344CB8AC3E}">
        <p14:creationId xmlns:p14="http://schemas.microsoft.com/office/powerpoint/2010/main" val="594943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US" altLang="en-US">
                <a:solidFill>
                  <a:srgbClr val="000000"/>
                </a:solidFill>
              </a:rPr>
              <a:t>The Grade 6 Entry to French Immersion, or the Late French Immersion pathway begins in Grade 6 and is dependent upon student enrollment and the guidelines provided in Provincial Policy 309. </a:t>
            </a:r>
          </a:p>
          <a:p>
            <a:pPr marL="457200" indent="-457200"/>
            <a:endParaRPr lang="en-US" altLang="en-US">
              <a:solidFill>
                <a:srgbClr val="000000"/>
              </a:solidFill>
            </a:endParaRPr>
          </a:p>
          <a:p>
            <a:pPr marL="457200" indent="-457200"/>
            <a:r>
              <a:rPr lang="en-US" altLang="en-US">
                <a:solidFill>
                  <a:srgbClr val="000000"/>
                </a:solidFill>
              </a:rPr>
              <a:t>Exposure to the French language at the primary and elementary levels enables students to transition smoothly to French Immersion in grade 6.</a:t>
            </a:r>
          </a:p>
          <a:p>
            <a:pPr marL="457200" indent="-457200"/>
            <a:endParaRPr lang="en-US" altLang="en-US">
              <a:solidFill>
                <a:srgbClr val="000000"/>
              </a:solidFill>
            </a:endParaRPr>
          </a:p>
          <a:p>
            <a:pPr marL="457200" indent="-457200"/>
            <a:r>
              <a:rPr lang="en-US" altLang="en-US">
                <a:solidFill>
                  <a:srgbClr val="000000"/>
                </a:solidFill>
              </a:rPr>
              <a:t>Teachers will model the language to support student success through French Immersion Language Arts as well as content areas such as Math, Science and Social Studies.</a:t>
            </a:r>
          </a:p>
          <a:p>
            <a:pPr marL="457200" indent="-457200"/>
            <a:endParaRPr lang="en-US" altLang="en-US">
              <a:solidFill>
                <a:srgbClr val="000000"/>
              </a:solidFill>
            </a:endParaRPr>
          </a:p>
          <a:p>
            <a:pPr marL="457200" indent="-457200"/>
            <a:r>
              <a:rPr lang="en-US" altLang="en-US">
                <a:solidFill>
                  <a:srgbClr val="000000"/>
                </a:solidFill>
              </a:rPr>
              <a:t>In FI Language Arts, the beginning of the year has a focus on building confidence in oral language.  Reading and writing instruction is gradually introduced through vocabulary building and modelling.  Teachers will build on previously acquired skills to support literacy instruction.</a:t>
            </a:r>
          </a:p>
          <a:p>
            <a:pPr marL="457200" indent="-457200"/>
            <a:endParaRPr lang="en-US" altLang="en-US">
              <a:solidFill>
                <a:srgbClr val="000000"/>
              </a:solidFill>
            </a:endParaRPr>
          </a:p>
          <a:p>
            <a:pPr marL="457200" indent="-457200"/>
            <a:r>
              <a:rPr lang="en-US" altLang="en-US">
                <a:solidFill>
                  <a:srgbClr val="000000"/>
                </a:solidFill>
              </a:rPr>
              <a:t>In content area classrooms, vocabulary is embedded along with skills specific to the topics of study. </a:t>
            </a:r>
            <a:endParaRPr lang="en-CA" altLang="en-US">
              <a:solidFill>
                <a:srgbClr val="000000"/>
              </a:solidFill>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63ABE57B-9546-4EE0-ABFB-6DC9B876D00B}" type="slidenum">
              <a:rPr lang="en-CA" altLang="en-US" sz="1200"/>
              <a:pPr/>
              <a:t>15</a:t>
            </a:fld>
            <a:endParaRPr lang="en-CA" altLang="en-US" sz="1200"/>
          </a:p>
        </p:txBody>
      </p:sp>
    </p:spTree>
    <p:extLst>
      <p:ext uri="{BB962C8B-B14F-4D97-AF65-F5344CB8AC3E}">
        <p14:creationId xmlns:p14="http://schemas.microsoft.com/office/powerpoint/2010/main" val="2988662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457200" indent="-457200"/>
            <a:r>
              <a:rPr lang="en-US" b="0"/>
              <a:t>This table shows what a typical day in French Immersion might look like next year.</a:t>
            </a:r>
          </a:p>
          <a:p>
            <a:pPr marL="457200" indent="-457200"/>
            <a:endParaRPr lang="en-US" b="0"/>
          </a:p>
          <a:p>
            <a:pPr marL="457200" indent="-457200"/>
            <a:r>
              <a:rPr lang="en-US" b="0"/>
              <a:t>In blue, you will see the subjects taught in French.  Physical Education, Music, and Art may be taught in English or in French.</a:t>
            </a:r>
          </a:p>
          <a:p>
            <a:pPr marL="457200" indent="-457200"/>
            <a:endParaRPr lang="en-US" b="0"/>
          </a:p>
          <a:p>
            <a:pPr marL="457200" indent="-457200"/>
            <a:r>
              <a:rPr lang="en-US" b="0">
                <a:highlight>
                  <a:srgbClr val="FFFF00"/>
                </a:highlight>
              </a:rPr>
              <a:t>*The middle school day in Grades 6 to 8 would be similar for early and late immersion.</a:t>
            </a:r>
            <a:endParaRPr lang="en-CA" b="0">
              <a:highlight>
                <a:srgbClr val="FFFF00"/>
              </a:highlight>
            </a:endParaRPr>
          </a:p>
        </p:txBody>
      </p:sp>
      <p:sp>
        <p:nvSpPr>
          <p:cNvPr id="4" name="Slide Number Placeholder 3"/>
          <p:cNvSpPr>
            <a:spLocks noGrp="1"/>
          </p:cNvSpPr>
          <p:nvPr>
            <p:ph type="sldNum" sz="quarter" idx="10"/>
          </p:nvPr>
        </p:nvSpPr>
        <p:spPr/>
        <p:txBody>
          <a:bodyPr/>
          <a:lstStyle/>
          <a:p>
            <a:pPr>
              <a:defRPr/>
            </a:pPr>
            <a:fld id="{989F54E2-63D4-474F-AA21-CDC9DA5CF5F2}" type="slidenum">
              <a:rPr lang="en-CA" altLang="en-US" smtClean="0"/>
              <a:pPr>
                <a:defRPr/>
              </a:pPr>
              <a:t>16</a:t>
            </a:fld>
            <a:endParaRPr lang="en-CA" altLang="en-US"/>
          </a:p>
        </p:txBody>
      </p:sp>
    </p:spTree>
    <p:extLst>
      <p:ext uri="{BB962C8B-B14F-4D97-AF65-F5344CB8AC3E}">
        <p14:creationId xmlns:p14="http://schemas.microsoft.com/office/powerpoint/2010/main" val="2328770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US" altLang="fr-FR" sz="1200" kern="1200">
                <a:solidFill>
                  <a:schemeClr val="tx1"/>
                </a:solidFill>
                <a:latin typeface="+mn-lt"/>
                <a:ea typeface="+mn-ea"/>
                <a:cs typeface="+mn-cs"/>
              </a:rPr>
              <a:t>In Grade 9, learners are expected to complete 50% of their courses in French.</a:t>
            </a:r>
          </a:p>
          <a:p>
            <a:pPr marL="457200" indent="-457200"/>
            <a:endParaRPr lang="en-US" altLang="fr-FR" sz="1200" kern="1200">
              <a:solidFill>
                <a:schemeClr val="tx1"/>
              </a:solidFill>
              <a:latin typeface="+mn-lt"/>
              <a:ea typeface="+mn-ea"/>
              <a:cs typeface="+mn-cs"/>
            </a:endParaRPr>
          </a:p>
          <a:p>
            <a:pPr marL="457200" indent="-457200"/>
            <a:r>
              <a:rPr lang="en-US" altLang="fr-FR" sz="1200" kern="1200">
                <a:solidFill>
                  <a:schemeClr val="tx1"/>
                </a:solidFill>
                <a:latin typeface="+mn-lt"/>
                <a:ea typeface="+mn-ea"/>
                <a:cs typeface="+mn-cs"/>
              </a:rPr>
              <a:t>In Grades 10 to 12, learners are expected to complete 40 credit hours - or a minimum of 10 full courses instructed in French.  </a:t>
            </a:r>
          </a:p>
          <a:p>
            <a:pPr marL="457200" indent="-457200"/>
            <a:endParaRPr lang="en-US" altLang="fr-FR" sz="1200" kern="1200">
              <a:solidFill>
                <a:schemeClr val="tx1"/>
              </a:solidFill>
              <a:latin typeface="+mn-lt"/>
              <a:ea typeface="+mn-ea"/>
              <a:cs typeface="+mn-cs"/>
            </a:endParaRPr>
          </a:p>
          <a:p>
            <a:pPr marL="457200" indent="-457200"/>
            <a:r>
              <a:rPr lang="en-US" altLang="fr-FR" sz="1200" kern="1200">
                <a:solidFill>
                  <a:schemeClr val="tx1"/>
                </a:solidFill>
                <a:latin typeface="+mn-lt"/>
                <a:ea typeface="+mn-ea"/>
                <a:cs typeface="+mn-cs"/>
              </a:rPr>
              <a:t>Learners are encouraged to exceed these minimum requirements where circumstances allow. </a:t>
            </a:r>
          </a:p>
          <a:p>
            <a:pPr marL="457200" indent="-457200"/>
            <a:endParaRPr lang="en-US" altLang="fr-FR" sz="1200" kern="1200">
              <a:solidFill>
                <a:schemeClr val="tx1"/>
              </a:solidFill>
              <a:latin typeface="+mn-lt"/>
              <a:ea typeface="+mn-ea"/>
              <a:cs typeface="+mn-cs"/>
            </a:endParaRPr>
          </a:p>
          <a:p>
            <a:pPr marL="457200" indent="-457200"/>
            <a:r>
              <a:rPr lang="en-US" altLang="fr-FR" sz="1200" kern="1200">
                <a:solidFill>
                  <a:schemeClr val="tx1"/>
                </a:solidFill>
                <a:latin typeface="+mn-lt"/>
                <a:ea typeface="+mn-ea"/>
                <a:cs typeface="+mn-cs"/>
              </a:rPr>
              <a:t>Learners enrolled in a French course in grade 12 are eligible for an Oral Proficiency Interview through the province of NB.</a:t>
            </a:r>
          </a:p>
          <a:p>
            <a:pPr marL="457200" indent="-457200"/>
            <a:endParaRPr lang="en-US" altLang="fr-FR" sz="1200" kern="1200">
              <a:solidFill>
                <a:schemeClr val="tx1"/>
              </a:solidFill>
              <a:latin typeface="+mn-lt"/>
              <a:ea typeface="+mn-ea"/>
              <a:cs typeface="+mn-cs"/>
            </a:endParaRPr>
          </a:p>
          <a:p>
            <a:pPr marL="457200" indent="-457200"/>
            <a:r>
              <a:rPr lang="en-US" altLang="fr-FR" sz="1200" kern="1200">
                <a:solidFill>
                  <a:schemeClr val="tx1"/>
                </a:solidFill>
                <a:latin typeface="+mn-lt"/>
                <a:ea typeface="+mn-ea"/>
                <a:cs typeface="+mn-cs"/>
              </a:rPr>
              <a:t>To enhance choices for students, the Department of Education and Early Childhood Development continues to expand offerings of French online courses and experiential learning.</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913DC1BE-D43B-4B1A-BB6D-4D3F2AE2B436}" type="slidenum">
              <a:rPr lang="en-CA" altLang="en-US" sz="1200"/>
              <a:pPr/>
              <a:t>17</a:t>
            </a:fld>
            <a:endParaRPr lang="en-CA" altLang="en-US" sz="1200"/>
          </a:p>
        </p:txBody>
      </p:sp>
    </p:spTree>
    <p:extLst>
      <p:ext uri="{BB962C8B-B14F-4D97-AF65-F5344CB8AC3E}">
        <p14:creationId xmlns:p14="http://schemas.microsoft.com/office/powerpoint/2010/main" val="2307777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US" altLang="fr-FR" sz="1200" kern="1200">
                <a:solidFill>
                  <a:schemeClr val="tx1"/>
                </a:solidFill>
                <a:latin typeface="+mn-lt"/>
                <a:ea typeface="+mn-ea"/>
                <a:cs typeface="+mn-cs"/>
              </a:rPr>
              <a:t>High School students wishing to pursue additional French language learning opportunities can access various online courses instructed in French.</a:t>
            </a:r>
          </a:p>
          <a:p>
            <a:pPr marL="457200" indent="-457200"/>
            <a:endParaRPr lang="en-US" altLang="fr-FR" sz="1200" kern="1200">
              <a:solidFill>
                <a:schemeClr val="tx1"/>
              </a:solidFill>
              <a:latin typeface="+mn-lt"/>
              <a:ea typeface="+mn-ea"/>
              <a:cs typeface="+mn-cs"/>
            </a:endParaRPr>
          </a:p>
          <a:p>
            <a:pPr marL="457200" indent="-457200"/>
            <a:r>
              <a:rPr lang="en-US" altLang="fr-FR" sz="1200" kern="1200">
                <a:solidFill>
                  <a:schemeClr val="tx1"/>
                </a:solidFill>
                <a:latin typeface="+mn-lt"/>
                <a:ea typeface="+mn-ea"/>
                <a:cs typeface="+mn-cs"/>
              </a:rPr>
              <a:t>Students may also use some of their French learning experiences outside the classroom for credits towards their high school diploma.</a:t>
            </a:r>
          </a:p>
          <a:p>
            <a:pPr marL="457200" indent="-457200"/>
            <a:endParaRPr lang="en-US" altLang="fr-FR" sz="1200" kern="1200">
              <a:solidFill>
                <a:schemeClr val="tx1"/>
              </a:solidFill>
              <a:latin typeface="+mn-lt"/>
              <a:ea typeface="+mn-ea"/>
              <a:cs typeface="+mn-cs"/>
            </a:endParaRPr>
          </a:p>
          <a:p>
            <a:pPr marL="457200" indent="-457200"/>
            <a:r>
              <a:rPr lang="en-CA" sz="1200" b="0" i="0" kern="1200">
                <a:solidFill>
                  <a:schemeClr val="tx1"/>
                </a:solidFill>
                <a:effectLst/>
                <a:latin typeface="+mn-lt"/>
                <a:ea typeface="+mn-ea"/>
                <a:cs typeface="+mn-cs"/>
              </a:rPr>
              <a:t>These opportunities have been pre-approved, so students can receive course credits upon proof of completion. </a:t>
            </a:r>
          </a:p>
          <a:p>
            <a:pPr marL="457200" indent="-457200"/>
            <a:endParaRPr lang="en-CA" sz="1200" b="0" i="0" kern="1200">
              <a:solidFill>
                <a:schemeClr val="tx1"/>
              </a:solidFill>
              <a:effectLst/>
              <a:latin typeface="+mn-lt"/>
              <a:ea typeface="+mn-ea"/>
              <a:cs typeface="+mn-cs"/>
            </a:endParaRPr>
          </a:p>
          <a:p>
            <a:pPr marL="457200" indent="-457200"/>
            <a:r>
              <a:rPr lang="en-CA" sz="1200" b="0" i="0" kern="1200">
                <a:solidFill>
                  <a:schemeClr val="tx1"/>
                </a:solidFill>
                <a:effectLst/>
                <a:latin typeface="+mn-lt"/>
                <a:ea typeface="+mn-ea"/>
                <a:cs typeface="+mn-cs"/>
              </a:rPr>
              <a:t>Learners with proof of completion of the opportunities that appear in this list may submit their documents to school administration to receive course credits.</a:t>
            </a:r>
            <a:endParaRPr lang="en-US" altLang="fr-FR" sz="1200" kern="1200">
              <a:solidFill>
                <a:schemeClr val="tx1"/>
              </a:solidFill>
              <a:latin typeface="+mn-lt"/>
              <a:ea typeface="+mn-ea"/>
              <a:cs typeface="+mn-cs"/>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913DC1BE-D43B-4B1A-BB6D-4D3F2AE2B436}" type="slidenum">
              <a:rPr lang="en-CA" altLang="en-US" sz="1200"/>
              <a:pPr/>
              <a:t>18</a:t>
            </a:fld>
            <a:endParaRPr lang="en-CA" altLang="en-US" sz="1200"/>
          </a:p>
        </p:txBody>
      </p:sp>
    </p:spTree>
    <p:extLst>
      <p:ext uri="{BB962C8B-B14F-4D97-AF65-F5344CB8AC3E}">
        <p14:creationId xmlns:p14="http://schemas.microsoft.com/office/powerpoint/2010/main" val="1893614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Families can support students’ learning by increasing time, interactions, motivation, and exposure to French.</a:t>
            </a:r>
          </a:p>
          <a:p>
            <a:pPr eaLnBrk="1" hangingPunct="1">
              <a:spcBef>
                <a:spcPct val="0"/>
              </a:spcBef>
            </a:pPr>
            <a:r>
              <a:rPr lang="en-US" altLang="en-US"/>
              <a:t>This list provides some examples of how you can support these key pillars.</a:t>
            </a:r>
          </a:p>
          <a:p>
            <a:pPr eaLnBrk="1" hangingPunct="1">
              <a:spcBef>
                <a:spcPct val="0"/>
              </a:spcBef>
            </a:pPr>
            <a:endParaRPr lang="en-CA" altLang="en-US"/>
          </a:p>
          <a:p>
            <a:pPr>
              <a:spcBef>
                <a:spcPct val="0"/>
              </a:spcBef>
              <a:spcAft>
                <a:spcPts val="1200"/>
              </a:spcAft>
            </a:pPr>
            <a:endParaRPr lang="en-CA" altLang="en-US">
              <a:latin typeface="Arial Narrow" panose="020B0606020202030204" pitchFamily="34" charset="0"/>
            </a:endParaRPr>
          </a:p>
          <a:p>
            <a:pPr eaLnBrk="1" hangingPunct="1">
              <a:spcBef>
                <a:spcPct val="0"/>
              </a:spcBef>
            </a:pPr>
            <a:endParaRPr lang="en-CA" altLang="en-US"/>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7BCACB98-7B01-49DB-92B7-BFD95CDE1559}" type="slidenum">
              <a:rPr lang="en-CA" altLang="en-US" sz="1200"/>
              <a:pPr/>
              <a:t>19</a:t>
            </a:fld>
            <a:endParaRPr lang="en-CA" altLang="en-US" sz="1200"/>
          </a:p>
        </p:txBody>
      </p:sp>
    </p:spTree>
    <p:extLst>
      <p:ext uri="{BB962C8B-B14F-4D97-AF65-F5344CB8AC3E}">
        <p14:creationId xmlns:p14="http://schemas.microsoft.com/office/powerpoint/2010/main" val="3091309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altLang="en-US"/>
              <a:t>Please watch this video on the benefits of learning French!</a:t>
            </a:r>
          </a:p>
          <a:p>
            <a:endParaRPr lang="en-CA"/>
          </a:p>
        </p:txBody>
      </p:sp>
      <p:sp>
        <p:nvSpPr>
          <p:cNvPr id="4" name="Slide Number Placeholder 3"/>
          <p:cNvSpPr>
            <a:spLocks noGrp="1"/>
          </p:cNvSpPr>
          <p:nvPr>
            <p:ph type="sldNum" sz="quarter" idx="5"/>
          </p:nvPr>
        </p:nvSpPr>
        <p:spPr/>
        <p:txBody>
          <a:bodyPr/>
          <a:lstStyle/>
          <a:p>
            <a:pPr>
              <a:defRPr/>
            </a:pPr>
            <a:fld id="{989F54E2-63D4-474F-AA21-CDC9DA5CF5F2}" type="slidenum">
              <a:rPr lang="en-CA" altLang="en-US" smtClean="0"/>
              <a:pPr>
                <a:defRPr/>
              </a:pPr>
              <a:t>2</a:t>
            </a:fld>
            <a:endParaRPr lang="en-CA" altLang="en-US"/>
          </a:p>
        </p:txBody>
      </p:sp>
    </p:spTree>
    <p:extLst>
      <p:ext uri="{BB962C8B-B14F-4D97-AF65-F5344CB8AC3E}">
        <p14:creationId xmlns:p14="http://schemas.microsoft.com/office/powerpoint/2010/main" val="4060045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5B281-93A7-5F14-CF52-FFB33E317ABB}"/>
            </a:ext>
          </a:extLst>
        </p:cNvPr>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142D0CC6-E147-E21D-971B-946973E27236}"/>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646DE907-DF23-222D-9174-27D0B9E1F9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Resources are available to support families who wish to enhance their students’ French language learning.</a:t>
            </a:r>
          </a:p>
          <a:p>
            <a:pPr eaLnBrk="1" hangingPunct="1">
              <a:spcBef>
                <a:spcPct val="0"/>
              </a:spcBef>
            </a:pPr>
            <a:endParaRPr lang="en-CA" altLang="en-US"/>
          </a:p>
          <a:p>
            <a:pPr eaLnBrk="1" hangingPunct="1">
              <a:spcBef>
                <a:spcPct val="0"/>
              </a:spcBef>
            </a:pPr>
            <a:r>
              <a:rPr lang="en-CA" altLang="en-US"/>
              <a:t>Many of these resources are available through the Centre of Excellence for Language Learning, which creates authentic learning experiences, supports families on their child’s language learning journey, and builds partnerships with community groups to promote bilingualism as a life skill</a:t>
            </a:r>
          </a:p>
          <a:p>
            <a:pPr eaLnBrk="1" hangingPunct="1">
              <a:spcBef>
                <a:spcPct val="0"/>
              </a:spcBef>
            </a:pPr>
            <a:endParaRPr lang="en-CA" altLang="en-US"/>
          </a:p>
          <a:p>
            <a:pPr eaLnBrk="1" hangingPunct="1">
              <a:spcBef>
                <a:spcPct val="0"/>
              </a:spcBef>
            </a:pPr>
            <a:r>
              <a:rPr lang="en-CA" altLang="en-US"/>
              <a:t>To have access to additional texts and resources in French, you can consult the electronic library of New Brunswick, or the SORA library.</a:t>
            </a:r>
          </a:p>
        </p:txBody>
      </p:sp>
      <p:sp>
        <p:nvSpPr>
          <p:cNvPr id="15364" name="Slide Number Placeholder 3">
            <a:extLst>
              <a:ext uri="{FF2B5EF4-FFF2-40B4-BE49-F238E27FC236}">
                <a16:creationId xmlns:a16="http://schemas.microsoft.com/office/drawing/2014/main" id="{DECBB5EB-19B5-4F71-7108-E767093228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7BCACB98-7B01-49DB-92B7-BFD95CDE1559}" type="slidenum">
              <a:rPr lang="en-CA" altLang="en-US" sz="1200"/>
              <a:pPr/>
              <a:t>20</a:t>
            </a:fld>
            <a:endParaRPr lang="en-CA" altLang="en-US" sz="1200"/>
          </a:p>
        </p:txBody>
      </p:sp>
    </p:spTree>
    <p:extLst>
      <p:ext uri="{BB962C8B-B14F-4D97-AF65-F5344CB8AC3E}">
        <p14:creationId xmlns:p14="http://schemas.microsoft.com/office/powerpoint/2010/main" val="836099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t>We encourage families to consider the many enriching opportunities available through government programs. These experiences support students in developing their French skills through authentic, real-life situations, while also fostering an appreciation for French language and cultures.</a:t>
            </a:r>
          </a:p>
          <a:p>
            <a:endParaRPr lang="en-CA"/>
          </a:p>
          <a:p>
            <a:r>
              <a:rPr lang="en-CA"/>
              <a:t>Participation in a bilingual exchange or summer program can significantly strengthen a child’s confidence and ability in French, while offering a safe, engaging environment to build independence and form lasting friendships.</a:t>
            </a:r>
          </a:p>
          <a:p>
            <a:endParaRPr lang="en-CA"/>
          </a:p>
          <a:p>
            <a:r>
              <a:rPr lang="en-CA"/>
              <a:t>For more information about summer and exchange programs available to students in Grades 6–12, please visit the link provided or scan the QR code.</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4A177EC2-F4C1-4361-B0BA-48B660E451A2}" type="slidenum">
              <a:rPr lang="en-CA" altLang="en-US" sz="1200"/>
              <a:pPr/>
              <a:t>21</a:t>
            </a:fld>
            <a:endParaRPr lang="en-CA" altLang="en-US" sz="1200"/>
          </a:p>
        </p:txBody>
      </p:sp>
    </p:spTree>
    <p:extLst>
      <p:ext uri="{BB962C8B-B14F-4D97-AF65-F5344CB8AC3E}">
        <p14:creationId xmlns:p14="http://schemas.microsoft.com/office/powerpoint/2010/main" val="2966312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a:t>Thank you for your interest in New Brunswick’s French second language programs. </a:t>
            </a:r>
          </a:p>
          <a:p>
            <a:pPr marL="457200" indent="-457200"/>
            <a:endParaRPr lang="en-CA" altLang="en-US"/>
          </a:p>
          <a:p>
            <a:pPr marL="457200" indent="-457200"/>
            <a:r>
              <a:rPr lang="en-CA" altLang="en-US"/>
              <a:t>If you have additional questions about current programs, please contact your local school district.</a:t>
            </a:r>
          </a:p>
          <a:p>
            <a:r>
              <a:rPr lang="en-CA" sz="1200" kern="1200">
                <a:solidFill>
                  <a:schemeClr val="tx1"/>
                </a:solidFill>
                <a:effectLst/>
                <a:latin typeface="+mn-lt"/>
                <a:ea typeface="+mn-ea"/>
                <a:cs typeface="+mn-cs"/>
              </a:rPr>
              <a:t> </a:t>
            </a:r>
          </a:p>
          <a:p>
            <a:endParaRPr lang="en-CA" altLang="en-US"/>
          </a:p>
          <a:p>
            <a:endParaRPr lang="en-CA" altLang="en-US" sz="3200" b="1"/>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8D52FEFD-2B67-4373-B73C-9FB7B6109524}" type="slidenum">
              <a:rPr lang="en-CA" altLang="en-US" sz="1200"/>
              <a:pPr/>
              <a:t>22</a:t>
            </a:fld>
            <a:endParaRPr lang="en-CA" altLang="en-US" sz="1200"/>
          </a:p>
        </p:txBody>
      </p:sp>
    </p:spTree>
    <p:extLst>
      <p:ext uri="{BB962C8B-B14F-4D97-AF65-F5344CB8AC3E}">
        <p14:creationId xmlns:p14="http://schemas.microsoft.com/office/powerpoint/2010/main" val="4255966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Learning French has many benefits – much more than just learning another language.</a:t>
            </a:r>
          </a:p>
          <a:p>
            <a:pPr eaLnBrk="1" hangingPunct="1">
              <a:spcBef>
                <a:spcPct val="0"/>
              </a:spcBef>
            </a:pPr>
            <a:endParaRPr lang="en-US" altLang="en-US"/>
          </a:p>
          <a:p>
            <a:pPr eaLnBrk="1" hangingPunct="1">
              <a:spcBef>
                <a:spcPct val="0"/>
              </a:spcBef>
            </a:pPr>
            <a:r>
              <a:rPr lang="en-US" altLang="en-US"/>
              <a:t>Learning French fosters stronger literacy skills in both French and English, develops listening and learning skills, enhances problem solving abilities, increases cognitive abilities such as flexible and creative thinking, exposes learners to literature, art, music and theatre in another language, and improves self-esteem and awareness of other cultures by exploring a variety of themes.</a:t>
            </a:r>
          </a:p>
          <a:p>
            <a:pPr eaLnBrk="1" hangingPunct="1">
              <a:spcBef>
                <a:spcPct val="0"/>
              </a:spcBef>
            </a:pPr>
            <a:endParaRPr lang="en-CA" altLang="en-US"/>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596C9DED-F061-40FE-92B8-5E0C33DD8A08}" type="slidenum">
              <a:rPr lang="en-CA" altLang="en-US" sz="1200"/>
              <a:pPr/>
              <a:t>3</a:t>
            </a:fld>
            <a:endParaRPr lang="en-CA" altLang="en-US" sz="1200"/>
          </a:p>
        </p:txBody>
      </p:sp>
    </p:spTree>
    <p:extLst>
      <p:ext uri="{BB962C8B-B14F-4D97-AF65-F5344CB8AC3E}">
        <p14:creationId xmlns:p14="http://schemas.microsoft.com/office/powerpoint/2010/main" val="4255628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p>
          <a:p>
            <a:pPr marL="0" marR="0" lvl="0" indent="0" algn="l" defTabSz="914400" rtl="0" eaLnBrk="0" fontAlgn="base" latinLnBrk="0" hangingPunct="0">
              <a:lnSpc>
                <a:spcPct val="100000"/>
              </a:lnSpc>
              <a:spcBef>
                <a:spcPct val="30000"/>
              </a:spcBef>
              <a:spcAft>
                <a:spcPct val="0"/>
              </a:spcAft>
              <a:buClrTx/>
              <a:buSzTx/>
              <a:buFontTx/>
              <a:buNone/>
              <a:tabLst/>
              <a:defRPr/>
            </a:pPr>
            <a:r>
              <a:rPr lang="en-CA" altLang="en-US" sz="1200">
                <a:latin typeface="+mn-lt"/>
              </a:rPr>
              <a:t>All New Brunswick French pathways are aligned with the CEFR, or the </a:t>
            </a:r>
            <a:r>
              <a:rPr lang="en-CA" altLang="en-US" sz="1200" b="1">
                <a:latin typeface="+mn-lt"/>
              </a:rPr>
              <a:t>Common European Framework of Reference</a:t>
            </a:r>
          </a:p>
          <a:p>
            <a:endParaRPr lang="en-CA"/>
          </a:p>
          <a:p>
            <a:r>
              <a:rPr lang="en-CA"/>
              <a:t>The CEFR shows how language skills develop over time, including speaking, reading, and writing. It uses a six-level scale to describe a learner’s progress, from beginner to more advanced levels.</a:t>
            </a:r>
          </a:p>
          <a:p>
            <a:endParaRPr lang="en-CA"/>
          </a:p>
          <a:p>
            <a:r>
              <a:rPr lang="en-CA"/>
              <a:t>These levels help show a student’s growing ability to use French with confidence.</a:t>
            </a:r>
          </a:p>
          <a:p>
            <a:endParaRPr lang="en-CA"/>
          </a:p>
          <a:p>
            <a:r>
              <a:rPr lang="en-CA"/>
              <a:t>This scale can support students, teachers and families in identifying what the learner can do in their second or additional language, and also to identify next steps in attaining higher levels of proficiency.</a:t>
            </a:r>
          </a:p>
          <a:p>
            <a:endParaRPr lang="en-CA" altLang="fr-FR"/>
          </a:p>
          <a:p>
            <a:pPr marL="457200" indent="-457200"/>
            <a:r>
              <a:rPr lang="en-US" altLang="fr-FR" b="0"/>
              <a:t>New Brunswick has introduced CEFR-based posters to help learners understand their progress in French.</a:t>
            </a:r>
          </a:p>
          <a:p>
            <a:pPr marL="457200" indent="-457200"/>
            <a:endParaRPr lang="en-US" altLang="fr-FR" b="0"/>
          </a:p>
          <a:p>
            <a:pPr marL="457200" indent="-457200"/>
            <a:r>
              <a:rPr lang="en-US" altLang="fr-FR" b="0"/>
              <a:t>The proficiency levels are based on the levels described in the CEFR. They are available in English and French.</a:t>
            </a:r>
          </a:p>
          <a:p>
            <a:pPr marL="457200" indent="-457200"/>
            <a:endParaRPr lang="en-US" altLang="fr-FR" b="0"/>
          </a:p>
          <a:p>
            <a:endParaRPr lang="en-CA" altLang="fr-FR"/>
          </a:p>
          <a:p>
            <a:endParaRPr lang="en-CA" altLang="fr-FR" baseline="0"/>
          </a:p>
          <a:p>
            <a:endParaRPr lang="en-CA" altLang="fr-F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1CED876B-E4C9-43C9-B04D-5EB1CC41C1C3}" type="slidenum">
              <a:rPr lang="en-CA" altLang="en-US" sz="1200"/>
              <a:pPr/>
              <a:t>4</a:t>
            </a:fld>
            <a:endParaRPr lang="en-CA" altLang="en-US" sz="1200"/>
          </a:p>
        </p:txBody>
      </p:sp>
    </p:spTree>
    <p:extLst>
      <p:ext uri="{BB962C8B-B14F-4D97-AF65-F5344CB8AC3E}">
        <p14:creationId xmlns:p14="http://schemas.microsoft.com/office/powerpoint/2010/main" val="115379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CA" altLang="en-US"/>
              <a:t>This is what some common levels of proficiency sound like.  Hover the mouse</a:t>
            </a:r>
            <a:r>
              <a:rPr lang="en-CA" altLang="en-US" baseline="0"/>
              <a:t> over each audio </a:t>
            </a:r>
            <a:r>
              <a:rPr lang="en-CA" altLang="en-US"/>
              <a:t>icon to reveal the audio control bar. Then, click on the play icon </a:t>
            </a:r>
            <a:r>
              <a:rPr lang="en-US" altLang="en-US"/>
              <a:t>to hear examples of what to expect at various levels.</a:t>
            </a:r>
            <a:endParaRPr lang="en-CA" altLang="en-US"/>
          </a:p>
          <a:p>
            <a:pPr marL="0" indent="0" algn="l">
              <a:spcBef>
                <a:spcPct val="0"/>
              </a:spcBef>
              <a:buNone/>
              <a:defRPr/>
            </a:pPr>
            <a:endParaRPr lang="en-CA" altLang="en-US"/>
          </a:p>
          <a:p>
            <a:pPr marL="0" indent="0" algn="l">
              <a:spcBef>
                <a:spcPct val="0"/>
              </a:spcBef>
              <a:buNone/>
              <a:defRPr/>
            </a:pPr>
            <a:r>
              <a:rPr lang="en-CA" altLang="en-US"/>
              <a:t>Keep in mind that the level of French that learners attain will vary from one student to another, in the same way as progress varies in other subject areas. </a:t>
            </a:r>
          </a:p>
          <a:p>
            <a:pPr marL="0" indent="0" algn="l">
              <a:spcBef>
                <a:spcPct val="0"/>
              </a:spcBef>
              <a:buNone/>
              <a:defRPr/>
            </a:pPr>
            <a:endParaRPr lang="en-CA" altLang="en-US"/>
          </a:p>
          <a:p>
            <a:pPr marL="0" indent="0" algn="l">
              <a:spcBef>
                <a:spcPct val="0"/>
              </a:spcBef>
              <a:buNone/>
              <a:defRPr/>
            </a:pPr>
            <a:r>
              <a:rPr lang="en-CA" altLang="en-US"/>
              <a:t>Proficiency grows when learners have more time, more frequent interactions, strong motivation and consistent exposure to French. </a:t>
            </a:r>
          </a:p>
          <a:p>
            <a:pPr marL="457200" marR="0" indent="-457200" algn="l" defTabSz="914400" rtl="0" eaLnBrk="0" fontAlgn="base" latinLnBrk="0" hangingPunct="0">
              <a:lnSpc>
                <a:spcPct val="100000"/>
              </a:lnSpc>
              <a:spcBef>
                <a:spcPct val="30000"/>
              </a:spcBef>
              <a:spcAft>
                <a:spcPct val="0"/>
              </a:spcAft>
              <a:buClrTx/>
              <a:buSzTx/>
              <a:buFontTx/>
              <a:buNone/>
              <a:tabLst/>
              <a:defRPr/>
            </a:pPr>
            <a:endParaRPr lang="en-CA" altLang="en-US"/>
          </a:p>
          <a:p>
            <a:pPr marL="457200" indent="-457200"/>
            <a:endParaRPr lang="en-CA" altLang="en-US"/>
          </a:p>
          <a:p>
            <a:pPr marL="457200" indent="-457200"/>
            <a:endParaRPr lang="en-CA" altLang="en-US"/>
          </a:p>
          <a:p>
            <a:endParaRPr lang="en-CA" altLang="en-US"/>
          </a:p>
          <a:p>
            <a:endParaRPr lang="en-CA" altLang="en-US"/>
          </a:p>
          <a:p>
            <a:endParaRPr lang="en-CA" alt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A16A5B-6C67-4357-AB07-CC1077E7CA30}" type="slidenum">
              <a:rPr kumimoji="0" lang="en-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CA"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charset="-128"/>
              <a:cs typeface="+mn-cs"/>
            </a:endParaRPr>
          </a:p>
        </p:txBody>
      </p:sp>
    </p:spTree>
    <p:extLst>
      <p:ext uri="{BB962C8B-B14F-4D97-AF65-F5344CB8AC3E}">
        <p14:creationId xmlns:p14="http://schemas.microsoft.com/office/powerpoint/2010/main" val="449009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a:solidFill>
                  <a:srgbClr val="000000"/>
                </a:solidFill>
              </a:rPr>
              <a:t>There are multiple pathways to learning French:</a:t>
            </a:r>
          </a:p>
          <a:p>
            <a:pPr marL="457200" indent="-457200"/>
            <a:endParaRPr lang="en-CA" altLang="en-US">
              <a:solidFill>
                <a:srgbClr val="000000"/>
              </a:solidFill>
            </a:endParaRPr>
          </a:p>
          <a:p>
            <a:pPr marL="457200" indent="-457200"/>
            <a:r>
              <a:rPr lang="en-CA" altLang="en-US">
                <a:solidFill>
                  <a:srgbClr val="000000"/>
                </a:solidFill>
              </a:rPr>
              <a:t>In the English Prime pathway, Pre-intensive, Intensive and Post-Intensive French are offered. This pathway is offered in all schools. Students in the primary and elementary grades learn French through FLORA resources, which establish a foundation in the French language. FLORA stands for French Learning Opportunities Reaching All.</a:t>
            </a:r>
          </a:p>
          <a:p>
            <a:pPr marL="457200" indent="-457200"/>
            <a:endParaRPr lang="en-CA" altLang="en-US">
              <a:solidFill>
                <a:srgbClr val="000000"/>
              </a:solidFill>
            </a:endParaRPr>
          </a:p>
          <a:p>
            <a:pPr marL="457200" indent="-457200"/>
            <a:r>
              <a:rPr lang="en-US" altLang="en-US">
                <a:solidFill>
                  <a:srgbClr val="000000"/>
                </a:solidFill>
              </a:rPr>
              <a:t>Next, where offered, students may enter the French Immersion pathway in Grade 1 or in Grade 6,  based on the guidelines outlined in Provincial Policy 309. </a:t>
            </a:r>
          </a:p>
          <a:p>
            <a:pPr marL="457200" indent="-457200"/>
            <a:endParaRPr lang="en-CA" altLang="en-US">
              <a:solidFill>
                <a:srgbClr val="000000"/>
              </a:solidFill>
            </a:endParaRPr>
          </a:p>
          <a:p>
            <a:pPr marL="457200" indent="-457200">
              <a:buFont typeface="Wingdings" panose="05000000000000000000" pitchFamily="2" charset="2"/>
              <a:buNone/>
            </a:pPr>
            <a:r>
              <a:rPr lang="en-CA" altLang="en-US">
                <a:solidFill>
                  <a:srgbClr val="FF0000"/>
                </a:solidFill>
              </a:rPr>
              <a:t>For all programs, French is compulsory until the end of Grade 10. In Grades 11 and 12, there are additional opportunities to build French Language skills. </a:t>
            </a:r>
          </a:p>
          <a:p>
            <a:pPr marL="457200" indent="-457200">
              <a:buFont typeface="Wingdings" panose="05000000000000000000" pitchFamily="2" charset="2"/>
              <a:buNone/>
            </a:pPr>
            <a:endParaRPr lang="en-CA" altLang="en-US">
              <a:solidFill>
                <a:srgbClr val="FF0000"/>
              </a:solidFill>
            </a:endParaRPr>
          </a:p>
          <a:p>
            <a:pPr marL="457200" marR="0" lvl="0" indent="-45720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altLang="en-US" i="0"/>
              <a:t>Each French Second Language program is guided by achievement indicators that describe the desired levels for speaking, reading and writing in French. Students are provided with opportunities to use French in various authentic contexts while building their language skills. </a:t>
            </a:r>
          </a:p>
          <a:p>
            <a:pPr marL="457200" indent="-457200">
              <a:buFont typeface="Wingdings" panose="05000000000000000000" pitchFamily="2" charset="2"/>
              <a:buNone/>
            </a:pPr>
            <a:endParaRPr lang="en-CA" altLang="en-US">
              <a:solidFill>
                <a:srgbClr val="000000"/>
              </a:solidFill>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347BE528-2C1C-4B1B-91DA-20A182D91E16}" type="slidenum">
              <a:rPr lang="en-CA" altLang="en-US" sz="1200"/>
              <a:pPr/>
              <a:t>6</a:t>
            </a:fld>
            <a:endParaRPr lang="en-CA" altLang="en-US" sz="1200"/>
          </a:p>
        </p:txBody>
      </p:sp>
    </p:spTree>
    <p:extLst>
      <p:ext uri="{BB962C8B-B14F-4D97-AF65-F5344CB8AC3E}">
        <p14:creationId xmlns:p14="http://schemas.microsoft.com/office/powerpoint/2010/main" val="4209052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4BE7157-A500-4C38-AF02-4E43601D7C58}"/>
              </a:ext>
            </a:extLst>
          </p:cNvPr>
          <p:cNvSpPr>
            <a:spLocks noGrp="1"/>
          </p:cNvSpPr>
          <p:nvPr>
            <p:ph type="body" idx="1"/>
          </p:nvPr>
        </p:nvSpPr>
        <p:spPr/>
        <p:txBody>
          <a:bodyPr/>
          <a:lstStyle/>
          <a:p>
            <a:r>
              <a:rPr lang="en-US" sz="1200" kern="1200">
                <a:solidFill>
                  <a:schemeClr val="tx1"/>
                </a:solidFill>
                <a:effectLst/>
                <a:latin typeface="+mn-lt"/>
                <a:ea typeface="+mn-ea"/>
                <a:cs typeface="+mn-cs"/>
              </a:rPr>
              <a:t>The next part of this presentation will provide more details on the various French learning pathways.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As stated previously, English Prime and French Immersion are two pathways for learning French in New Brunswick.</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We will begin with the English Prime pathway.</a:t>
            </a:r>
          </a:p>
          <a:p>
            <a:endParaRPr lang="en-US" sz="1200" kern="1200">
              <a:solidFill>
                <a:schemeClr val="tx1"/>
              </a:solidFill>
              <a:effectLst/>
              <a:latin typeface="+mn-lt"/>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9250" marR="0" lvl="0" indent="-349250" algn="l" defTabSz="914400" rtl="0" eaLnBrk="0" fontAlgn="base" latinLnBrk="0" hangingPunct="0">
              <a:lnSpc>
                <a:spcPct val="100000"/>
              </a:lnSpc>
              <a:spcBef>
                <a:spcPts val="0"/>
              </a:spcBef>
              <a:spcAft>
                <a:spcPts val="600"/>
              </a:spcAft>
              <a:buClrTx/>
              <a:buSzTx/>
              <a:buFontTx/>
              <a:buNone/>
              <a:tabLst/>
              <a:defRPr/>
            </a:pPr>
            <a:r>
              <a:rPr lang="en-CA" altLang="en-US">
                <a:solidFill>
                  <a:srgbClr val="000000"/>
                </a:solidFill>
              </a:rPr>
              <a:t>English Prime Pathway:</a:t>
            </a:r>
          </a:p>
          <a:p>
            <a:pPr marL="349250" marR="0" lvl="0" indent="-349250" algn="l" defTabSz="914400" rtl="0" eaLnBrk="0" fontAlgn="base" latinLnBrk="0" hangingPunct="0">
              <a:lnSpc>
                <a:spcPct val="100000"/>
              </a:lnSpc>
              <a:spcBef>
                <a:spcPts val="0"/>
              </a:spcBef>
              <a:spcAft>
                <a:spcPts val="600"/>
              </a:spcAft>
              <a:buClrTx/>
              <a:buSzTx/>
              <a:buFontTx/>
              <a:buNone/>
              <a:tabLst/>
              <a:defRPr/>
            </a:pPr>
            <a:endParaRPr lang="en-CA" altLang="en-US">
              <a:solidFill>
                <a:srgbClr val="000000"/>
              </a:solidFill>
            </a:endParaRPr>
          </a:p>
          <a:p>
            <a:pPr marL="349250" marR="0" lvl="0" indent="-349250" algn="l" defTabSz="914400" rtl="0" eaLnBrk="0" fontAlgn="base" latinLnBrk="0" hangingPunct="0">
              <a:lnSpc>
                <a:spcPct val="100000"/>
              </a:lnSpc>
              <a:spcBef>
                <a:spcPts val="0"/>
              </a:spcBef>
              <a:spcAft>
                <a:spcPts val="600"/>
              </a:spcAft>
              <a:buClrTx/>
              <a:buSzTx/>
              <a:buFontTx/>
              <a:buNone/>
              <a:tabLst/>
              <a:defRPr/>
            </a:pPr>
            <a:r>
              <a:rPr lang="en-CA" altLang="en-US">
                <a:solidFill>
                  <a:srgbClr val="000000"/>
                </a:solidFill>
              </a:rPr>
              <a:t>In grades K-4, </a:t>
            </a:r>
            <a:r>
              <a:rPr lang="en-US" altLang="en-US" sz="1200" baseline="0"/>
              <a:t>instruction starts with a foundation in learning French using FLORA resources, which stands for French Learning Opportunities Reaching All.</a:t>
            </a:r>
            <a:br>
              <a:rPr lang="en-US" altLang="en-US" sz="1200" baseline="0"/>
            </a:br>
            <a:endParaRPr lang="en-US" altLang="en-US" sz="1200" baseline="0"/>
          </a:p>
          <a:p>
            <a:pPr marL="349250" marR="0" lvl="0" indent="-349250" algn="l" defTabSz="914400" rtl="0" eaLnBrk="0" fontAlgn="base" latinLnBrk="0" hangingPunct="0">
              <a:lnSpc>
                <a:spcPct val="100000"/>
              </a:lnSpc>
              <a:spcBef>
                <a:spcPts val="0"/>
              </a:spcBef>
              <a:spcAft>
                <a:spcPts val="600"/>
              </a:spcAft>
              <a:buClrTx/>
              <a:buSzTx/>
              <a:buFontTx/>
              <a:buNone/>
              <a:tabLst/>
              <a:defRPr/>
            </a:pPr>
            <a:r>
              <a:rPr lang="en-US" altLang="en-US" sz="1200" baseline="0"/>
              <a:t>In Grade 4, learners will be introduced to more explicit French language learning. </a:t>
            </a:r>
          </a:p>
          <a:p>
            <a:pPr marL="349250" marR="0" lvl="0" indent="-349250" algn="l" defTabSz="914400" rtl="0" eaLnBrk="0" fontAlgn="base" latinLnBrk="0" hangingPunct="0">
              <a:lnSpc>
                <a:spcPct val="100000"/>
              </a:lnSpc>
              <a:spcBef>
                <a:spcPts val="0"/>
              </a:spcBef>
              <a:spcAft>
                <a:spcPts val="600"/>
              </a:spcAft>
              <a:buClrTx/>
              <a:buSzTx/>
              <a:buFontTx/>
              <a:buNone/>
              <a:tabLst/>
              <a:defRPr/>
            </a:pPr>
            <a:endParaRPr lang="en-US" altLang="en-US" sz="1200" baseline="0"/>
          </a:p>
          <a:p>
            <a:pPr marL="349250" marR="0" lvl="0" indent="-349250" algn="l" defTabSz="914400" rtl="0" eaLnBrk="0" fontAlgn="base" latinLnBrk="0" hangingPunct="0">
              <a:lnSpc>
                <a:spcPct val="100000"/>
              </a:lnSpc>
              <a:spcBef>
                <a:spcPts val="0"/>
              </a:spcBef>
              <a:spcAft>
                <a:spcPts val="600"/>
              </a:spcAft>
              <a:buClrTx/>
              <a:buSzTx/>
              <a:buFontTx/>
              <a:buNone/>
              <a:tabLst/>
              <a:defRPr/>
            </a:pPr>
            <a:r>
              <a:rPr lang="en-US" altLang="en-US" sz="1200" baseline="0"/>
              <a:t>In Grade 5, EP students learn French in an i</a:t>
            </a:r>
            <a:r>
              <a:rPr lang="en-US" altLang="en-US" sz="1200"/>
              <a:t>ntensive 5-month block. </a:t>
            </a:r>
          </a:p>
          <a:p>
            <a:pPr marL="349250" marR="0" lvl="0" indent="-349250" algn="l" defTabSz="914400" rtl="0" eaLnBrk="0" fontAlgn="base" latinLnBrk="0" hangingPunct="0">
              <a:lnSpc>
                <a:spcPct val="100000"/>
              </a:lnSpc>
              <a:spcBef>
                <a:spcPts val="0"/>
              </a:spcBef>
              <a:spcAft>
                <a:spcPts val="600"/>
              </a:spcAft>
              <a:buClrTx/>
              <a:buSzTx/>
              <a:buFontTx/>
              <a:buNone/>
              <a:tabLst/>
              <a:defRPr/>
            </a:pPr>
            <a:endParaRPr lang="en-US" altLang="en-US" sz="1200"/>
          </a:p>
          <a:p>
            <a:pPr marL="349250" marR="0" lvl="0" indent="-349250" algn="l" defTabSz="914400" rtl="0" eaLnBrk="0" fontAlgn="base" latinLnBrk="0" hangingPunct="0">
              <a:lnSpc>
                <a:spcPct val="100000"/>
              </a:lnSpc>
              <a:spcBef>
                <a:spcPts val="0"/>
              </a:spcBef>
              <a:spcAft>
                <a:spcPts val="600"/>
              </a:spcAft>
              <a:buClrTx/>
              <a:buSzTx/>
              <a:buFontTx/>
              <a:buNone/>
              <a:tabLst/>
              <a:defRPr/>
            </a:pPr>
            <a:r>
              <a:rPr lang="en-US" altLang="en-US" sz="1200"/>
              <a:t>In </a:t>
            </a:r>
            <a:r>
              <a:rPr lang="en-US" altLang="en-US" sz="1200">
                <a:solidFill>
                  <a:schemeClr val="tx1"/>
                </a:solidFill>
                <a:latin typeface="+mn-lt"/>
              </a:rPr>
              <a:t>Grade 6, students may enroll in late immersion in schools where </a:t>
            </a:r>
            <a:r>
              <a:rPr lang="en-US" altLang="en-US" sz="1200">
                <a:solidFill>
                  <a:schemeClr val="tx1"/>
                </a:solidFill>
                <a:highlight>
                  <a:srgbClr val="FFFF00"/>
                </a:highlight>
                <a:latin typeface="+mn-lt"/>
              </a:rPr>
              <a:t>the program is </a:t>
            </a:r>
            <a:r>
              <a:rPr lang="en-US" altLang="en-US" sz="1200">
                <a:solidFill>
                  <a:schemeClr val="tx1"/>
                </a:solidFill>
                <a:latin typeface="+mn-lt"/>
              </a:rPr>
              <a:t>available or will continue with a required Post Intensive French course in their schedule until the end of Grade 10. They can choose to continue F</a:t>
            </a:r>
            <a:r>
              <a:rPr lang="en-CA" altLang="en-US" sz="1200" err="1"/>
              <a:t>rench</a:t>
            </a:r>
            <a:r>
              <a:rPr lang="en-CA" altLang="en-US" sz="1200"/>
              <a:t> courses in Grades 11-12 – including French Immersion language arts and other French Second Language subjects offered in their school. </a:t>
            </a:r>
          </a:p>
          <a:p>
            <a:pPr marL="342900" indent="-342900">
              <a:spcBef>
                <a:spcPct val="0"/>
              </a:spcBef>
              <a:spcAft>
                <a:spcPts val="1200"/>
              </a:spcAft>
            </a:pPr>
            <a:endParaRPr lang="en-US" altLang="en-US" sz="1200">
              <a:solidFill>
                <a:schemeClr val="tx1"/>
              </a:solidFill>
              <a:latin typeface="+mn-lt"/>
            </a:endParaRPr>
          </a:p>
          <a:p>
            <a:pPr marL="342900" indent="-342900">
              <a:spcBef>
                <a:spcPts val="0"/>
              </a:spcBef>
              <a:spcAft>
                <a:spcPts val="600"/>
              </a:spcAft>
            </a:pPr>
            <a:endParaRPr lang="en-CA" altLang="en-US" sz="1200"/>
          </a:p>
          <a:p>
            <a:endParaRPr lang="en-CA" altLang="en-US" b="1">
              <a:solidFill>
                <a:srgbClr val="000000"/>
              </a:solidFill>
            </a:endParaRPr>
          </a:p>
          <a:p>
            <a:endParaRPr lang="en-CA" altLang="en-US">
              <a:solidFill>
                <a:srgbClr val="000000"/>
              </a:solidFill>
            </a:endParaRPr>
          </a:p>
          <a:p>
            <a:pPr eaLnBrk="1" hangingPunct="1">
              <a:spcBef>
                <a:spcPct val="0"/>
              </a:spcBef>
            </a:pPr>
            <a:endParaRPr lang="en-CA" altLang="en-US"/>
          </a:p>
          <a:p>
            <a:endParaRPr lang="en-CA" altLang="en-US">
              <a:solidFill>
                <a:srgbClr val="000000"/>
              </a:solidFill>
            </a:endParaRPr>
          </a:p>
          <a:p>
            <a:endParaRPr lang="en-CA" altLang="en-US">
              <a:solidFill>
                <a:srgbClr val="000000"/>
              </a:solidFill>
            </a:endParaRPr>
          </a:p>
          <a:p>
            <a:pPr eaLnBrk="1" hangingPunct="1">
              <a:spcBef>
                <a:spcPct val="0"/>
              </a:spcBef>
            </a:pPr>
            <a:endParaRPr lang="en-CA" altLang="en-US"/>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9A98C893-7AB7-4F5B-97F2-B8C5F0E4A683}" type="slidenum">
              <a:rPr lang="en-CA" altLang="en-US" sz="1200"/>
              <a:pPr/>
              <a:t>8</a:t>
            </a:fld>
            <a:endParaRPr lang="en-CA" altLang="en-US" sz="1200"/>
          </a:p>
        </p:txBody>
      </p:sp>
    </p:spTree>
    <p:extLst>
      <p:ext uri="{BB962C8B-B14F-4D97-AF65-F5344CB8AC3E}">
        <p14:creationId xmlns:p14="http://schemas.microsoft.com/office/powerpoint/2010/main" val="86126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buFontTx/>
              <a:buNone/>
            </a:pPr>
            <a:r>
              <a:rPr lang="en-US" altLang="en-US" sz="2000" b="1">
                <a:solidFill>
                  <a:schemeClr val="tx1"/>
                </a:solidFill>
                <a:latin typeface="+mn-lt"/>
              </a:rPr>
              <a:t>FLORA (French Learning Opportunities Reaching All):</a:t>
            </a:r>
          </a:p>
          <a:p>
            <a:pPr lvl="1" eaLnBrk="1" hangingPunct="1">
              <a:spcBef>
                <a:spcPts val="0"/>
              </a:spcBef>
              <a:buFontTx/>
              <a:buNone/>
              <a:defRPr/>
            </a:pPr>
            <a:r>
              <a:rPr lang="en-US" altLang="en-US" sz="1800">
                <a:solidFill>
                  <a:schemeClr val="tx1"/>
                </a:solidFill>
                <a:latin typeface="+mn-lt"/>
                <a:cs typeface="Arial" panose="020B0604020202020204" pitchFamily="34" charset="0"/>
              </a:rPr>
              <a:t>FLORA is a made-in-New Brunswick French resource for early language acquisition. It includes educational songs, animated characters, readings and activities</a:t>
            </a:r>
          </a:p>
          <a:p>
            <a:pPr lvl="1" eaLnBrk="1" hangingPunct="1">
              <a:spcBef>
                <a:spcPts val="0"/>
              </a:spcBef>
              <a:buFontTx/>
              <a:buNone/>
              <a:defRPr/>
            </a:pPr>
            <a:r>
              <a:rPr lang="en-US" altLang="en-US" sz="1800">
                <a:solidFill>
                  <a:schemeClr val="tx1"/>
                </a:solidFill>
                <a:highlight>
                  <a:srgbClr val="FFFF00"/>
                </a:highlight>
                <a:latin typeface="+mn-lt"/>
                <a:cs typeface="Arial" panose="020B0604020202020204" pitchFamily="34" charset="0"/>
              </a:rPr>
              <a:t>The resources are flexible and online materials can be accessed from home.</a:t>
            </a:r>
          </a:p>
          <a:p>
            <a:pPr lvl="1" eaLnBrk="1" hangingPunct="1">
              <a:spcBef>
                <a:spcPts val="0"/>
              </a:spcBef>
              <a:buFontTx/>
              <a:buNone/>
              <a:defRPr/>
            </a:pPr>
            <a:r>
              <a:rPr lang="en-US" altLang="en-US" sz="1800">
                <a:solidFill>
                  <a:schemeClr val="tx1"/>
                </a:solidFill>
                <a:latin typeface="+mn-lt"/>
                <a:cs typeface="Arial" panose="020B0604020202020204" pitchFamily="34" charset="0"/>
              </a:rPr>
              <a:t>It is used in schools during the primary and elementary years to prepare for Grade 5 Intensive French. </a:t>
            </a:r>
            <a:br>
              <a:rPr lang="en-US" altLang="en-US" sz="1800">
                <a:solidFill>
                  <a:schemeClr val="tx1"/>
                </a:solidFill>
                <a:latin typeface="+mn-lt"/>
                <a:cs typeface="Arial" panose="020B0604020202020204" pitchFamily="34" charset="0"/>
              </a:rPr>
            </a:br>
            <a:r>
              <a:rPr lang="en-US" altLang="en-US" sz="1800">
                <a:solidFill>
                  <a:schemeClr val="tx1"/>
                </a:solidFill>
                <a:latin typeface="+mn-lt"/>
                <a:cs typeface="Arial" panose="020B0604020202020204" pitchFamily="34" charset="0"/>
              </a:rPr>
              <a:t>Please note that the full release of this resource for K-2 will occur in 2026-27, and 2027-28 for grades 3 and 4.</a:t>
            </a:r>
          </a:p>
          <a:p>
            <a:pPr lvl="1" eaLnBrk="1" hangingPunct="1">
              <a:spcBef>
                <a:spcPts val="0"/>
              </a:spcBef>
              <a:buFontTx/>
              <a:buNone/>
              <a:defRPr/>
            </a:pPr>
            <a:endParaRPr lang="en-US" altLang="en-US" sz="1800">
              <a:solidFill>
                <a:schemeClr val="tx1"/>
              </a:solidFill>
              <a:highlight>
                <a:srgbClr val="FFFF00"/>
              </a:highlight>
              <a:latin typeface="+mn-lt"/>
              <a:cs typeface="Arial" panose="020B0604020202020204" pitchFamily="34" charset="0"/>
            </a:endParaRPr>
          </a:p>
          <a:p>
            <a:pPr marL="457200" indent="-457200"/>
            <a:endParaRPr lang="en-US"/>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347BE528-2C1C-4B1B-91DA-20A182D91E16}" type="slidenum">
              <a:rPr lang="en-CA" altLang="en-US" sz="1200"/>
              <a:pPr/>
              <a:t>9</a:t>
            </a:fld>
            <a:endParaRPr lang="en-CA" altLang="en-US" sz="1200"/>
          </a:p>
        </p:txBody>
      </p:sp>
    </p:spTree>
    <p:extLst>
      <p:ext uri="{BB962C8B-B14F-4D97-AF65-F5344CB8AC3E}">
        <p14:creationId xmlns:p14="http://schemas.microsoft.com/office/powerpoint/2010/main" val="239920847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urple layou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9FC5D7-241C-4E1E-B584-D28297117C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92813"/>
            <a:ext cx="12204929" cy="177250"/>
          </a:xfrm>
          <a:prstGeom prst="rect">
            <a:avLst/>
          </a:prstGeom>
        </p:spPr>
      </p:pic>
      <p:grpSp>
        <p:nvGrpSpPr>
          <p:cNvPr id="4" name="Group 3">
            <a:extLst>
              <a:ext uri="{FF2B5EF4-FFF2-40B4-BE49-F238E27FC236}">
                <a16:creationId xmlns:a16="http://schemas.microsoft.com/office/drawing/2014/main" id="{74FB03BF-1488-46F4-95ED-7EAEF1A716D9}"/>
              </a:ext>
            </a:extLst>
          </p:cNvPr>
          <p:cNvGrpSpPr/>
          <p:nvPr userDrawn="1"/>
        </p:nvGrpSpPr>
        <p:grpSpPr>
          <a:xfrm>
            <a:off x="-4012" y="-1"/>
            <a:ext cx="232612" cy="6692814"/>
            <a:chOff x="-4012" y="-1"/>
            <a:chExt cx="232612" cy="6692814"/>
          </a:xfrm>
        </p:grpSpPr>
        <p:grpSp>
          <p:nvGrpSpPr>
            <p:cNvPr id="5" name="Group 4">
              <a:extLst>
                <a:ext uri="{FF2B5EF4-FFF2-40B4-BE49-F238E27FC236}">
                  <a16:creationId xmlns:a16="http://schemas.microsoft.com/office/drawing/2014/main" id="{45442A4D-9E88-4BA0-A166-F9D0496F2DD6}"/>
                </a:ext>
              </a:extLst>
            </p:cNvPr>
            <p:cNvGrpSpPr/>
            <p:nvPr/>
          </p:nvGrpSpPr>
          <p:grpSpPr>
            <a:xfrm>
              <a:off x="0" y="-1"/>
              <a:ext cx="228600" cy="6692814"/>
              <a:chOff x="-3652568" y="-31310"/>
              <a:chExt cx="618141" cy="6858000"/>
            </a:xfrm>
          </p:grpSpPr>
          <p:pic>
            <p:nvPicPr>
              <p:cNvPr id="11" name="Graphic 10">
                <a:extLst>
                  <a:ext uri="{FF2B5EF4-FFF2-40B4-BE49-F238E27FC236}">
                    <a16:creationId xmlns:a16="http://schemas.microsoft.com/office/drawing/2014/main" id="{F8045B85-33B3-4324-9329-F75D5BA31C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12" name="Graphic 11">
                <a:extLst>
                  <a:ext uri="{FF2B5EF4-FFF2-40B4-BE49-F238E27FC236}">
                    <a16:creationId xmlns:a16="http://schemas.microsoft.com/office/drawing/2014/main" id="{C7CAF8E1-0BF7-4C59-AC2D-5928CF6223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13" name="Graphic 12">
                <a:extLst>
                  <a:ext uri="{FF2B5EF4-FFF2-40B4-BE49-F238E27FC236}">
                    <a16:creationId xmlns:a16="http://schemas.microsoft.com/office/drawing/2014/main" id="{094186CE-47CA-4877-8308-1AFC3B3A0A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4" name="Graphic 13">
                <a:extLst>
                  <a:ext uri="{FF2B5EF4-FFF2-40B4-BE49-F238E27FC236}">
                    <a16:creationId xmlns:a16="http://schemas.microsoft.com/office/drawing/2014/main" id="{A5F53B6C-4157-4702-BED1-EF4359DD3F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nvGrpSpPr>
            <p:cNvPr id="6" name="Group 5">
              <a:extLst>
                <a:ext uri="{FF2B5EF4-FFF2-40B4-BE49-F238E27FC236}">
                  <a16:creationId xmlns:a16="http://schemas.microsoft.com/office/drawing/2014/main" id="{85982691-298D-4C5F-8600-F12B4FE002EA}"/>
                </a:ext>
              </a:extLst>
            </p:cNvPr>
            <p:cNvGrpSpPr/>
            <p:nvPr/>
          </p:nvGrpSpPr>
          <p:grpSpPr>
            <a:xfrm>
              <a:off x="-4012" y="-1"/>
              <a:ext cx="121401" cy="6692814"/>
              <a:chOff x="-3652568" y="-31310"/>
              <a:chExt cx="618141" cy="6858000"/>
            </a:xfrm>
          </p:grpSpPr>
          <p:pic>
            <p:nvPicPr>
              <p:cNvPr id="7" name="Graphic 6">
                <a:extLst>
                  <a:ext uri="{FF2B5EF4-FFF2-40B4-BE49-F238E27FC236}">
                    <a16:creationId xmlns:a16="http://schemas.microsoft.com/office/drawing/2014/main" id="{710D5053-DD24-477D-9CC9-83B1378445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8" name="Graphic 7">
                <a:extLst>
                  <a:ext uri="{FF2B5EF4-FFF2-40B4-BE49-F238E27FC236}">
                    <a16:creationId xmlns:a16="http://schemas.microsoft.com/office/drawing/2014/main" id="{802A8684-29F6-4351-9964-B468A0BD15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9" name="Graphic 8">
                <a:extLst>
                  <a:ext uri="{FF2B5EF4-FFF2-40B4-BE49-F238E27FC236}">
                    <a16:creationId xmlns:a16="http://schemas.microsoft.com/office/drawing/2014/main" id="{D6EC5331-B775-4EAA-AD3F-931CDC35C6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0" name="Graphic 9">
                <a:extLst>
                  <a:ext uri="{FF2B5EF4-FFF2-40B4-BE49-F238E27FC236}">
                    <a16:creationId xmlns:a16="http://schemas.microsoft.com/office/drawing/2014/main" id="{8741F7A5-2639-4420-AD44-09CEAAFB5DD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sp>
        <p:nvSpPr>
          <p:cNvPr id="15" name="Rectangle 14">
            <a:extLst>
              <a:ext uri="{FF2B5EF4-FFF2-40B4-BE49-F238E27FC236}">
                <a16:creationId xmlns:a16="http://schemas.microsoft.com/office/drawing/2014/main" id="{79DF5F9C-CC68-4797-9B30-0AE3F8AB9FA1}"/>
              </a:ext>
            </a:extLst>
          </p:cNvPr>
          <p:cNvSpPr/>
          <p:nvPr userDrawn="1"/>
        </p:nvSpPr>
        <p:spPr bwMode="auto">
          <a:xfrm>
            <a:off x="228600" y="0"/>
            <a:ext cx="11963400" cy="914400"/>
          </a:xfrm>
          <a:prstGeom prst="rect">
            <a:avLst/>
          </a:prstGeom>
          <a:solidFill>
            <a:srgbClr val="7D2A8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Tree>
    <p:custDataLst>
      <p:tags r:id="rId1"/>
    </p:custDataLst>
    <p:extLst>
      <p:ext uri="{BB962C8B-B14F-4D97-AF65-F5344CB8AC3E}">
        <p14:creationId xmlns:p14="http://schemas.microsoft.com/office/powerpoint/2010/main" val="2129851870"/>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ange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4317955-448B-453D-B63C-78977E69652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92813"/>
            <a:ext cx="12204929" cy="177250"/>
          </a:xfrm>
          <a:prstGeom prst="rect">
            <a:avLst/>
          </a:prstGeom>
        </p:spPr>
      </p:pic>
      <p:grpSp>
        <p:nvGrpSpPr>
          <p:cNvPr id="3" name="Group 2">
            <a:extLst>
              <a:ext uri="{FF2B5EF4-FFF2-40B4-BE49-F238E27FC236}">
                <a16:creationId xmlns:a16="http://schemas.microsoft.com/office/drawing/2014/main" id="{B85097E2-9FC7-4D61-AF86-909CC095507B}"/>
              </a:ext>
            </a:extLst>
          </p:cNvPr>
          <p:cNvGrpSpPr/>
          <p:nvPr userDrawn="1"/>
        </p:nvGrpSpPr>
        <p:grpSpPr>
          <a:xfrm>
            <a:off x="-4012" y="-1"/>
            <a:ext cx="232612" cy="6692814"/>
            <a:chOff x="-4012" y="-1"/>
            <a:chExt cx="232612" cy="6692814"/>
          </a:xfrm>
        </p:grpSpPr>
        <p:grpSp>
          <p:nvGrpSpPr>
            <p:cNvPr id="4" name="Group 3">
              <a:extLst>
                <a:ext uri="{FF2B5EF4-FFF2-40B4-BE49-F238E27FC236}">
                  <a16:creationId xmlns:a16="http://schemas.microsoft.com/office/drawing/2014/main" id="{54FBADD7-C425-48C7-8597-8CC5CF852D79}"/>
                </a:ext>
              </a:extLst>
            </p:cNvPr>
            <p:cNvGrpSpPr/>
            <p:nvPr/>
          </p:nvGrpSpPr>
          <p:grpSpPr>
            <a:xfrm>
              <a:off x="0" y="-1"/>
              <a:ext cx="228600" cy="6692814"/>
              <a:chOff x="-3652568" y="-31310"/>
              <a:chExt cx="618141" cy="6858000"/>
            </a:xfrm>
          </p:grpSpPr>
          <p:pic>
            <p:nvPicPr>
              <p:cNvPr id="10" name="Graphic 9">
                <a:extLst>
                  <a:ext uri="{FF2B5EF4-FFF2-40B4-BE49-F238E27FC236}">
                    <a16:creationId xmlns:a16="http://schemas.microsoft.com/office/drawing/2014/main" id="{E84FC02B-685C-46CD-8FF1-4FD57F85CB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11" name="Graphic 10">
                <a:extLst>
                  <a:ext uri="{FF2B5EF4-FFF2-40B4-BE49-F238E27FC236}">
                    <a16:creationId xmlns:a16="http://schemas.microsoft.com/office/drawing/2014/main" id="{3CCD7DC3-EBE1-4BB1-A8B5-D2776ACA58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12" name="Graphic 11">
                <a:extLst>
                  <a:ext uri="{FF2B5EF4-FFF2-40B4-BE49-F238E27FC236}">
                    <a16:creationId xmlns:a16="http://schemas.microsoft.com/office/drawing/2014/main" id="{D5C9DA70-5D3B-4A5A-BCED-57239DA2B6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3" name="Graphic 12">
                <a:extLst>
                  <a:ext uri="{FF2B5EF4-FFF2-40B4-BE49-F238E27FC236}">
                    <a16:creationId xmlns:a16="http://schemas.microsoft.com/office/drawing/2014/main" id="{F8C90299-09D3-4818-823C-72D59661F94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nvGrpSpPr>
            <p:cNvPr id="5" name="Group 4">
              <a:extLst>
                <a:ext uri="{FF2B5EF4-FFF2-40B4-BE49-F238E27FC236}">
                  <a16:creationId xmlns:a16="http://schemas.microsoft.com/office/drawing/2014/main" id="{C762B03A-37FB-41B3-B26B-80DAD70709CC}"/>
                </a:ext>
              </a:extLst>
            </p:cNvPr>
            <p:cNvGrpSpPr/>
            <p:nvPr/>
          </p:nvGrpSpPr>
          <p:grpSpPr>
            <a:xfrm>
              <a:off x="-4012" y="-1"/>
              <a:ext cx="121401" cy="6692814"/>
              <a:chOff x="-3652568" y="-31310"/>
              <a:chExt cx="618141" cy="6858000"/>
            </a:xfrm>
          </p:grpSpPr>
          <p:pic>
            <p:nvPicPr>
              <p:cNvPr id="6" name="Graphic 5">
                <a:extLst>
                  <a:ext uri="{FF2B5EF4-FFF2-40B4-BE49-F238E27FC236}">
                    <a16:creationId xmlns:a16="http://schemas.microsoft.com/office/drawing/2014/main" id="{3B22A8FB-A836-47BF-9537-1475A31821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7" name="Graphic 6">
                <a:extLst>
                  <a:ext uri="{FF2B5EF4-FFF2-40B4-BE49-F238E27FC236}">
                    <a16:creationId xmlns:a16="http://schemas.microsoft.com/office/drawing/2014/main" id="{35304178-5990-4F6B-94A7-4D51DE5DB1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8" name="Graphic 7">
                <a:extLst>
                  <a:ext uri="{FF2B5EF4-FFF2-40B4-BE49-F238E27FC236}">
                    <a16:creationId xmlns:a16="http://schemas.microsoft.com/office/drawing/2014/main" id="{B8840375-EA4F-484E-86DD-67404A5F8A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9" name="Graphic 8">
                <a:extLst>
                  <a:ext uri="{FF2B5EF4-FFF2-40B4-BE49-F238E27FC236}">
                    <a16:creationId xmlns:a16="http://schemas.microsoft.com/office/drawing/2014/main" id="{203C6910-268D-4594-9118-B7AFA6669F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sp>
        <p:nvSpPr>
          <p:cNvPr id="14" name="Rectangle 13">
            <a:extLst>
              <a:ext uri="{FF2B5EF4-FFF2-40B4-BE49-F238E27FC236}">
                <a16:creationId xmlns:a16="http://schemas.microsoft.com/office/drawing/2014/main" id="{C5375643-5EDD-4B54-84BF-207FA716EEFB}"/>
              </a:ext>
            </a:extLst>
          </p:cNvPr>
          <p:cNvSpPr/>
          <p:nvPr userDrawn="1"/>
        </p:nvSpPr>
        <p:spPr bwMode="auto">
          <a:xfrm>
            <a:off x="228600" y="0"/>
            <a:ext cx="11963400" cy="914400"/>
          </a:xfrm>
          <a:prstGeom prst="rect">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Tree>
    <p:custDataLst>
      <p:tags r:id="rId1"/>
    </p:custDataLst>
    <p:extLst>
      <p:ext uri="{BB962C8B-B14F-4D97-AF65-F5344CB8AC3E}">
        <p14:creationId xmlns:p14="http://schemas.microsoft.com/office/powerpoint/2010/main" val="365741077"/>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0E87AB5-C91B-43F1-AB93-39CC8EA8FE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92813"/>
            <a:ext cx="12204929" cy="177250"/>
          </a:xfrm>
          <a:prstGeom prst="rect">
            <a:avLst/>
          </a:prstGeom>
        </p:spPr>
      </p:pic>
      <p:grpSp>
        <p:nvGrpSpPr>
          <p:cNvPr id="3" name="Group 2">
            <a:extLst>
              <a:ext uri="{FF2B5EF4-FFF2-40B4-BE49-F238E27FC236}">
                <a16:creationId xmlns:a16="http://schemas.microsoft.com/office/drawing/2014/main" id="{17F4AACA-4494-4F3A-8895-A4632FF4CDB5}"/>
              </a:ext>
            </a:extLst>
          </p:cNvPr>
          <p:cNvGrpSpPr/>
          <p:nvPr userDrawn="1"/>
        </p:nvGrpSpPr>
        <p:grpSpPr>
          <a:xfrm>
            <a:off x="-4012" y="-1"/>
            <a:ext cx="232612" cy="6692814"/>
            <a:chOff x="-4012" y="-1"/>
            <a:chExt cx="232612" cy="6692814"/>
          </a:xfrm>
        </p:grpSpPr>
        <p:grpSp>
          <p:nvGrpSpPr>
            <p:cNvPr id="4" name="Group 3">
              <a:extLst>
                <a:ext uri="{FF2B5EF4-FFF2-40B4-BE49-F238E27FC236}">
                  <a16:creationId xmlns:a16="http://schemas.microsoft.com/office/drawing/2014/main" id="{D5AEE264-6F12-49B1-ACF7-C472BDCF483F}"/>
                </a:ext>
              </a:extLst>
            </p:cNvPr>
            <p:cNvGrpSpPr/>
            <p:nvPr/>
          </p:nvGrpSpPr>
          <p:grpSpPr>
            <a:xfrm>
              <a:off x="0" y="-1"/>
              <a:ext cx="228600" cy="6692814"/>
              <a:chOff x="-3652568" y="-31310"/>
              <a:chExt cx="618141" cy="6858000"/>
            </a:xfrm>
          </p:grpSpPr>
          <p:pic>
            <p:nvPicPr>
              <p:cNvPr id="10" name="Graphic 9">
                <a:extLst>
                  <a:ext uri="{FF2B5EF4-FFF2-40B4-BE49-F238E27FC236}">
                    <a16:creationId xmlns:a16="http://schemas.microsoft.com/office/drawing/2014/main" id="{96C4580B-07E6-4444-8FCE-37ECF627BA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11" name="Graphic 10">
                <a:extLst>
                  <a:ext uri="{FF2B5EF4-FFF2-40B4-BE49-F238E27FC236}">
                    <a16:creationId xmlns:a16="http://schemas.microsoft.com/office/drawing/2014/main" id="{2CF0D433-93E9-45CB-A7AD-AD4EFA3E94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12" name="Graphic 11">
                <a:extLst>
                  <a:ext uri="{FF2B5EF4-FFF2-40B4-BE49-F238E27FC236}">
                    <a16:creationId xmlns:a16="http://schemas.microsoft.com/office/drawing/2014/main" id="{C19FDA79-6C4E-4B55-BE38-AB43F75C71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3" name="Graphic 12">
                <a:extLst>
                  <a:ext uri="{FF2B5EF4-FFF2-40B4-BE49-F238E27FC236}">
                    <a16:creationId xmlns:a16="http://schemas.microsoft.com/office/drawing/2014/main" id="{D4373102-7EE5-4E13-B225-94917C4FEB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nvGrpSpPr>
            <p:cNvPr id="5" name="Group 4">
              <a:extLst>
                <a:ext uri="{FF2B5EF4-FFF2-40B4-BE49-F238E27FC236}">
                  <a16:creationId xmlns:a16="http://schemas.microsoft.com/office/drawing/2014/main" id="{CBE114BE-9ECA-40FA-ABC2-032ECE5C020B}"/>
                </a:ext>
              </a:extLst>
            </p:cNvPr>
            <p:cNvGrpSpPr/>
            <p:nvPr/>
          </p:nvGrpSpPr>
          <p:grpSpPr>
            <a:xfrm>
              <a:off x="-4012" y="-1"/>
              <a:ext cx="121401" cy="6692814"/>
              <a:chOff x="-3652568" y="-31310"/>
              <a:chExt cx="618141" cy="6858000"/>
            </a:xfrm>
          </p:grpSpPr>
          <p:pic>
            <p:nvPicPr>
              <p:cNvPr id="6" name="Graphic 5">
                <a:extLst>
                  <a:ext uri="{FF2B5EF4-FFF2-40B4-BE49-F238E27FC236}">
                    <a16:creationId xmlns:a16="http://schemas.microsoft.com/office/drawing/2014/main" id="{EEF70618-5321-4DAD-885C-4F81E279A8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7" name="Graphic 6">
                <a:extLst>
                  <a:ext uri="{FF2B5EF4-FFF2-40B4-BE49-F238E27FC236}">
                    <a16:creationId xmlns:a16="http://schemas.microsoft.com/office/drawing/2014/main" id="{B4128FAD-9C4E-4B28-976F-D36349E5CC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8" name="Graphic 7">
                <a:extLst>
                  <a:ext uri="{FF2B5EF4-FFF2-40B4-BE49-F238E27FC236}">
                    <a16:creationId xmlns:a16="http://schemas.microsoft.com/office/drawing/2014/main" id="{C25FBFF5-A7EC-4597-893C-1EE514A8EE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9" name="Graphic 8">
                <a:extLst>
                  <a:ext uri="{FF2B5EF4-FFF2-40B4-BE49-F238E27FC236}">
                    <a16:creationId xmlns:a16="http://schemas.microsoft.com/office/drawing/2014/main" id="{6DCD04C6-CCA2-4B05-9F2E-7F6D5CE618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sp>
        <p:nvSpPr>
          <p:cNvPr id="14" name="Rectangle 13">
            <a:extLst>
              <a:ext uri="{FF2B5EF4-FFF2-40B4-BE49-F238E27FC236}">
                <a16:creationId xmlns:a16="http://schemas.microsoft.com/office/drawing/2014/main" id="{CB1BCE51-67C5-4628-89C8-1C20C9FE0031}"/>
              </a:ext>
            </a:extLst>
          </p:cNvPr>
          <p:cNvSpPr/>
          <p:nvPr userDrawn="1"/>
        </p:nvSpPr>
        <p:spPr bwMode="auto">
          <a:xfrm>
            <a:off x="228600" y="0"/>
            <a:ext cx="11963400" cy="914400"/>
          </a:xfrm>
          <a:prstGeom prst="rec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Tree>
    <p:custDataLst>
      <p:tags r:id="rId1"/>
    </p:custDataLst>
    <p:extLst>
      <p:ext uri="{BB962C8B-B14F-4D97-AF65-F5344CB8AC3E}">
        <p14:creationId xmlns:p14="http://schemas.microsoft.com/office/powerpoint/2010/main" val="3400055880"/>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blue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0E87AB5-C91B-43F1-AB93-39CC8EA8FE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92813"/>
            <a:ext cx="12204929" cy="177250"/>
          </a:xfrm>
          <a:prstGeom prst="rect">
            <a:avLst/>
          </a:prstGeom>
        </p:spPr>
      </p:pic>
      <p:grpSp>
        <p:nvGrpSpPr>
          <p:cNvPr id="3" name="Group 2">
            <a:extLst>
              <a:ext uri="{FF2B5EF4-FFF2-40B4-BE49-F238E27FC236}">
                <a16:creationId xmlns:a16="http://schemas.microsoft.com/office/drawing/2014/main" id="{17F4AACA-4494-4F3A-8895-A4632FF4CDB5}"/>
              </a:ext>
            </a:extLst>
          </p:cNvPr>
          <p:cNvGrpSpPr/>
          <p:nvPr userDrawn="1"/>
        </p:nvGrpSpPr>
        <p:grpSpPr>
          <a:xfrm>
            <a:off x="-4012" y="-1"/>
            <a:ext cx="232612" cy="6692814"/>
            <a:chOff x="-4012" y="-1"/>
            <a:chExt cx="232612" cy="6692814"/>
          </a:xfrm>
        </p:grpSpPr>
        <p:grpSp>
          <p:nvGrpSpPr>
            <p:cNvPr id="4" name="Group 3">
              <a:extLst>
                <a:ext uri="{FF2B5EF4-FFF2-40B4-BE49-F238E27FC236}">
                  <a16:creationId xmlns:a16="http://schemas.microsoft.com/office/drawing/2014/main" id="{D5AEE264-6F12-49B1-ACF7-C472BDCF483F}"/>
                </a:ext>
              </a:extLst>
            </p:cNvPr>
            <p:cNvGrpSpPr/>
            <p:nvPr/>
          </p:nvGrpSpPr>
          <p:grpSpPr>
            <a:xfrm>
              <a:off x="0" y="-1"/>
              <a:ext cx="228600" cy="6692814"/>
              <a:chOff x="-3652568" y="-31310"/>
              <a:chExt cx="618141" cy="6858000"/>
            </a:xfrm>
          </p:grpSpPr>
          <p:pic>
            <p:nvPicPr>
              <p:cNvPr id="10" name="Graphic 9">
                <a:extLst>
                  <a:ext uri="{FF2B5EF4-FFF2-40B4-BE49-F238E27FC236}">
                    <a16:creationId xmlns:a16="http://schemas.microsoft.com/office/drawing/2014/main" id="{96C4580B-07E6-4444-8FCE-37ECF627BA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11" name="Graphic 10">
                <a:extLst>
                  <a:ext uri="{FF2B5EF4-FFF2-40B4-BE49-F238E27FC236}">
                    <a16:creationId xmlns:a16="http://schemas.microsoft.com/office/drawing/2014/main" id="{2CF0D433-93E9-45CB-A7AD-AD4EFA3E94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12" name="Graphic 11">
                <a:extLst>
                  <a:ext uri="{FF2B5EF4-FFF2-40B4-BE49-F238E27FC236}">
                    <a16:creationId xmlns:a16="http://schemas.microsoft.com/office/drawing/2014/main" id="{C19FDA79-6C4E-4B55-BE38-AB43F75C71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3" name="Graphic 12">
                <a:extLst>
                  <a:ext uri="{FF2B5EF4-FFF2-40B4-BE49-F238E27FC236}">
                    <a16:creationId xmlns:a16="http://schemas.microsoft.com/office/drawing/2014/main" id="{D4373102-7EE5-4E13-B225-94917C4FEB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nvGrpSpPr>
            <p:cNvPr id="5" name="Group 4">
              <a:extLst>
                <a:ext uri="{FF2B5EF4-FFF2-40B4-BE49-F238E27FC236}">
                  <a16:creationId xmlns:a16="http://schemas.microsoft.com/office/drawing/2014/main" id="{CBE114BE-9ECA-40FA-ABC2-032ECE5C020B}"/>
                </a:ext>
              </a:extLst>
            </p:cNvPr>
            <p:cNvGrpSpPr/>
            <p:nvPr/>
          </p:nvGrpSpPr>
          <p:grpSpPr>
            <a:xfrm>
              <a:off x="-4012" y="-1"/>
              <a:ext cx="121401" cy="6692814"/>
              <a:chOff x="-3652568" y="-31310"/>
              <a:chExt cx="618141" cy="6858000"/>
            </a:xfrm>
          </p:grpSpPr>
          <p:pic>
            <p:nvPicPr>
              <p:cNvPr id="6" name="Graphic 5">
                <a:extLst>
                  <a:ext uri="{FF2B5EF4-FFF2-40B4-BE49-F238E27FC236}">
                    <a16:creationId xmlns:a16="http://schemas.microsoft.com/office/drawing/2014/main" id="{EEF70618-5321-4DAD-885C-4F81E279A8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7" name="Graphic 6">
                <a:extLst>
                  <a:ext uri="{FF2B5EF4-FFF2-40B4-BE49-F238E27FC236}">
                    <a16:creationId xmlns:a16="http://schemas.microsoft.com/office/drawing/2014/main" id="{B4128FAD-9C4E-4B28-976F-D36349E5CC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8" name="Graphic 7">
                <a:extLst>
                  <a:ext uri="{FF2B5EF4-FFF2-40B4-BE49-F238E27FC236}">
                    <a16:creationId xmlns:a16="http://schemas.microsoft.com/office/drawing/2014/main" id="{C25FBFF5-A7EC-4597-893C-1EE514A8EE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9" name="Graphic 8">
                <a:extLst>
                  <a:ext uri="{FF2B5EF4-FFF2-40B4-BE49-F238E27FC236}">
                    <a16:creationId xmlns:a16="http://schemas.microsoft.com/office/drawing/2014/main" id="{6DCD04C6-CCA2-4B05-9F2E-7F6D5CE618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sp>
        <p:nvSpPr>
          <p:cNvPr id="14" name="Rectangle 13">
            <a:extLst>
              <a:ext uri="{FF2B5EF4-FFF2-40B4-BE49-F238E27FC236}">
                <a16:creationId xmlns:a16="http://schemas.microsoft.com/office/drawing/2014/main" id="{CB1BCE51-67C5-4628-89C8-1C20C9FE0031}"/>
              </a:ext>
            </a:extLst>
          </p:cNvPr>
          <p:cNvSpPr/>
          <p:nvPr userDrawn="1"/>
        </p:nvSpPr>
        <p:spPr bwMode="auto">
          <a:xfrm>
            <a:off x="228600" y="0"/>
            <a:ext cx="11963400" cy="914400"/>
          </a:xfrm>
          <a:prstGeom prst="rect">
            <a:avLst/>
          </a:prstGeom>
          <a:solidFill>
            <a:srgbClr val="95DAF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Tree>
    <p:custDataLst>
      <p:tags r:id="rId1"/>
    </p:custDataLst>
    <p:extLst>
      <p:ext uri="{BB962C8B-B14F-4D97-AF65-F5344CB8AC3E}">
        <p14:creationId xmlns:p14="http://schemas.microsoft.com/office/powerpoint/2010/main" val="4024178442"/>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er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0E87AB5-C91B-43F1-AB93-39CC8EA8FE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92813"/>
            <a:ext cx="12204929" cy="177250"/>
          </a:xfrm>
          <a:prstGeom prst="rect">
            <a:avLst/>
          </a:prstGeom>
        </p:spPr>
      </p:pic>
      <p:grpSp>
        <p:nvGrpSpPr>
          <p:cNvPr id="3" name="Group 2">
            <a:extLst>
              <a:ext uri="{FF2B5EF4-FFF2-40B4-BE49-F238E27FC236}">
                <a16:creationId xmlns:a16="http://schemas.microsoft.com/office/drawing/2014/main" id="{17F4AACA-4494-4F3A-8895-A4632FF4CDB5}"/>
              </a:ext>
            </a:extLst>
          </p:cNvPr>
          <p:cNvGrpSpPr/>
          <p:nvPr userDrawn="1"/>
        </p:nvGrpSpPr>
        <p:grpSpPr>
          <a:xfrm>
            <a:off x="-4012" y="-1"/>
            <a:ext cx="232612" cy="6692814"/>
            <a:chOff x="-4012" y="-1"/>
            <a:chExt cx="232612" cy="6692814"/>
          </a:xfrm>
        </p:grpSpPr>
        <p:grpSp>
          <p:nvGrpSpPr>
            <p:cNvPr id="4" name="Group 3">
              <a:extLst>
                <a:ext uri="{FF2B5EF4-FFF2-40B4-BE49-F238E27FC236}">
                  <a16:creationId xmlns:a16="http://schemas.microsoft.com/office/drawing/2014/main" id="{D5AEE264-6F12-49B1-ACF7-C472BDCF483F}"/>
                </a:ext>
              </a:extLst>
            </p:cNvPr>
            <p:cNvGrpSpPr/>
            <p:nvPr/>
          </p:nvGrpSpPr>
          <p:grpSpPr>
            <a:xfrm>
              <a:off x="0" y="-1"/>
              <a:ext cx="228600" cy="6692814"/>
              <a:chOff x="-3652568" y="-31310"/>
              <a:chExt cx="618141" cy="6858000"/>
            </a:xfrm>
          </p:grpSpPr>
          <p:pic>
            <p:nvPicPr>
              <p:cNvPr id="10" name="Graphic 9">
                <a:extLst>
                  <a:ext uri="{FF2B5EF4-FFF2-40B4-BE49-F238E27FC236}">
                    <a16:creationId xmlns:a16="http://schemas.microsoft.com/office/drawing/2014/main" id="{96C4580B-07E6-4444-8FCE-37ECF627BA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11" name="Graphic 10">
                <a:extLst>
                  <a:ext uri="{FF2B5EF4-FFF2-40B4-BE49-F238E27FC236}">
                    <a16:creationId xmlns:a16="http://schemas.microsoft.com/office/drawing/2014/main" id="{2CF0D433-93E9-45CB-A7AD-AD4EFA3E94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12" name="Graphic 11">
                <a:extLst>
                  <a:ext uri="{FF2B5EF4-FFF2-40B4-BE49-F238E27FC236}">
                    <a16:creationId xmlns:a16="http://schemas.microsoft.com/office/drawing/2014/main" id="{C19FDA79-6C4E-4B55-BE38-AB43F75C71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3" name="Graphic 12">
                <a:extLst>
                  <a:ext uri="{FF2B5EF4-FFF2-40B4-BE49-F238E27FC236}">
                    <a16:creationId xmlns:a16="http://schemas.microsoft.com/office/drawing/2014/main" id="{D4373102-7EE5-4E13-B225-94917C4FEB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nvGrpSpPr>
            <p:cNvPr id="5" name="Group 4">
              <a:extLst>
                <a:ext uri="{FF2B5EF4-FFF2-40B4-BE49-F238E27FC236}">
                  <a16:creationId xmlns:a16="http://schemas.microsoft.com/office/drawing/2014/main" id="{CBE114BE-9ECA-40FA-ABC2-032ECE5C020B}"/>
                </a:ext>
              </a:extLst>
            </p:cNvPr>
            <p:cNvGrpSpPr/>
            <p:nvPr/>
          </p:nvGrpSpPr>
          <p:grpSpPr>
            <a:xfrm>
              <a:off x="-4012" y="-1"/>
              <a:ext cx="121401" cy="6692814"/>
              <a:chOff x="-3652568" y="-31310"/>
              <a:chExt cx="618141" cy="6858000"/>
            </a:xfrm>
          </p:grpSpPr>
          <p:pic>
            <p:nvPicPr>
              <p:cNvPr id="6" name="Graphic 5">
                <a:extLst>
                  <a:ext uri="{FF2B5EF4-FFF2-40B4-BE49-F238E27FC236}">
                    <a16:creationId xmlns:a16="http://schemas.microsoft.com/office/drawing/2014/main" id="{EEF70618-5321-4DAD-885C-4F81E279A8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7" name="Graphic 6">
                <a:extLst>
                  <a:ext uri="{FF2B5EF4-FFF2-40B4-BE49-F238E27FC236}">
                    <a16:creationId xmlns:a16="http://schemas.microsoft.com/office/drawing/2014/main" id="{B4128FAD-9C4E-4B28-976F-D36349E5CC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8" name="Graphic 7">
                <a:extLst>
                  <a:ext uri="{FF2B5EF4-FFF2-40B4-BE49-F238E27FC236}">
                    <a16:creationId xmlns:a16="http://schemas.microsoft.com/office/drawing/2014/main" id="{C25FBFF5-A7EC-4597-893C-1EE514A8EE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9" name="Graphic 8">
                <a:extLst>
                  <a:ext uri="{FF2B5EF4-FFF2-40B4-BE49-F238E27FC236}">
                    <a16:creationId xmlns:a16="http://schemas.microsoft.com/office/drawing/2014/main" id="{6DCD04C6-CCA2-4B05-9F2E-7F6D5CE618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sp>
        <p:nvSpPr>
          <p:cNvPr id="14" name="Rectangle 13">
            <a:extLst>
              <a:ext uri="{FF2B5EF4-FFF2-40B4-BE49-F238E27FC236}">
                <a16:creationId xmlns:a16="http://schemas.microsoft.com/office/drawing/2014/main" id="{CB1BCE51-67C5-4628-89C8-1C20C9FE0031}"/>
              </a:ext>
            </a:extLst>
          </p:cNvPr>
          <p:cNvSpPr/>
          <p:nvPr userDrawn="1"/>
        </p:nvSpPr>
        <p:spPr bwMode="auto">
          <a:xfrm>
            <a:off x="228600" y="0"/>
            <a:ext cx="11963400" cy="914400"/>
          </a:xfrm>
          <a:prstGeom prst="rect">
            <a:avLst/>
          </a:prstGeom>
          <a:solidFill>
            <a:srgbClr val="00549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Tree>
    <p:custDataLst>
      <p:tags r:id="rId1"/>
    </p:custDataLst>
    <p:extLst>
      <p:ext uri="{BB962C8B-B14F-4D97-AF65-F5344CB8AC3E}">
        <p14:creationId xmlns:p14="http://schemas.microsoft.com/office/powerpoint/2010/main" val="1965747870"/>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een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0E87AB5-C91B-43F1-AB93-39CC8EA8FE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92813"/>
            <a:ext cx="12204929" cy="177250"/>
          </a:xfrm>
          <a:prstGeom prst="rect">
            <a:avLst/>
          </a:prstGeom>
        </p:spPr>
      </p:pic>
      <p:grpSp>
        <p:nvGrpSpPr>
          <p:cNvPr id="3" name="Group 2">
            <a:extLst>
              <a:ext uri="{FF2B5EF4-FFF2-40B4-BE49-F238E27FC236}">
                <a16:creationId xmlns:a16="http://schemas.microsoft.com/office/drawing/2014/main" id="{17F4AACA-4494-4F3A-8895-A4632FF4CDB5}"/>
              </a:ext>
            </a:extLst>
          </p:cNvPr>
          <p:cNvGrpSpPr/>
          <p:nvPr userDrawn="1"/>
        </p:nvGrpSpPr>
        <p:grpSpPr>
          <a:xfrm>
            <a:off x="-4012" y="-1"/>
            <a:ext cx="232612" cy="6692814"/>
            <a:chOff x="-4012" y="-1"/>
            <a:chExt cx="232612" cy="6692814"/>
          </a:xfrm>
        </p:grpSpPr>
        <p:grpSp>
          <p:nvGrpSpPr>
            <p:cNvPr id="4" name="Group 3">
              <a:extLst>
                <a:ext uri="{FF2B5EF4-FFF2-40B4-BE49-F238E27FC236}">
                  <a16:creationId xmlns:a16="http://schemas.microsoft.com/office/drawing/2014/main" id="{D5AEE264-6F12-49B1-ACF7-C472BDCF483F}"/>
                </a:ext>
              </a:extLst>
            </p:cNvPr>
            <p:cNvGrpSpPr/>
            <p:nvPr/>
          </p:nvGrpSpPr>
          <p:grpSpPr>
            <a:xfrm>
              <a:off x="0" y="-1"/>
              <a:ext cx="228600" cy="6692814"/>
              <a:chOff x="-3652568" y="-31310"/>
              <a:chExt cx="618141" cy="6858000"/>
            </a:xfrm>
          </p:grpSpPr>
          <p:pic>
            <p:nvPicPr>
              <p:cNvPr id="10" name="Graphic 9">
                <a:extLst>
                  <a:ext uri="{FF2B5EF4-FFF2-40B4-BE49-F238E27FC236}">
                    <a16:creationId xmlns:a16="http://schemas.microsoft.com/office/drawing/2014/main" id="{96C4580B-07E6-4444-8FCE-37ECF627BA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11" name="Graphic 10">
                <a:extLst>
                  <a:ext uri="{FF2B5EF4-FFF2-40B4-BE49-F238E27FC236}">
                    <a16:creationId xmlns:a16="http://schemas.microsoft.com/office/drawing/2014/main" id="{2CF0D433-93E9-45CB-A7AD-AD4EFA3E94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12" name="Graphic 11">
                <a:extLst>
                  <a:ext uri="{FF2B5EF4-FFF2-40B4-BE49-F238E27FC236}">
                    <a16:creationId xmlns:a16="http://schemas.microsoft.com/office/drawing/2014/main" id="{C19FDA79-6C4E-4B55-BE38-AB43F75C71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3" name="Graphic 12">
                <a:extLst>
                  <a:ext uri="{FF2B5EF4-FFF2-40B4-BE49-F238E27FC236}">
                    <a16:creationId xmlns:a16="http://schemas.microsoft.com/office/drawing/2014/main" id="{D4373102-7EE5-4E13-B225-94917C4FEB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nvGrpSpPr>
            <p:cNvPr id="5" name="Group 4">
              <a:extLst>
                <a:ext uri="{FF2B5EF4-FFF2-40B4-BE49-F238E27FC236}">
                  <a16:creationId xmlns:a16="http://schemas.microsoft.com/office/drawing/2014/main" id="{CBE114BE-9ECA-40FA-ABC2-032ECE5C020B}"/>
                </a:ext>
              </a:extLst>
            </p:cNvPr>
            <p:cNvGrpSpPr/>
            <p:nvPr/>
          </p:nvGrpSpPr>
          <p:grpSpPr>
            <a:xfrm>
              <a:off x="-4012" y="-1"/>
              <a:ext cx="121401" cy="6692814"/>
              <a:chOff x="-3652568" y="-31310"/>
              <a:chExt cx="618141" cy="6858000"/>
            </a:xfrm>
          </p:grpSpPr>
          <p:pic>
            <p:nvPicPr>
              <p:cNvPr id="6" name="Graphic 5">
                <a:extLst>
                  <a:ext uri="{FF2B5EF4-FFF2-40B4-BE49-F238E27FC236}">
                    <a16:creationId xmlns:a16="http://schemas.microsoft.com/office/drawing/2014/main" id="{EEF70618-5321-4DAD-885C-4F81E279A8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7" name="Graphic 6">
                <a:extLst>
                  <a:ext uri="{FF2B5EF4-FFF2-40B4-BE49-F238E27FC236}">
                    <a16:creationId xmlns:a16="http://schemas.microsoft.com/office/drawing/2014/main" id="{B4128FAD-9C4E-4B28-976F-D36349E5CC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8" name="Graphic 7">
                <a:extLst>
                  <a:ext uri="{FF2B5EF4-FFF2-40B4-BE49-F238E27FC236}">
                    <a16:creationId xmlns:a16="http://schemas.microsoft.com/office/drawing/2014/main" id="{C25FBFF5-A7EC-4597-893C-1EE514A8EE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9" name="Graphic 8">
                <a:extLst>
                  <a:ext uri="{FF2B5EF4-FFF2-40B4-BE49-F238E27FC236}">
                    <a16:creationId xmlns:a16="http://schemas.microsoft.com/office/drawing/2014/main" id="{6DCD04C6-CCA2-4B05-9F2E-7F6D5CE618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sp>
        <p:nvSpPr>
          <p:cNvPr id="14" name="Rectangle 13">
            <a:extLst>
              <a:ext uri="{FF2B5EF4-FFF2-40B4-BE49-F238E27FC236}">
                <a16:creationId xmlns:a16="http://schemas.microsoft.com/office/drawing/2014/main" id="{CB1BCE51-67C5-4628-89C8-1C20C9FE0031}"/>
              </a:ext>
            </a:extLst>
          </p:cNvPr>
          <p:cNvSpPr/>
          <p:nvPr userDrawn="1"/>
        </p:nvSpPr>
        <p:spPr bwMode="auto">
          <a:xfrm>
            <a:off x="228600" y="0"/>
            <a:ext cx="11963400" cy="914400"/>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Tree>
    <p:custDataLst>
      <p:tags r:id="rId1"/>
    </p:custDataLst>
    <p:extLst>
      <p:ext uri="{BB962C8B-B14F-4D97-AF65-F5344CB8AC3E}">
        <p14:creationId xmlns:p14="http://schemas.microsoft.com/office/powerpoint/2010/main" val="3161088258"/>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ust side bar - no bottom">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2D26FBC-39D8-4C75-AAC0-5D338BB64591}"/>
              </a:ext>
            </a:extLst>
          </p:cNvPr>
          <p:cNvGrpSpPr/>
          <p:nvPr userDrawn="1"/>
        </p:nvGrpSpPr>
        <p:grpSpPr>
          <a:xfrm>
            <a:off x="0" y="-2"/>
            <a:ext cx="228600" cy="6858001"/>
            <a:chOff x="-4012" y="-1"/>
            <a:chExt cx="232612" cy="6692814"/>
          </a:xfrm>
        </p:grpSpPr>
        <p:grpSp>
          <p:nvGrpSpPr>
            <p:cNvPr id="15" name="Group 14">
              <a:extLst>
                <a:ext uri="{FF2B5EF4-FFF2-40B4-BE49-F238E27FC236}">
                  <a16:creationId xmlns:a16="http://schemas.microsoft.com/office/drawing/2014/main" id="{B2530CC1-030F-4D6F-BC8A-D754D299F0C3}"/>
                </a:ext>
              </a:extLst>
            </p:cNvPr>
            <p:cNvGrpSpPr/>
            <p:nvPr/>
          </p:nvGrpSpPr>
          <p:grpSpPr>
            <a:xfrm>
              <a:off x="0" y="-1"/>
              <a:ext cx="228600" cy="6692814"/>
              <a:chOff x="-3652568" y="-31310"/>
              <a:chExt cx="618141" cy="6858000"/>
            </a:xfrm>
          </p:grpSpPr>
          <p:pic>
            <p:nvPicPr>
              <p:cNvPr id="21" name="Graphic 20">
                <a:extLst>
                  <a:ext uri="{FF2B5EF4-FFF2-40B4-BE49-F238E27FC236}">
                    <a16:creationId xmlns:a16="http://schemas.microsoft.com/office/drawing/2014/main" id="{112AEA45-22A5-4C3C-92C5-7FAF4B5E28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52568" y="-31310"/>
                <a:ext cx="618141" cy="1705452"/>
              </a:xfrm>
              <a:prstGeom prst="rect">
                <a:avLst/>
              </a:prstGeom>
            </p:spPr>
          </p:pic>
          <p:pic>
            <p:nvPicPr>
              <p:cNvPr id="22" name="Graphic 21">
                <a:extLst>
                  <a:ext uri="{FF2B5EF4-FFF2-40B4-BE49-F238E27FC236}">
                    <a16:creationId xmlns:a16="http://schemas.microsoft.com/office/drawing/2014/main" id="{F62F9E35-D4CB-4180-B9CA-514B9BB377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1686206"/>
                <a:ext cx="618141" cy="1705452"/>
              </a:xfrm>
              <a:prstGeom prst="rect">
                <a:avLst/>
              </a:prstGeom>
            </p:spPr>
          </p:pic>
          <p:pic>
            <p:nvPicPr>
              <p:cNvPr id="23" name="Graphic 22">
                <a:extLst>
                  <a:ext uri="{FF2B5EF4-FFF2-40B4-BE49-F238E27FC236}">
                    <a16:creationId xmlns:a16="http://schemas.microsoft.com/office/drawing/2014/main" id="{0494F1CF-9E3D-42F2-A46E-6F07DB77E5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3403722"/>
                <a:ext cx="618141" cy="1705452"/>
              </a:xfrm>
              <a:prstGeom prst="rect">
                <a:avLst/>
              </a:prstGeom>
            </p:spPr>
          </p:pic>
          <p:pic>
            <p:nvPicPr>
              <p:cNvPr id="24" name="Graphic 23">
                <a:extLst>
                  <a:ext uri="{FF2B5EF4-FFF2-40B4-BE49-F238E27FC236}">
                    <a16:creationId xmlns:a16="http://schemas.microsoft.com/office/drawing/2014/main" id="{BED7A24F-4BA1-437E-BB3F-0AD1219DD1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5121238"/>
                <a:ext cx="618141" cy="1705452"/>
              </a:xfrm>
              <a:prstGeom prst="rect">
                <a:avLst/>
              </a:prstGeom>
            </p:spPr>
          </p:pic>
        </p:grpSp>
        <p:grpSp>
          <p:nvGrpSpPr>
            <p:cNvPr id="16" name="Group 15">
              <a:extLst>
                <a:ext uri="{FF2B5EF4-FFF2-40B4-BE49-F238E27FC236}">
                  <a16:creationId xmlns:a16="http://schemas.microsoft.com/office/drawing/2014/main" id="{29936A55-0494-4853-9B8A-32777DC6D44B}"/>
                </a:ext>
              </a:extLst>
            </p:cNvPr>
            <p:cNvGrpSpPr/>
            <p:nvPr/>
          </p:nvGrpSpPr>
          <p:grpSpPr>
            <a:xfrm>
              <a:off x="-4012" y="-1"/>
              <a:ext cx="121401" cy="6692814"/>
              <a:chOff x="-3652568" y="-31310"/>
              <a:chExt cx="618141" cy="6858000"/>
            </a:xfrm>
          </p:grpSpPr>
          <p:pic>
            <p:nvPicPr>
              <p:cNvPr id="17" name="Graphic 16">
                <a:extLst>
                  <a:ext uri="{FF2B5EF4-FFF2-40B4-BE49-F238E27FC236}">
                    <a16:creationId xmlns:a16="http://schemas.microsoft.com/office/drawing/2014/main" id="{F6A87899-761F-469B-97D5-D37FEE8B57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52568" y="-31310"/>
                <a:ext cx="618141" cy="1705452"/>
              </a:xfrm>
              <a:prstGeom prst="rect">
                <a:avLst/>
              </a:prstGeom>
            </p:spPr>
          </p:pic>
          <p:pic>
            <p:nvPicPr>
              <p:cNvPr id="18" name="Graphic 17">
                <a:extLst>
                  <a:ext uri="{FF2B5EF4-FFF2-40B4-BE49-F238E27FC236}">
                    <a16:creationId xmlns:a16="http://schemas.microsoft.com/office/drawing/2014/main" id="{A03F2F58-3DFB-45B2-96A9-9A46472E9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1686206"/>
                <a:ext cx="618141" cy="1705452"/>
              </a:xfrm>
              <a:prstGeom prst="rect">
                <a:avLst/>
              </a:prstGeom>
            </p:spPr>
          </p:pic>
          <p:pic>
            <p:nvPicPr>
              <p:cNvPr id="19" name="Graphic 18">
                <a:extLst>
                  <a:ext uri="{FF2B5EF4-FFF2-40B4-BE49-F238E27FC236}">
                    <a16:creationId xmlns:a16="http://schemas.microsoft.com/office/drawing/2014/main" id="{FAE8B72C-5E48-4AA7-8BE7-6B53C890B6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3403722"/>
                <a:ext cx="618141" cy="1705452"/>
              </a:xfrm>
              <a:prstGeom prst="rect">
                <a:avLst/>
              </a:prstGeom>
            </p:spPr>
          </p:pic>
          <p:pic>
            <p:nvPicPr>
              <p:cNvPr id="20" name="Graphic 19">
                <a:extLst>
                  <a:ext uri="{FF2B5EF4-FFF2-40B4-BE49-F238E27FC236}">
                    <a16:creationId xmlns:a16="http://schemas.microsoft.com/office/drawing/2014/main" id="{4607BA35-FF0D-4FFB-8EE5-C08098A0E8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5121238"/>
                <a:ext cx="618141" cy="1705452"/>
              </a:xfrm>
              <a:prstGeom prst="rect">
                <a:avLst/>
              </a:prstGeom>
            </p:spPr>
          </p:pic>
        </p:grpSp>
      </p:grpSp>
    </p:spTree>
    <p:custDataLst>
      <p:tags r:id="rId1"/>
    </p:custDataLst>
    <p:extLst>
      <p:ext uri="{BB962C8B-B14F-4D97-AF65-F5344CB8AC3E}">
        <p14:creationId xmlns:p14="http://schemas.microsoft.com/office/powerpoint/2010/main" val="3838211414"/>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no title ba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0E87AB5-C91B-43F1-AB93-39CC8EA8FE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92813"/>
            <a:ext cx="12204929" cy="177250"/>
          </a:xfrm>
          <a:prstGeom prst="rect">
            <a:avLst/>
          </a:prstGeom>
        </p:spPr>
      </p:pic>
      <p:grpSp>
        <p:nvGrpSpPr>
          <p:cNvPr id="3" name="Group 2">
            <a:extLst>
              <a:ext uri="{FF2B5EF4-FFF2-40B4-BE49-F238E27FC236}">
                <a16:creationId xmlns:a16="http://schemas.microsoft.com/office/drawing/2014/main" id="{17F4AACA-4494-4F3A-8895-A4632FF4CDB5}"/>
              </a:ext>
            </a:extLst>
          </p:cNvPr>
          <p:cNvGrpSpPr/>
          <p:nvPr userDrawn="1"/>
        </p:nvGrpSpPr>
        <p:grpSpPr>
          <a:xfrm>
            <a:off x="-4012" y="-1"/>
            <a:ext cx="232612" cy="6692814"/>
            <a:chOff x="-4012" y="-1"/>
            <a:chExt cx="232612" cy="6692814"/>
          </a:xfrm>
        </p:grpSpPr>
        <p:grpSp>
          <p:nvGrpSpPr>
            <p:cNvPr id="4" name="Group 3">
              <a:extLst>
                <a:ext uri="{FF2B5EF4-FFF2-40B4-BE49-F238E27FC236}">
                  <a16:creationId xmlns:a16="http://schemas.microsoft.com/office/drawing/2014/main" id="{D5AEE264-6F12-49B1-ACF7-C472BDCF483F}"/>
                </a:ext>
              </a:extLst>
            </p:cNvPr>
            <p:cNvGrpSpPr/>
            <p:nvPr/>
          </p:nvGrpSpPr>
          <p:grpSpPr>
            <a:xfrm>
              <a:off x="0" y="-1"/>
              <a:ext cx="228600" cy="6692814"/>
              <a:chOff x="-3652568" y="-31310"/>
              <a:chExt cx="618141" cy="6858000"/>
            </a:xfrm>
          </p:grpSpPr>
          <p:pic>
            <p:nvPicPr>
              <p:cNvPr id="10" name="Graphic 9">
                <a:extLst>
                  <a:ext uri="{FF2B5EF4-FFF2-40B4-BE49-F238E27FC236}">
                    <a16:creationId xmlns:a16="http://schemas.microsoft.com/office/drawing/2014/main" id="{96C4580B-07E6-4444-8FCE-37ECF627BA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11" name="Graphic 10">
                <a:extLst>
                  <a:ext uri="{FF2B5EF4-FFF2-40B4-BE49-F238E27FC236}">
                    <a16:creationId xmlns:a16="http://schemas.microsoft.com/office/drawing/2014/main" id="{2CF0D433-93E9-45CB-A7AD-AD4EFA3E94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12" name="Graphic 11">
                <a:extLst>
                  <a:ext uri="{FF2B5EF4-FFF2-40B4-BE49-F238E27FC236}">
                    <a16:creationId xmlns:a16="http://schemas.microsoft.com/office/drawing/2014/main" id="{C19FDA79-6C4E-4B55-BE38-AB43F75C71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13" name="Graphic 12">
                <a:extLst>
                  <a:ext uri="{FF2B5EF4-FFF2-40B4-BE49-F238E27FC236}">
                    <a16:creationId xmlns:a16="http://schemas.microsoft.com/office/drawing/2014/main" id="{D4373102-7EE5-4E13-B225-94917C4FEBD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nvGrpSpPr>
            <p:cNvPr id="5" name="Group 4">
              <a:extLst>
                <a:ext uri="{FF2B5EF4-FFF2-40B4-BE49-F238E27FC236}">
                  <a16:creationId xmlns:a16="http://schemas.microsoft.com/office/drawing/2014/main" id="{CBE114BE-9ECA-40FA-ABC2-032ECE5C020B}"/>
                </a:ext>
              </a:extLst>
            </p:cNvPr>
            <p:cNvGrpSpPr/>
            <p:nvPr/>
          </p:nvGrpSpPr>
          <p:grpSpPr>
            <a:xfrm>
              <a:off x="-4012" y="-1"/>
              <a:ext cx="121401" cy="6692814"/>
              <a:chOff x="-3652568" y="-31310"/>
              <a:chExt cx="618141" cy="6858000"/>
            </a:xfrm>
          </p:grpSpPr>
          <p:pic>
            <p:nvPicPr>
              <p:cNvPr id="6" name="Graphic 5">
                <a:extLst>
                  <a:ext uri="{FF2B5EF4-FFF2-40B4-BE49-F238E27FC236}">
                    <a16:creationId xmlns:a16="http://schemas.microsoft.com/office/drawing/2014/main" id="{EEF70618-5321-4DAD-885C-4F81E279A8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2568" y="-31310"/>
                <a:ext cx="618141" cy="1705452"/>
              </a:xfrm>
              <a:prstGeom prst="rect">
                <a:avLst/>
              </a:prstGeom>
            </p:spPr>
          </p:pic>
          <p:pic>
            <p:nvPicPr>
              <p:cNvPr id="7" name="Graphic 6">
                <a:extLst>
                  <a:ext uri="{FF2B5EF4-FFF2-40B4-BE49-F238E27FC236}">
                    <a16:creationId xmlns:a16="http://schemas.microsoft.com/office/drawing/2014/main" id="{B4128FAD-9C4E-4B28-976F-D36349E5CCB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52568" y="1686206"/>
                <a:ext cx="618141" cy="1705452"/>
              </a:xfrm>
              <a:prstGeom prst="rect">
                <a:avLst/>
              </a:prstGeom>
            </p:spPr>
          </p:pic>
          <p:pic>
            <p:nvPicPr>
              <p:cNvPr id="8" name="Graphic 7">
                <a:extLst>
                  <a:ext uri="{FF2B5EF4-FFF2-40B4-BE49-F238E27FC236}">
                    <a16:creationId xmlns:a16="http://schemas.microsoft.com/office/drawing/2014/main" id="{C25FBFF5-A7EC-4597-893C-1EE514A8EE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2568" y="3403722"/>
                <a:ext cx="618141" cy="1705452"/>
              </a:xfrm>
              <a:prstGeom prst="rect">
                <a:avLst/>
              </a:prstGeom>
            </p:spPr>
          </p:pic>
          <p:pic>
            <p:nvPicPr>
              <p:cNvPr id="9" name="Graphic 8">
                <a:extLst>
                  <a:ext uri="{FF2B5EF4-FFF2-40B4-BE49-F238E27FC236}">
                    <a16:creationId xmlns:a16="http://schemas.microsoft.com/office/drawing/2014/main" id="{6DCD04C6-CCA2-4B05-9F2E-7F6D5CE618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52568" y="5121238"/>
                <a:ext cx="618141" cy="1705452"/>
              </a:xfrm>
              <a:prstGeom prst="rect">
                <a:avLst/>
              </a:prstGeom>
            </p:spPr>
          </p:pic>
        </p:grpSp>
      </p:grpSp>
    </p:spTree>
    <p:custDataLst>
      <p:tags r:id="rId1"/>
    </p:custDataLst>
    <p:extLst>
      <p:ext uri="{BB962C8B-B14F-4D97-AF65-F5344CB8AC3E}">
        <p14:creationId xmlns:p14="http://schemas.microsoft.com/office/powerpoint/2010/main" val="3554664236"/>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891316185"/>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ustDataLst>
      <p:tags r:id="rId11"/>
    </p:custData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7" r:id="rId4"/>
    <p:sldLayoutId id="2147483653" r:id="rId5"/>
    <p:sldLayoutId id="2147483654" r:id="rId6"/>
    <p:sldLayoutId id="2147483655" r:id="rId7"/>
    <p:sldLayoutId id="2147483658" r:id="rId8"/>
    <p:sldLayoutId id="2147483656" r:id="rId9"/>
  </p:sldLayoutIdLst>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xStyles>
    <p:title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p:titleStyle>
    <p:body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audio" Target="../media/media1.m4a"/><Relationship Id="rId7" Type="http://schemas.openxmlformats.org/officeDocument/2006/relationships/image" Target="../media/image12.png"/><Relationship Id="rId2" Type="http://schemas.microsoft.com/office/2007/relationships/media" Target="../media/media1.m4a"/><Relationship Id="rId1" Type="http://schemas.openxmlformats.org/officeDocument/2006/relationships/tags" Target="../tags/tag1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notesSlide" Target="../notesSlides/notesSlide1.xml"/><Relationship Id="rId10" Type="http://schemas.openxmlformats.org/officeDocument/2006/relationships/image" Target="../media/image15.svg"/><Relationship Id="rId4" Type="http://schemas.openxmlformats.org/officeDocument/2006/relationships/slideLayout" Target="../slideLayouts/slideLayout7.xml"/><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21.xml"/><Relationship Id="rId6" Type="http://schemas.openxmlformats.org/officeDocument/2006/relationships/image" Target="../media/image16.png"/><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15.m4a"/><Relationship Id="rId7" Type="http://schemas.openxmlformats.org/officeDocument/2006/relationships/image" Target="../media/image43.svg"/><Relationship Id="rId2" Type="http://schemas.microsoft.com/office/2007/relationships/media" Target="../media/media15.m4a"/><Relationship Id="rId1" Type="http://schemas.openxmlformats.org/officeDocument/2006/relationships/tags" Target="../tags/tag22.xml"/><Relationship Id="rId6" Type="http://schemas.openxmlformats.org/officeDocument/2006/relationships/image" Target="../media/image42.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audio" Target="../media/media16.m4a"/><Relationship Id="rId7" Type="http://schemas.openxmlformats.org/officeDocument/2006/relationships/image" Target="../media/image12.png"/><Relationship Id="rId2" Type="http://schemas.microsoft.com/office/2007/relationships/media" Target="../media/media16.m4a"/><Relationship Id="rId1" Type="http://schemas.openxmlformats.org/officeDocument/2006/relationships/tags" Target="../tags/tag23.xml"/><Relationship Id="rId6" Type="http://schemas.openxmlformats.org/officeDocument/2006/relationships/image" Target="../media/image37.jpeg"/><Relationship Id="rId5" Type="http://schemas.openxmlformats.org/officeDocument/2006/relationships/notesSlide" Target="../notesSlides/notesSlide12.xml"/><Relationship Id="rId4" Type="http://schemas.openxmlformats.org/officeDocument/2006/relationships/slideLayout" Target="../slideLayouts/slideLayout7.xml"/><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17.m4a"/><Relationship Id="rId7" Type="http://schemas.openxmlformats.org/officeDocument/2006/relationships/image" Target="../media/image44.jpeg"/><Relationship Id="rId2" Type="http://schemas.microsoft.com/office/2007/relationships/media" Target="../media/media17.m4a"/><Relationship Id="rId1" Type="http://schemas.openxmlformats.org/officeDocument/2006/relationships/tags" Target="../tags/tag24.xml"/><Relationship Id="rId6" Type="http://schemas.openxmlformats.org/officeDocument/2006/relationships/hyperlink" Target="https://www.gnb.ca/en/topic/education-training/kindergarten-grade-12/policies.html" TargetMode="External"/><Relationship Id="rId5" Type="http://schemas.openxmlformats.org/officeDocument/2006/relationships/notesSlide" Target="../notesSlides/notesSlide13.xml"/><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audio" Target="../media/media18.m4a"/><Relationship Id="rId7" Type="http://schemas.openxmlformats.org/officeDocument/2006/relationships/image" Target="../media/image46.png"/><Relationship Id="rId2" Type="http://schemas.microsoft.com/office/2007/relationships/media" Target="../media/media18.m4a"/><Relationship Id="rId1" Type="http://schemas.openxmlformats.org/officeDocument/2006/relationships/tags" Target="../tags/tag25.xml"/><Relationship Id="rId6" Type="http://schemas.openxmlformats.org/officeDocument/2006/relationships/image" Target="../media/image45.jpeg"/><Relationship Id="rId5" Type="http://schemas.openxmlformats.org/officeDocument/2006/relationships/notesSlide" Target="../notesSlides/notesSlide14.xml"/><Relationship Id="rId4" Type="http://schemas.openxmlformats.org/officeDocument/2006/relationships/slideLayout" Target="../slideLayouts/slideLayout3.xml"/><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audio" Target="../media/media19.m4a"/><Relationship Id="rId7" Type="http://schemas.openxmlformats.org/officeDocument/2006/relationships/image" Target="../media/image49.png"/><Relationship Id="rId2" Type="http://schemas.microsoft.com/office/2007/relationships/media" Target="../media/media19.m4a"/><Relationship Id="rId1" Type="http://schemas.openxmlformats.org/officeDocument/2006/relationships/tags" Target="../tags/tag26.xml"/><Relationship Id="rId6" Type="http://schemas.openxmlformats.org/officeDocument/2006/relationships/image" Target="../media/image48.jpeg"/><Relationship Id="rId5" Type="http://schemas.openxmlformats.org/officeDocument/2006/relationships/notesSlide" Target="../notesSlides/notesSlide15.xml"/><Relationship Id="rId4" Type="http://schemas.openxmlformats.org/officeDocument/2006/relationships/slideLayout" Target="../slideLayouts/slideLayout3.xml"/><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27.xml"/><Relationship Id="rId6" Type="http://schemas.openxmlformats.org/officeDocument/2006/relationships/image" Target="../media/image16.png"/><Relationship Id="rId5" Type="http://schemas.openxmlformats.org/officeDocument/2006/relationships/notesSlide" Target="../notesSlides/notesSlide16.xml"/><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16.png"/><Relationship Id="rId2" Type="http://schemas.microsoft.com/office/2007/relationships/media" Target="../media/media21.m4a"/><Relationship Id="rId1" Type="http://schemas.openxmlformats.org/officeDocument/2006/relationships/tags" Target="../tags/tag28.xml"/><Relationship Id="rId6" Type="http://schemas.openxmlformats.org/officeDocument/2006/relationships/image" Target="../media/image51.jpeg"/><Relationship Id="rId5" Type="http://schemas.openxmlformats.org/officeDocument/2006/relationships/notesSlide" Target="../notesSlides/notesSlide17.xml"/><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16.png"/><Relationship Id="rId2" Type="http://schemas.microsoft.com/office/2007/relationships/media" Target="../media/media22.m4a"/><Relationship Id="rId1" Type="http://schemas.openxmlformats.org/officeDocument/2006/relationships/tags" Target="../tags/tag29.xml"/><Relationship Id="rId6" Type="http://schemas.openxmlformats.org/officeDocument/2006/relationships/image" Target="../media/image52.jpeg"/><Relationship Id="rId5" Type="http://schemas.openxmlformats.org/officeDocument/2006/relationships/notesSlide" Target="../notesSlides/notesSlide18.xml"/><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1.svg"/><Relationship Id="rId3" Type="http://schemas.microsoft.com/office/2007/relationships/media" Target="../media/media23.m4a"/><Relationship Id="rId7" Type="http://schemas.openxmlformats.org/officeDocument/2006/relationships/image" Target="../media/image30.png"/><Relationship Id="rId2" Type="http://schemas.openxmlformats.org/officeDocument/2006/relationships/tags" Target="../tags/tag30.xml"/><Relationship Id="rId1" Type="http://schemas.openxmlformats.org/officeDocument/2006/relationships/themeOverride" Target="../theme/themeOverride1.xml"/><Relationship Id="rId6" Type="http://schemas.openxmlformats.org/officeDocument/2006/relationships/notesSlide" Target="../notesSlides/notesSlide19.xml"/><Relationship Id="rId5" Type="http://schemas.openxmlformats.org/officeDocument/2006/relationships/slideLayout" Target="../slideLayouts/slideLayout3.xml"/><Relationship Id="rId4" Type="http://schemas.openxmlformats.org/officeDocument/2006/relationships/audio" Target="../media/media23.m4a"/><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2.m4a"/><Relationship Id="rId7" Type="http://schemas.openxmlformats.org/officeDocument/2006/relationships/image" Target="../media/image17.png"/><Relationship Id="rId2" Type="http://schemas.microsoft.com/office/2007/relationships/media" Target="../media/media2.m4a"/><Relationship Id="rId1" Type="http://schemas.openxmlformats.org/officeDocument/2006/relationships/tags" Target="../tags/tag13.xml"/><Relationship Id="rId6" Type="http://schemas.openxmlformats.org/officeDocument/2006/relationships/hyperlink" Target="https://can01.safelinks.protection.outlook.com/?url=https%3A%2F%2Fpedex.nbed.nb.ca%2FDesignTeam%2FVideo%2FFSL_LearnFrench.mp4&amp;data=05%7C01%7CPaul.Saad%40gnb.ca%7Ca7daa82276be4d72ad2408dae3685c94%7Ce08b7eefb5014a679ed007e38bfccee7%7C0%7C0%7C638072334604741060%7CUnknown%7CTWFpbGZsb3d8eyJWIjoiMC4wLjAwMDAiLCJQIjoiV2luMzIiLCJBTiI6Ik1haWwiLCJXVCI6Mn0%3D%7C3000%7C%7C%7C&amp;sdata=1Mh7sauIzjwq3F00AlSUhse%2BPdQq1IeYu769qq0p%2BSg%3D&amp;reserved=0" TargetMode="External"/><Relationship Id="rId5" Type="http://schemas.openxmlformats.org/officeDocument/2006/relationships/notesSlide" Target="../notesSlides/notesSlide2.xml"/><Relationship Id="rId10" Type="http://schemas.openxmlformats.org/officeDocument/2006/relationships/image" Target="../media/image16.png"/><Relationship Id="rId4" Type="http://schemas.openxmlformats.org/officeDocument/2006/relationships/slideLayout" Target="../slideLayouts/slideLayout5.xml"/><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audio" Target="../media/media24.m4a"/><Relationship Id="rId7" Type="http://schemas.openxmlformats.org/officeDocument/2006/relationships/hyperlink" Target="https://soraapp.com/welcome" TargetMode="External"/><Relationship Id="rId2" Type="http://schemas.microsoft.com/office/2007/relationships/media" Target="../media/media24.m4a"/><Relationship Id="rId1" Type="http://schemas.openxmlformats.org/officeDocument/2006/relationships/tags" Target="../tags/tag31.xml"/><Relationship Id="rId6" Type="http://schemas.openxmlformats.org/officeDocument/2006/relationships/hyperlink" Target="https://elnb-bnnb.overdrive.com/" TargetMode="External"/><Relationship Id="rId11" Type="http://schemas.openxmlformats.org/officeDocument/2006/relationships/image" Target="../media/image16.png"/><Relationship Id="rId5" Type="http://schemas.openxmlformats.org/officeDocument/2006/relationships/notesSlide" Target="../notesSlides/notesSlide20.xml"/><Relationship Id="rId10" Type="http://schemas.openxmlformats.org/officeDocument/2006/relationships/hyperlink" Target="https://centresofexcellencenb.ca/languagelearning/" TargetMode="External"/><Relationship Id="rId4" Type="http://schemas.openxmlformats.org/officeDocument/2006/relationships/slideLayout" Target="../slideLayouts/slideLayout3.xml"/><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media25.m4a"/><Relationship Id="rId7" Type="http://schemas.openxmlformats.org/officeDocument/2006/relationships/image" Target="../media/image55.png"/><Relationship Id="rId2" Type="http://schemas.microsoft.com/office/2007/relationships/media" Target="../media/media25.m4a"/><Relationship Id="rId1" Type="http://schemas.openxmlformats.org/officeDocument/2006/relationships/tags" Target="../tags/tag32.xml"/><Relationship Id="rId6" Type="http://schemas.openxmlformats.org/officeDocument/2006/relationships/hyperlink" Target="https://www.gnb.ca/en/topic/education-training/kindergarten-grade-12/french-education.html" TargetMode="External"/><Relationship Id="rId5" Type="http://schemas.openxmlformats.org/officeDocument/2006/relationships/notesSlide" Target="../notesSlides/notesSlide21.xml"/><Relationship Id="rId4" Type="http://schemas.openxmlformats.org/officeDocument/2006/relationships/slideLayout" Target="../slideLayouts/slideLayout3.xml"/><Relationship Id="rId9"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26.m4a"/><Relationship Id="rId7" Type="http://schemas.openxmlformats.org/officeDocument/2006/relationships/hyperlink" Target="http://www2.gnb.ca/content/gnb/en/departments/education/k12/content/promos/learning_french_as_a_second_language.html" TargetMode="External"/><Relationship Id="rId12" Type="http://schemas.openxmlformats.org/officeDocument/2006/relationships/image" Target="../media/image16.png"/><Relationship Id="rId2" Type="http://schemas.microsoft.com/office/2007/relationships/media" Target="../media/media26.m4a"/><Relationship Id="rId1" Type="http://schemas.openxmlformats.org/officeDocument/2006/relationships/tags" Target="../tags/tag33.xml"/><Relationship Id="rId6" Type="http://schemas.openxmlformats.org/officeDocument/2006/relationships/image" Target="../media/image57.jpeg"/><Relationship Id="rId11" Type="http://schemas.openxmlformats.org/officeDocument/2006/relationships/image" Target="../media/image13.svg"/><Relationship Id="rId5" Type="http://schemas.openxmlformats.org/officeDocument/2006/relationships/notesSlide" Target="../notesSlides/notesSlide22.xml"/><Relationship Id="rId10" Type="http://schemas.openxmlformats.org/officeDocument/2006/relationships/image" Target="../media/image12.png"/><Relationship Id="rId4" Type="http://schemas.openxmlformats.org/officeDocument/2006/relationships/slideLayout" Target="../slideLayouts/slideLayout7.xml"/><Relationship Id="rId9"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6.png"/><Relationship Id="rId2" Type="http://schemas.microsoft.com/office/2007/relationships/media" Target="../media/media3.m4a"/><Relationship Id="rId1" Type="http://schemas.openxmlformats.org/officeDocument/2006/relationships/tags" Target="../tags/tag14.xml"/><Relationship Id="rId6" Type="http://schemas.openxmlformats.org/officeDocument/2006/relationships/image" Target="../media/image20.jpe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bit.ly/3kHLeMs" TargetMode="External"/><Relationship Id="rId13" Type="http://schemas.openxmlformats.org/officeDocument/2006/relationships/image" Target="../media/image27.png"/><Relationship Id="rId3" Type="http://schemas.openxmlformats.org/officeDocument/2006/relationships/audio" Target="../media/media4.m4a"/><Relationship Id="rId7" Type="http://schemas.openxmlformats.org/officeDocument/2006/relationships/image" Target="../media/image22.svg"/><Relationship Id="rId12" Type="http://schemas.openxmlformats.org/officeDocument/2006/relationships/image" Target="../media/image26.png"/><Relationship Id="rId2" Type="http://schemas.microsoft.com/office/2007/relationships/media" Target="../media/media4.m4a"/><Relationship Id="rId1" Type="http://schemas.openxmlformats.org/officeDocument/2006/relationships/tags" Target="../tags/tag15.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notesSlide" Target="../notesSlides/notesSlide4.xml"/><Relationship Id="rId10" Type="http://schemas.openxmlformats.org/officeDocument/2006/relationships/image" Target="../media/image24.svg"/><Relationship Id="rId4" Type="http://schemas.openxmlformats.org/officeDocument/2006/relationships/slideLayout" Target="../slideLayouts/slideLayout4.xml"/><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microsoft.com/office/2007/relationships/media" Target="../media/media8.mp3"/><Relationship Id="rId13" Type="http://schemas.openxmlformats.org/officeDocument/2006/relationships/notesSlide" Target="../notesSlides/notesSlide5.xml"/><Relationship Id="rId18" Type="http://schemas.openxmlformats.org/officeDocument/2006/relationships/image" Target="../media/image32.png"/><Relationship Id="rId3" Type="http://schemas.openxmlformats.org/officeDocument/2006/relationships/audio" Target="../media/media5.mp3"/><Relationship Id="rId21" Type="http://schemas.openxmlformats.org/officeDocument/2006/relationships/image" Target="../media/image35.svg"/><Relationship Id="rId7" Type="http://schemas.openxmlformats.org/officeDocument/2006/relationships/audio" Target="../media/media7.mp3"/><Relationship Id="rId12" Type="http://schemas.openxmlformats.org/officeDocument/2006/relationships/slideLayout" Target="../slideLayouts/slideLayout4.xml"/><Relationship Id="rId17" Type="http://schemas.openxmlformats.org/officeDocument/2006/relationships/image" Target="../media/image31.svg"/><Relationship Id="rId2" Type="http://schemas.microsoft.com/office/2007/relationships/media" Target="../media/media5.mp3"/><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tags" Target="../tags/tag16.xml"/><Relationship Id="rId6" Type="http://schemas.microsoft.com/office/2007/relationships/media" Target="../media/media7.mp3"/><Relationship Id="rId11" Type="http://schemas.openxmlformats.org/officeDocument/2006/relationships/audio" Target="../media/media9.m4a"/><Relationship Id="rId5" Type="http://schemas.openxmlformats.org/officeDocument/2006/relationships/audio" Target="../media/media6.mp3"/><Relationship Id="rId15" Type="http://schemas.openxmlformats.org/officeDocument/2006/relationships/image" Target="../media/image29.png"/><Relationship Id="rId10" Type="http://schemas.microsoft.com/office/2007/relationships/media" Target="../media/media9.m4a"/><Relationship Id="rId19" Type="http://schemas.openxmlformats.org/officeDocument/2006/relationships/image" Target="../media/image33.svg"/><Relationship Id="rId4" Type="http://schemas.microsoft.com/office/2007/relationships/media" Target="../media/media6.mp3"/><Relationship Id="rId9" Type="http://schemas.openxmlformats.org/officeDocument/2006/relationships/audio" Target="../media/media8.mp3"/><Relationship Id="rId14" Type="http://schemas.openxmlformats.org/officeDocument/2006/relationships/image" Target="../media/image28.png"/><Relationship Id="rId22"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hyperlink" Target="https://www.gnb.ca/en/topic/education-training/kindergarten-grade-12/policies.html" TargetMode="External"/><Relationship Id="rId3" Type="http://schemas.openxmlformats.org/officeDocument/2006/relationships/audio" Target="../media/media10.m4a"/><Relationship Id="rId7" Type="http://schemas.openxmlformats.org/officeDocument/2006/relationships/image" Target="../media/image16.png"/><Relationship Id="rId2" Type="http://schemas.microsoft.com/office/2007/relationships/media" Target="../media/media10.m4a"/><Relationship Id="rId1" Type="http://schemas.openxmlformats.org/officeDocument/2006/relationships/tags" Target="../tags/tag17.xml"/><Relationship Id="rId6" Type="http://schemas.openxmlformats.org/officeDocument/2006/relationships/image" Target="../media/image36.jpe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audio" Target="../media/media11.m4a"/><Relationship Id="rId7" Type="http://schemas.openxmlformats.org/officeDocument/2006/relationships/image" Target="../media/image12.png"/><Relationship Id="rId2" Type="http://schemas.microsoft.com/office/2007/relationships/media" Target="../media/media11.m4a"/><Relationship Id="rId1" Type="http://schemas.openxmlformats.org/officeDocument/2006/relationships/tags" Target="../tags/tag18.xml"/><Relationship Id="rId6" Type="http://schemas.openxmlformats.org/officeDocument/2006/relationships/image" Target="../media/image37.jpeg"/><Relationship Id="rId5" Type="http://schemas.openxmlformats.org/officeDocument/2006/relationships/notesSlide" Target="../notesSlides/notesSlide7.xml"/><Relationship Id="rId4" Type="http://schemas.openxmlformats.org/officeDocument/2006/relationships/slideLayout" Target="../slideLayouts/slideLayout7.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12.m4a"/><Relationship Id="rId7" Type="http://schemas.openxmlformats.org/officeDocument/2006/relationships/hyperlink" Target="https://www.gnb.ca/en/topic/education-training/kindergarten-grade-12/policies.html" TargetMode="External"/><Relationship Id="rId2" Type="http://schemas.microsoft.com/office/2007/relationships/media" Target="../media/media12.m4a"/><Relationship Id="rId1" Type="http://schemas.openxmlformats.org/officeDocument/2006/relationships/tags" Target="../tags/tag19.xml"/><Relationship Id="rId6" Type="http://schemas.openxmlformats.org/officeDocument/2006/relationships/image" Target="../media/image38.jpe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media13.m4a"/><Relationship Id="rId7" Type="http://schemas.openxmlformats.org/officeDocument/2006/relationships/hyperlink" Target="https://flora.nbed.nb.ca/" TargetMode="External"/><Relationship Id="rId2" Type="http://schemas.microsoft.com/office/2007/relationships/media" Target="../media/media13.m4a"/><Relationship Id="rId1" Type="http://schemas.openxmlformats.org/officeDocument/2006/relationships/tags" Target="../tags/tag20.xml"/><Relationship Id="rId6" Type="http://schemas.openxmlformats.org/officeDocument/2006/relationships/image" Target="../media/image39.png"/><Relationship Id="rId5" Type="http://schemas.openxmlformats.org/officeDocument/2006/relationships/notesSlide" Target="../notesSlides/notesSlide9.xml"/><Relationship Id="rId10" Type="http://schemas.openxmlformats.org/officeDocument/2006/relationships/image" Target="../media/image16.png"/><Relationship Id="rId4" Type="http://schemas.openxmlformats.org/officeDocument/2006/relationships/slideLayout" Target="../slideLayouts/slideLayout1.xml"/><Relationship Id="rId9"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1007AB-532F-4DBF-B587-CF0FF8ACB4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994" b="-149"/>
          <a:stretch/>
        </p:blipFill>
        <p:spPr>
          <a:xfrm>
            <a:off x="228600" y="-1"/>
            <a:ext cx="11963400" cy="6871447"/>
          </a:xfrm>
          <a:prstGeom prst="rect">
            <a:avLst/>
          </a:prstGeom>
        </p:spPr>
      </p:pic>
      <p:grpSp>
        <p:nvGrpSpPr>
          <p:cNvPr id="2" name="Group 1">
            <a:extLst>
              <a:ext uri="{FF2B5EF4-FFF2-40B4-BE49-F238E27FC236}">
                <a16:creationId xmlns:a16="http://schemas.microsoft.com/office/drawing/2014/main" id="{494A86B6-3183-4EE5-8B8F-3C1425E0B86C}"/>
              </a:ext>
            </a:extLst>
          </p:cNvPr>
          <p:cNvGrpSpPr/>
          <p:nvPr/>
        </p:nvGrpSpPr>
        <p:grpSpPr>
          <a:xfrm>
            <a:off x="228601" y="228600"/>
            <a:ext cx="11967882" cy="6642846"/>
            <a:chOff x="312849" y="1143000"/>
            <a:chExt cx="11883633" cy="5728446"/>
          </a:xfrm>
        </p:grpSpPr>
        <p:pic>
          <p:nvPicPr>
            <p:cNvPr id="14" name="Graphic 13">
              <a:extLst>
                <a:ext uri="{FF2B5EF4-FFF2-40B4-BE49-F238E27FC236}">
                  <a16:creationId xmlns:a16="http://schemas.microsoft.com/office/drawing/2014/main" id="{4744AF7C-E809-4515-B2B4-C12FAF1FAF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849" y="1143000"/>
              <a:ext cx="11879151" cy="5728446"/>
            </a:xfrm>
            <a:prstGeom prst="rect">
              <a:avLst/>
            </a:prstGeom>
          </p:spPr>
        </p:pic>
        <p:pic>
          <p:nvPicPr>
            <p:cNvPr id="28" name="Graphic 27">
              <a:extLst>
                <a:ext uri="{FF2B5EF4-FFF2-40B4-BE49-F238E27FC236}">
                  <a16:creationId xmlns:a16="http://schemas.microsoft.com/office/drawing/2014/main" id="{598F7C35-39CB-48CC-8839-5F75B4E4B7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7331" y="4322517"/>
              <a:ext cx="11879151" cy="2528046"/>
            </a:xfrm>
            <a:prstGeom prst="rect">
              <a:avLst/>
            </a:prstGeom>
          </p:spPr>
        </p:pic>
      </p:grpSp>
      <p:sp>
        <p:nvSpPr>
          <p:cNvPr id="10" name="TextBox 2"/>
          <p:cNvSpPr txBox="1">
            <a:spLocks noChangeArrowheads="1"/>
          </p:cNvSpPr>
          <p:nvPr/>
        </p:nvSpPr>
        <p:spPr bwMode="auto">
          <a:xfrm>
            <a:off x="990600" y="3587165"/>
            <a:ext cx="9982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6000" b="1">
                <a:solidFill>
                  <a:schemeClr val="bg1"/>
                </a:solidFill>
                <a:latin typeface="+mj-lt"/>
                <a:ea typeface="Adobe Myungjo Std M" panose="02020600000000000000" pitchFamily="18" charset="-128"/>
              </a:rPr>
              <a:t>Everyone at Their Best</a:t>
            </a:r>
          </a:p>
        </p:txBody>
      </p:sp>
      <p:sp>
        <p:nvSpPr>
          <p:cNvPr id="11" name="TextBox 9"/>
          <p:cNvSpPr txBox="1">
            <a:spLocks noChangeArrowheads="1"/>
          </p:cNvSpPr>
          <p:nvPr/>
        </p:nvSpPr>
        <p:spPr bwMode="auto">
          <a:xfrm>
            <a:off x="990600" y="4625641"/>
            <a:ext cx="8153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None/>
            </a:pPr>
            <a:r>
              <a:rPr lang="en-US" altLang="en-US" spc="300">
                <a:solidFill>
                  <a:schemeClr val="bg1"/>
                </a:solidFill>
              </a:rPr>
              <a:t>FRENCH LANGUAGE LEARNING IN NEW BRUNSWICK</a:t>
            </a:r>
          </a:p>
          <a:p>
            <a:pPr>
              <a:spcBef>
                <a:spcPct val="0"/>
              </a:spcBef>
              <a:buFontTx/>
              <a:buNone/>
            </a:pPr>
            <a:endParaRPr lang="en-CA" altLang="en-US" sz="2400" spc="300">
              <a:solidFill>
                <a:schemeClr val="bg1"/>
              </a:solidFill>
              <a:latin typeface="+mn-lt"/>
              <a:cs typeface="Arial" panose="020B0604020202020204" pitchFamily="34" charset="0"/>
            </a:endParaRPr>
          </a:p>
        </p:txBody>
      </p:sp>
      <p:pic>
        <p:nvPicPr>
          <p:cNvPr id="23" name="Graphic 22">
            <a:extLst>
              <a:ext uri="{FF2B5EF4-FFF2-40B4-BE49-F238E27FC236}">
                <a16:creationId xmlns:a16="http://schemas.microsoft.com/office/drawing/2014/main" id="{64DA0BB4-F413-4858-A64E-39942E5D0F6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29800" y="5620598"/>
            <a:ext cx="1980007" cy="841503"/>
          </a:xfrm>
          <a:prstGeom prst="rect">
            <a:avLst/>
          </a:prstGeom>
        </p:spPr>
      </p:pic>
      <p:pic>
        <p:nvPicPr>
          <p:cNvPr id="4" name="Audio Recording Dec 23, 2025 at 11:02:59 AM">
            <a:hlinkClick r:id="" action="ppaction://media"/>
            <a:extLst>
              <a:ext uri="{FF2B5EF4-FFF2-40B4-BE49-F238E27FC236}">
                <a16:creationId xmlns:a16="http://schemas.microsoft.com/office/drawing/2014/main" id="{2AFC7F1C-5E0B-9AAC-F310-28C9F31853A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324000" y="58680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a:extLst>
              <a:ext uri="{FF2B5EF4-FFF2-40B4-BE49-F238E27FC236}">
                <a16:creationId xmlns:a16="http://schemas.microsoft.com/office/drawing/2014/main" id="{886B8068-835F-4D77-A376-21D5DAD17603}"/>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a:solidFill>
                  <a:schemeClr val="bg1"/>
                </a:solidFill>
              </a:rPr>
              <a:t> Grade 5: Intensive French - 2 blocks</a:t>
            </a:r>
            <a:endParaRPr lang="en-US" altLang="en-US" sz="2800" kern="0">
              <a:solidFill>
                <a:schemeClr val="bg1"/>
              </a:solidFill>
            </a:endParaRPr>
          </a:p>
        </p:txBody>
      </p:sp>
      <p:graphicFrame>
        <p:nvGraphicFramePr>
          <p:cNvPr id="8" name="Table 7">
            <a:extLst>
              <a:ext uri="{FF2B5EF4-FFF2-40B4-BE49-F238E27FC236}">
                <a16:creationId xmlns:a16="http://schemas.microsoft.com/office/drawing/2014/main" id="{5A9BEBB8-E813-479C-92F8-A875C719E259}"/>
              </a:ext>
            </a:extLst>
          </p:cNvPr>
          <p:cNvGraphicFramePr>
            <a:graphicFrameLocks noGrp="1"/>
          </p:cNvGraphicFramePr>
          <p:nvPr>
            <p:extLst>
              <p:ext uri="{D42A27DB-BD31-4B8C-83A1-F6EECF244321}">
                <p14:modId xmlns:p14="http://schemas.microsoft.com/office/powerpoint/2010/main" val="1197720913"/>
              </p:ext>
            </p:extLst>
          </p:nvPr>
        </p:nvGraphicFramePr>
        <p:xfrm>
          <a:off x="461271" y="1094777"/>
          <a:ext cx="5297190" cy="4676167"/>
        </p:xfrm>
        <a:graphic>
          <a:graphicData uri="http://schemas.openxmlformats.org/drawingml/2006/table">
            <a:tbl>
              <a:tblPr firstRow="1" bandRow="1">
                <a:tableStyleId>{69CF1AB2-1976-4502-BF36-3FF5EA218861}</a:tableStyleId>
              </a:tblPr>
              <a:tblGrid>
                <a:gridCol w="2648595">
                  <a:extLst>
                    <a:ext uri="{9D8B030D-6E8A-4147-A177-3AD203B41FA5}">
                      <a16:colId xmlns:a16="http://schemas.microsoft.com/office/drawing/2014/main" val="4113932739"/>
                    </a:ext>
                  </a:extLst>
                </a:gridCol>
                <a:gridCol w="2648595">
                  <a:extLst>
                    <a:ext uri="{9D8B030D-6E8A-4147-A177-3AD203B41FA5}">
                      <a16:colId xmlns:a16="http://schemas.microsoft.com/office/drawing/2014/main" val="3184212452"/>
                    </a:ext>
                  </a:extLst>
                </a:gridCol>
              </a:tblGrid>
              <a:tr h="1093038">
                <a:tc>
                  <a:txBody>
                    <a:bodyPr/>
                    <a:lstStyle/>
                    <a:p>
                      <a:pPr algn="ctr"/>
                      <a:r>
                        <a:rPr lang="en-CA" sz="2000" b="1">
                          <a:solidFill>
                            <a:schemeClr val="bg1"/>
                          </a:solidFill>
                          <a:latin typeface="Arial Narrow" panose="020B0606020202030204" pitchFamily="34" charset="0"/>
                        </a:rPr>
                        <a:t>First Term (5 Months)</a:t>
                      </a:r>
                    </a:p>
                    <a:p>
                      <a:pPr algn="ctr"/>
                      <a:r>
                        <a:rPr lang="en-US" sz="2000" b="1">
                          <a:solidFill>
                            <a:schemeClr val="bg1"/>
                          </a:solidFill>
                          <a:latin typeface="Arial Narrow" panose="020B0606020202030204" pitchFamily="34" charset="0"/>
                        </a:rPr>
                        <a:t>Intensive French Block</a:t>
                      </a:r>
                      <a:endParaRPr lang="en-CA" sz="2000" b="1">
                        <a:solidFill>
                          <a:schemeClr val="bg1"/>
                        </a:solidFill>
                        <a:latin typeface="Arial Narrow" panose="020B0606020202030204" pitchFamily="34" charset="0"/>
                      </a:endParaRPr>
                    </a:p>
                  </a:txBody>
                  <a:tcPr marL="104167" marR="104167" marT="52085" marB="52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1">
                          <a:solidFill>
                            <a:schemeClr val="bg1"/>
                          </a:solidFill>
                          <a:latin typeface="Arial Narrow" panose="020B0606020202030204" pitchFamily="34" charset="0"/>
                        </a:rPr>
                        <a:t>Second Term (5 Months)</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1">
                          <a:solidFill>
                            <a:schemeClr val="bg1"/>
                          </a:solidFill>
                          <a:latin typeface="Arial Narrow" panose="020B0606020202030204" pitchFamily="34" charset="0"/>
                        </a:rPr>
                        <a:t>Non-Intensive French Block</a:t>
                      </a:r>
                    </a:p>
                  </a:txBody>
                  <a:tcPr marL="104167" marR="104167" marT="52085" marB="52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1803155653"/>
                  </a:ext>
                </a:extLst>
              </a:tr>
              <a:tr h="418786">
                <a:tc gridSpan="2">
                  <a:txBody>
                    <a:bodyPr/>
                    <a:lstStyle/>
                    <a:p>
                      <a:pPr algn="l"/>
                      <a:r>
                        <a:rPr lang="en-CA" sz="2000" b="1">
                          <a:solidFill>
                            <a:schemeClr val="bg1"/>
                          </a:solidFill>
                          <a:latin typeface="Arial Narrow" panose="020B0606020202030204" pitchFamily="34" charset="0"/>
                        </a:rPr>
                        <a:t>   September – January </a:t>
                      </a:r>
                      <a:r>
                        <a:rPr lang="en-CA" sz="2000" b="1">
                          <a:solidFill>
                            <a:schemeClr val="bg1"/>
                          </a:solidFill>
                          <a:latin typeface="Arial Narrow" panose="020B0606020202030204" pitchFamily="34" charset="0"/>
                          <a:sym typeface="Wingdings" panose="05000000000000000000" pitchFamily="2" charset="2"/>
                        </a:rPr>
                        <a:t></a:t>
                      </a:r>
                      <a:r>
                        <a:rPr lang="en-CA" sz="2000" b="1">
                          <a:solidFill>
                            <a:schemeClr val="bg1"/>
                          </a:solidFill>
                          <a:latin typeface="Arial Narrow" panose="020B0606020202030204" pitchFamily="34" charset="0"/>
                        </a:rPr>
                        <a:t> February – June</a:t>
                      </a:r>
                    </a:p>
                  </a:txBody>
                  <a:tcPr marL="85453" marR="85453" marT="42727" marB="42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2A8E"/>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500" b="1">
                        <a:solidFill>
                          <a:schemeClr val="bg1"/>
                        </a:solidFill>
                        <a:latin typeface="Arial Narrow" panose="020B0606020202030204" pitchFamily="34" charset="0"/>
                      </a:endParaRPr>
                    </a:p>
                  </a:txBody>
                  <a:tcPr marL="76621" marR="76621" marT="38311" marB="383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3082262603"/>
                  </a:ext>
                </a:extLst>
              </a:tr>
              <a:tr h="1223872">
                <a:tc rowSpan="2">
                  <a:txBody>
                    <a:bodyPr/>
                    <a:lstStyle/>
                    <a:p>
                      <a:r>
                        <a:rPr lang="en-CA" sz="1700" b="1">
                          <a:latin typeface="+mn-lt"/>
                        </a:rPr>
                        <a:t>French Language Arts</a:t>
                      </a:r>
                    </a:p>
                    <a:p>
                      <a:r>
                        <a:rPr lang="en-CA" sz="1700" b="0">
                          <a:latin typeface="+mn-lt"/>
                        </a:rPr>
                        <a:t>Development of literacy skills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700" b="0">
                        <a:latin typeface="+mn-lt"/>
                      </a:endParaRPr>
                    </a:p>
                  </a:txBody>
                  <a:tcPr marL="101980" marR="101980" marT="50990" marB="509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r>
                        <a:rPr lang="en-CA" sz="1700" b="1">
                          <a:latin typeface="+mn-lt"/>
                        </a:rPr>
                        <a:t>English Language Arts</a:t>
                      </a:r>
                    </a:p>
                    <a:p>
                      <a:r>
                        <a:rPr lang="en-CA" sz="1700" b="0">
                          <a:latin typeface="+mn-lt"/>
                        </a:rPr>
                        <a:t>Science (English)</a:t>
                      </a:r>
                    </a:p>
                    <a:p>
                      <a:r>
                        <a:rPr lang="en-CA" sz="1700" b="0">
                          <a:latin typeface="+mn-lt"/>
                        </a:rPr>
                        <a:t>Social</a:t>
                      </a:r>
                      <a:r>
                        <a:rPr lang="en-CA" sz="1700" b="0" baseline="0">
                          <a:latin typeface="+mn-lt"/>
                        </a:rPr>
                        <a:t> Studies (English)</a:t>
                      </a:r>
                    </a:p>
                    <a:p>
                      <a:r>
                        <a:rPr lang="en-CA" sz="1700" b="0" baseline="0">
                          <a:solidFill>
                            <a:schemeClr val="tx1"/>
                          </a:solidFill>
                          <a:latin typeface="+mn-lt"/>
                        </a:rPr>
                        <a:t>Well-Being (</a:t>
                      </a:r>
                      <a:r>
                        <a:rPr lang="en-CA" sz="1700" b="0" baseline="0">
                          <a:latin typeface="+mn-lt"/>
                        </a:rPr>
                        <a:t>English)</a:t>
                      </a:r>
                    </a:p>
                  </a:txBody>
                  <a:tcPr marL="104167" marR="104167" marT="52085" marB="52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672898"/>
                  </a:ext>
                </a:extLst>
              </a:tr>
              <a:tr h="513297">
                <a:tc vMerge="1">
                  <a:txBody>
                    <a:bodyPr/>
                    <a:lstStyle/>
                    <a:p>
                      <a:endParaRPr lang="en-CA"/>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700" b="0">
                          <a:latin typeface="+mn-lt"/>
                        </a:rPr>
                        <a:t>French Language Arts</a:t>
                      </a:r>
                    </a:p>
                  </a:txBody>
                  <a:tcPr marL="104167" marR="104167" marT="52085" marB="520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359297952"/>
                  </a:ext>
                </a:extLst>
              </a:tr>
              <a:tr h="53264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700" b="0">
                          <a:latin typeface="+mn-lt"/>
                        </a:rPr>
                        <a:t>Mathematics (English)</a:t>
                      </a:r>
                    </a:p>
                  </a:txBody>
                  <a:tcPr marL="101980" marR="101980" marT="50990" marB="509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CA"/>
                    </a:p>
                  </a:txBody>
                  <a:tcPr/>
                </a:tc>
                <a:extLst>
                  <a:ext uri="{0D108BD9-81ED-4DB2-BD59-A6C34878D82A}">
                    <a16:rowId xmlns:a16="http://schemas.microsoft.com/office/drawing/2014/main" val="716860582"/>
                  </a:ext>
                </a:extLst>
              </a:tr>
              <a:tr h="894525">
                <a:tc gridSpan="2">
                  <a:txBody>
                    <a:bodyPr/>
                    <a:lstStyle/>
                    <a:p>
                      <a:pPr algn="ctr"/>
                      <a:r>
                        <a:rPr lang="en-CA" sz="1700" b="0">
                          <a:latin typeface="+mn-lt"/>
                        </a:rPr>
                        <a:t>Physical Education, Music, Art (English)</a:t>
                      </a:r>
                    </a:p>
                  </a:txBody>
                  <a:tcPr marL="101980" marR="101980" marT="50990" marB="509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CA"/>
                    </a:p>
                  </a:txBody>
                  <a:tcPr/>
                </a:tc>
                <a:extLst>
                  <a:ext uri="{0D108BD9-81ED-4DB2-BD59-A6C34878D82A}">
                    <a16:rowId xmlns:a16="http://schemas.microsoft.com/office/drawing/2014/main" val="2367786353"/>
                  </a:ext>
                </a:extLst>
              </a:tr>
            </a:tbl>
          </a:graphicData>
        </a:graphic>
      </p:graphicFrame>
      <p:graphicFrame>
        <p:nvGraphicFramePr>
          <p:cNvPr id="10" name="Table 9">
            <a:extLst>
              <a:ext uri="{FF2B5EF4-FFF2-40B4-BE49-F238E27FC236}">
                <a16:creationId xmlns:a16="http://schemas.microsoft.com/office/drawing/2014/main" id="{B6EE0C9E-B0AB-4BDC-82D7-CEBCAA25127F}"/>
              </a:ext>
            </a:extLst>
          </p:cNvPr>
          <p:cNvGraphicFramePr>
            <a:graphicFrameLocks noGrp="1"/>
          </p:cNvGraphicFramePr>
          <p:nvPr>
            <p:extLst>
              <p:ext uri="{D42A27DB-BD31-4B8C-83A1-F6EECF244321}">
                <p14:modId xmlns:p14="http://schemas.microsoft.com/office/powerpoint/2010/main" val="154375651"/>
              </p:ext>
            </p:extLst>
          </p:nvPr>
        </p:nvGraphicFramePr>
        <p:xfrm>
          <a:off x="6096000" y="1110819"/>
          <a:ext cx="5956130" cy="4708244"/>
        </p:xfrm>
        <a:graphic>
          <a:graphicData uri="http://schemas.openxmlformats.org/drawingml/2006/table">
            <a:tbl>
              <a:tblPr firstRow="1" bandRow="1">
                <a:tableStyleId>{69CF1AB2-1976-4502-BF36-3FF5EA218861}</a:tableStyleId>
              </a:tblPr>
              <a:tblGrid>
                <a:gridCol w="2978065">
                  <a:extLst>
                    <a:ext uri="{9D8B030D-6E8A-4147-A177-3AD203B41FA5}">
                      <a16:colId xmlns:a16="http://schemas.microsoft.com/office/drawing/2014/main" val="4113932739"/>
                    </a:ext>
                  </a:extLst>
                </a:gridCol>
                <a:gridCol w="2978065">
                  <a:extLst>
                    <a:ext uri="{9D8B030D-6E8A-4147-A177-3AD203B41FA5}">
                      <a16:colId xmlns:a16="http://schemas.microsoft.com/office/drawing/2014/main" val="458561998"/>
                    </a:ext>
                  </a:extLst>
                </a:gridCol>
              </a:tblGrid>
              <a:tr h="6418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900" b="1">
                          <a:solidFill>
                            <a:schemeClr val="bg1"/>
                          </a:solidFill>
                          <a:latin typeface="Arial Narrow" panose="020B0606020202030204" pitchFamily="34" charset="0"/>
                        </a:rPr>
                        <a:t>Intensive Block</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900" b="1">
                          <a:solidFill>
                            <a:schemeClr val="bg1"/>
                          </a:solidFill>
                          <a:latin typeface="Arial Narrow" panose="020B0606020202030204" pitchFamily="34" charset="0"/>
                        </a:rPr>
                        <a:t>Non-Intensive Block</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03155653"/>
                  </a:ext>
                </a:extLst>
              </a:tr>
              <a:tr h="3294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a:latin typeface="+mn-lt"/>
                        </a:rPr>
                        <a:t>Warm-up</a:t>
                      </a:r>
                      <a:r>
                        <a:rPr lang="en-CA" sz="1300" b="0" baseline="0">
                          <a:latin typeface="+mn-lt"/>
                        </a:rPr>
                        <a:t> (F</a:t>
                      </a:r>
                      <a:r>
                        <a:rPr lang="en-CA" sz="1300" b="0">
                          <a:latin typeface="+mn-lt"/>
                        </a:rPr>
                        <a:t>rench)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a:latin typeface="+mn-lt"/>
                        </a:rPr>
                        <a:t>English Language Arts</a:t>
                      </a:r>
                    </a:p>
                  </a:txBody>
                  <a:tcPr marL="98603" marR="98603" marT="49301" marB="493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6528991"/>
                  </a:ext>
                </a:extLst>
              </a:tr>
              <a:tr h="5598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a:latin typeface="+mn-lt"/>
                        </a:rPr>
                        <a:t>Message of the day</a:t>
                      </a:r>
                      <a:r>
                        <a:rPr lang="en-CA" sz="1300" b="0" baseline="0">
                          <a:latin typeface="+mn-lt"/>
                        </a:rPr>
                        <a:t>: word work and sound work (French)</a:t>
                      </a:r>
                      <a:endParaRPr lang="en-CA" sz="1300" b="0">
                        <a:latin typeface="+mn-lt"/>
                      </a:endParaRP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a:latin typeface="Myriad Pro" panose="020B0503030403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3D5"/>
                    </a:solidFill>
                  </a:tcPr>
                </a:tc>
                <a:extLst>
                  <a:ext uri="{0D108BD9-81ED-4DB2-BD59-A6C34878D82A}">
                    <a16:rowId xmlns:a16="http://schemas.microsoft.com/office/drawing/2014/main" val="716860582"/>
                  </a:ext>
                </a:extLst>
              </a:tr>
              <a:tr h="373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a:latin typeface="+mn-lt"/>
                        </a:rPr>
                        <a:t>Oral </a:t>
                      </a:r>
                      <a:r>
                        <a:rPr lang="en-CA" sz="1300" b="0" baseline="0">
                          <a:latin typeface="+mn-lt"/>
                        </a:rPr>
                        <a:t>(French)</a:t>
                      </a:r>
                      <a:endParaRPr lang="en-CA" sz="1300" b="0">
                        <a:latin typeface="+mn-lt"/>
                      </a:endParaRP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a:latin typeface="+mn-lt"/>
                        </a:rPr>
                        <a:t>Science (English)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7786353"/>
                  </a:ext>
                </a:extLst>
              </a:tr>
              <a:tr h="3738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300" b="1">
                          <a:solidFill>
                            <a:schemeClr val="bg1"/>
                          </a:solidFill>
                          <a:latin typeface="+mn-lt"/>
                        </a:rPr>
                        <a:t>RECESS</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300" b="1">
                          <a:solidFill>
                            <a:schemeClr val="bg1"/>
                          </a:solidFill>
                          <a:latin typeface="+mn-lt"/>
                        </a:rPr>
                        <a:t>RECESS</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922314262"/>
                  </a:ext>
                </a:extLst>
              </a:tr>
              <a:tr h="373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a:latin typeface="+mn-lt"/>
                        </a:rPr>
                        <a:t>Oral </a:t>
                      </a:r>
                      <a:r>
                        <a:rPr lang="en-CA" sz="1300" baseline="0">
                          <a:latin typeface="+mn-lt"/>
                        </a:rPr>
                        <a:t>(French)</a:t>
                      </a:r>
                      <a:endParaRPr lang="en-CA" sz="1300">
                        <a:latin typeface="+mn-lt"/>
                      </a:endParaRP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a:latin typeface="+mn-lt"/>
                        </a:rPr>
                        <a:t>Social</a:t>
                      </a:r>
                      <a:r>
                        <a:rPr lang="en-CA" sz="1300" baseline="0">
                          <a:latin typeface="+mn-lt"/>
                        </a:rPr>
                        <a:t> Studies (English)</a:t>
                      </a:r>
                      <a:endParaRPr lang="en-CA" sz="1300">
                        <a:latin typeface="+mn-lt"/>
                      </a:endParaRP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138070"/>
                  </a:ext>
                </a:extLst>
              </a:tr>
              <a:tr h="373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a:latin typeface="+mn-lt"/>
                        </a:rPr>
                        <a:t>Reading </a:t>
                      </a:r>
                      <a:r>
                        <a:rPr lang="en-CA" sz="1300" baseline="0">
                          <a:latin typeface="+mn-lt"/>
                        </a:rPr>
                        <a:t>(French)</a:t>
                      </a:r>
                      <a:endParaRPr lang="en-CA" sz="1300">
                        <a:latin typeface="+mn-lt"/>
                      </a:endParaRP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a:latin typeface="+mn-lt"/>
                        </a:rPr>
                        <a:t>Well-Being (English)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9312860"/>
                  </a:ext>
                </a:extLst>
              </a:tr>
              <a:tr h="3738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300" b="1">
                          <a:solidFill>
                            <a:schemeClr val="bg1"/>
                          </a:solidFill>
                          <a:latin typeface="+mn-lt"/>
                        </a:rPr>
                        <a:t>LUNCH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300" b="1">
                          <a:solidFill>
                            <a:schemeClr val="bg1"/>
                          </a:solidFill>
                          <a:latin typeface="+mn-lt"/>
                        </a:rPr>
                        <a:t>LUNCH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2399627154"/>
                  </a:ext>
                </a:extLst>
              </a:tr>
              <a:tr h="373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a:latin typeface="+mn-lt"/>
                        </a:rPr>
                        <a:t>Writing (French)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a:latin typeface="+mn-lt"/>
                        </a:rPr>
                        <a:t>French </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extLst>
                  <a:ext uri="{0D108BD9-81ED-4DB2-BD59-A6C34878D82A}">
                    <a16:rowId xmlns:a16="http://schemas.microsoft.com/office/drawing/2014/main" val="3533618000"/>
                  </a:ext>
                </a:extLst>
              </a:tr>
              <a:tr h="373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a:latin typeface="+mn-lt"/>
                        </a:rPr>
                        <a:t>Math (English)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a:latin typeface="+mn-lt"/>
                        </a:rPr>
                        <a:t>Math (English)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1702860"/>
                  </a:ext>
                </a:extLst>
              </a:tr>
              <a:tr h="5598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a:latin typeface="+mn-lt"/>
                        </a:rPr>
                        <a:t>Physical Education, Music, Art (English)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300" b="0">
                          <a:latin typeface="+mn-lt"/>
                        </a:rPr>
                        <a:t>Physical Education, Music, Art (English)</a:t>
                      </a:r>
                    </a:p>
                  </a:txBody>
                  <a:tcPr marL="85265" marR="85265" marT="42633" marB="42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3842467"/>
                  </a:ext>
                </a:extLst>
              </a:tr>
            </a:tbl>
          </a:graphicData>
        </a:graphic>
      </p:graphicFrame>
      <p:sp>
        <p:nvSpPr>
          <p:cNvPr id="2" name="TextBox 1">
            <a:extLst>
              <a:ext uri="{FF2B5EF4-FFF2-40B4-BE49-F238E27FC236}">
                <a16:creationId xmlns:a16="http://schemas.microsoft.com/office/drawing/2014/main" id="{C13A7A50-518A-4AEE-A428-BC184BD6B51B}"/>
              </a:ext>
            </a:extLst>
          </p:cNvPr>
          <p:cNvSpPr txBox="1"/>
          <p:nvPr/>
        </p:nvSpPr>
        <p:spPr>
          <a:xfrm>
            <a:off x="1635629" y="5835111"/>
            <a:ext cx="2948473" cy="461665"/>
          </a:xfrm>
          <a:prstGeom prst="rect">
            <a:avLst/>
          </a:prstGeom>
          <a:noFill/>
        </p:spPr>
        <p:txBody>
          <a:bodyPr wrap="square" rtlCol="0">
            <a:spAutoFit/>
          </a:bodyPr>
          <a:lstStyle/>
          <a:p>
            <a:pPr algn="ctr"/>
            <a:r>
              <a:rPr lang="en-US" b="1">
                <a:solidFill>
                  <a:srgbClr val="7030A0"/>
                </a:solidFill>
              </a:rPr>
              <a:t>TYPICAL YEAR</a:t>
            </a:r>
          </a:p>
        </p:txBody>
      </p:sp>
      <p:sp>
        <p:nvSpPr>
          <p:cNvPr id="11" name="TextBox 10">
            <a:extLst>
              <a:ext uri="{FF2B5EF4-FFF2-40B4-BE49-F238E27FC236}">
                <a16:creationId xmlns:a16="http://schemas.microsoft.com/office/drawing/2014/main" id="{3FAFC1D6-D967-4F29-9179-1F1AF141158D}"/>
              </a:ext>
            </a:extLst>
          </p:cNvPr>
          <p:cNvSpPr txBox="1"/>
          <p:nvPr/>
        </p:nvSpPr>
        <p:spPr>
          <a:xfrm>
            <a:off x="7967406" y="5898844"/>
            <a:ext cx="2213318" cy="461665"/>
          </a:xfrm>
          <a:prstGeom prst="rect">
            <a:avLst/>
          </a:prstGeom>
          <a:noFill/>
        </p:spPr>
        <p:txBody>
          <a:bodyPr wrap="square" rtlCol="0">
            <a:spAutoFit/>
          </a:bodyPr>
          <a:lstStyle/>
          <a:p>
            <a:pPr algn="ctr"/>
            <a:r>
              <a:rPr lang="en-US" b="1">
                <a:solidFill>
                  <a:schemeClr val="accent1">
                    <a:lumMod val="50000"/>
                  </a:schemeClr>
                </a:solidFill>
              </a:rPr>
              <a:t>TYPICAL DAY</a:t>
            </a:r>
          </a:p>
        </p:txBody>
      </p:sp>
      <p:sp>
        <p:nvSpPr>
          <p:cNvPr id="4" name="Oval 3">
            <a:extLst>
              <a:ext uri="{FF2B5EF4-FFF2-40B4-BE49-F238E27FC236}">
                <a16:creationId xmlns:a16="http://schemas.microsoft.com/office/drawing/2014/main" id="{C3E1EDE0-39DE-A0D6-97A6-2C133F63970B}"/>
              </a:ext>
            </a:extLst>
          </p:cNvPr>
          <p:cNvSpPr/>
          <p:nvPr/>
        </p:nvSpPr>
        <p:spPr bwMode="auto">
          <a:xfrm>
            <a:off x="324001" y="5857714"/>
            <a:ext cx="812800" cy="801546"/>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pic>
        <p:nvPicPr>
          <p:cNvPr id="3" name="Audio Recording Dec 23, 2025 at 11:39:42 AM">
            <a:hlinkClick r:id="" action="ppaction://media"/>
            <a:extLst>
              <a:ext uri="{FF2B5EF4-FFF2-40B4-BE49-F238E27FC236}">
                <a16:creationId xmlns:a16="http://schemas.microsoft.com/office/drawing/2014/main" id="{5F19E4D2-7FA6-EF2D-5EFD-C0371C34C1F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24001" y="5868000"/>
            <a:ext cx="812800" cy="812800"/>
          </a:xfrm>
          <a:prstGeom prst="rect">
            <a:avLst/>
          </a:prstGeom>
        </p:spPr>
      </p:pic>
    </p:spTree>
    <p:custDataLst>
      <p:tags r:id="rId1"/>
    </p:custDataLst>
    <p:extLst>
      <p:ext uri="{BB962C8B-B14F-4D97-AF65-F5344CB8AC3E}">
        <p14:creationId xmlns:p14="http://schemas.microsoft.com/office/powerpoint/2010/main" val="1043327965"/>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1031154" y="1391774"/>
            <a:ext cx="10379242" cy="545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257300" indent="-3429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1200"/>
              </a:spcAft>
              <a:buNone/>
              <a:defRPr/>
            </a:pPr>
            <a:r>
              <a:rPr lang="fr-CA" altLang="en-US" sz="2000" b="1">
                <a:solidFill>
                  <a:schemeClr val="tx1"/>
                </a:solidFill>
                <a:latin typeface="+mn-lt"/>
                <a:ea typeface="ヒラギノ角ゴ Pro W3"/>
              </a:rPr>
              <a:t>POST-INTENSIVE FRENCH GRADES 6</a:t>
            </a:r>
            <a:r>
              <a:rPr lang="en-CA" sz="2000" b="1">
                <a:solidFill>
                  <a:schemeClr val="tx1"/>
                </a:solidFill>
                <a:latin typeface="+mn-lt"/>
                <a:ea typeface="ヒラギノ角ゴ Pro W3"/>
                <a:sym typeface="Symbol" panose="05050102010706020507" pitchFamily="18" charset="2"/>
              </a:rPr>
              <a:t></a:t>
            </a:r>
            <a:r>
              <a:rPr lang="fr-CA" altLang="en-US" sz="2000" b="1">
                <a:solidFill>
                  <a:schemeClr val="tx1"/>
                </a:solidFill>
                <a:latin typeface="+mn-lt"/>
                <a:ea typeface="ヒラギノ角ゴ Pro W3"/>
              </a:rPr>
              <a:t>8</a:t>
            </a:r>
          </a:p>
          <a:p>
            <a:pPr lvl="2" indent="-365760">
              <a:spcBef>
                <a:spcPct val="0"/>
              </a:spcBef>
              <a:spcAft>
                <a:spcPts val="700"/>
              </a:spcAft>
              <a:defRPr/>
            </a:pPr>
            <a:r>
              <a:rPr lang="en-CA" altLang="en-US" sz="1800">
                <a:solidFill>
                  <a:schemeClr val="tx1"/>
                </a:solidFill>
                <a:latin typeface="+mn-lt"/>
                <a:ea typeface="ヒラギノ角ゴ Pro W3"/>
              </a:rPr>
              <a:t>2</a:t>
            </a:r>
            <a:r>
              <a:rPr lang="en-CA" sz="1800" b="1">
                <a:solidFill>
                  <a:schemeClr val="tx1"/>
                </a:solidFill>
                <a:latin typeface="+mn-lt"/>
                <a:ea typeface="ヒラギノ角ゴ Pro W3"/>
                <a:sym typeface="Symbol" panose="05050102010706020507" pitchFamily="18" charset="2"/>
              </a:rPr>
              <a:t></a:t>
            </a:r>
            <a:r>
              <a:rPr lang="en-CA" altLang="en-US" sz="1800">
                <a:solidFill>
                  <a:schemeClr val="tx1"/>
                </a:solidFill>
                <a:latin typeface="+mn-lt"/>
                <a:ea typeface="ヒラギノ角ゴ Pro W3"/>
              </a:rPr>
              <a:t>3 blocks/classes per week of French</a:t>
            </a:r>
            <a:endParaRPr lang="en-CA" altLang="en-US" sz="1800">
              <a:solidFill>
                <a:schemeClr val="tx1"/>
              </a:solidFill>
              <a:latin typeface="+mn-lt"/>
              <a:ea typeface="ヒラギノ角ゴ Pro W3"/>
              <a:cs typeface="Arial"/>
            </a:endParaRPr>
          </a:p>
          <a:p>
            <a:pPr lvl="2" indent="-365760">
              <a:spcBef>
                <a:spcPct val="0"/>
              </a:spcBef>
              <a:spcAft>
                <a:spcPts val="700"/>
              </a:spcAft>
              <a:defRPr/>
            </a:pPr>
            <a:r>
              <a:rPr lang="en-CA" altLang="en-US" sz="1800">
                <a:solidFill>
                  <a:schemeClr val="tx1"/>
                </a:solidFill>
                <a:latin typeface="+mn-lt"/>
                <a:ea typeface="ヒラギノ角ゴ Pro W3"/>
              </a:rPr>
              <a:t>Focuses on further development of oral, reading, and writing communication skills </a:t>
            </a:r>
            <a:endParaRPr lang="en-CA" altLang="en-US" sz="1800">
              <a:solidFill>
                <a:schemeClr val="tx1"/>
              </a:solidFill>
              <a:latin typeface="+mn-lt"/>
              <a:cs typeface="Arial"/>
            </a:endParaRPr>
          </a:p>
          <a:p>
            <a:pPr>
              <a:spcBef>
                <a:spcPts val="1200"/>
              </a:spcBef>
              <a:spcAft>
                <a:spcPts val="1200"/>
              </a:spcAft>
              <a:buNone/>
              <a:defRPr/>
            </a:pPr>
            <a:r>
              <a:rPr lang="fr-CA" altLang="en-US" sz="2000" b="1">
                <a:solidFill>
                  <a:schemeClr val="tx1"/>
                </a:solidFill>
                <a:latin typeface="+mn-lt"/>
                <a:ea typeface="ヒラギノ角ゴ Pro W3"/>
              </a:rPr>
              <a:t>POST-INTENSIVE FRENCH GRADES 9</a:t>
            </a:r>
            <a:r>
              <a:rPr lang="en-CA" sz="2000" b="1">
                <a:solidFill>
                  <a:schemeClr val="tx1"/>
                </a:solidFill>
                <a:latin typeface="+mn-lt"/>
                <a:ea typeface="ヒラギノ角ゴ Pro W3"/>
                <a:sym typeface="Symbol" panose="05050102010706020507" pitchFamily="18" charset="2"/>
              </a:rPr>
              <a:t></a:t>
            </a:r>
            <a:r>
              <a:rPr lang="fr-CA" altLang="en-US" sz="2000" b="1">
                <a:solidFill>
                  <a:schemeClr val="tx1"/>
                </a:solidFill>
                <a:latin typeface="+mn-lt"/>
                <a:ea typeface="ヒラギノ角ゴ Pro W3"/>
              </a:rPr>
              <a:t>10</a:t>
            </a:r>
            <a:endParaRPr lang="fr-CA" altLang="en-US" sz="2000" b="1">
              <a:solidFill>
                <a:schemeClr val="tx1"/>
              </a:solidFill>
              <a:latin typeface="+mn-lt"/>
              <a:ea typeface="ヒラギノ角ゴ Pro W3"/>
              <a:cs typeface="Arial"/>
            </a:endParaRPr>
          </a:p>
          <a:p>
            <a:pPr lvl="2" indent="-365760">
              <a:spcBef>
                <a:spcPct val="0"/>
              </a:spcBef>
              <a:spcAft>
                <a:spcPts val="700"/>
              </a:spcAft>
              <a:defRPr/>
            </a:pPr>
            <a:r>
              <a:rPr lang="en-CA" altLang="en-US" sz="1800">
                <a:solidFill>
                  <a:schemeClr val="tx1"/>
                </a:solidFill>
                <a:latin typeface="+mn-lt"/>
                <a:ea typeface="ヒラギノ角ゴ Pro W3"/>
              </a:rPr>
              <a:t>1 course per year</a:t>
            </a:r>
            <a:endParaRPr lang="en-CA" altLang="en-US" sz="1800">
              <a:solidFill>
                <a:schemeClr val="tx1"/>
              </a:solidFill>
              <a:latin typeface="+mn-lt"/>
              <a:ea typeface="ヒラギノ角ゴ Pro W3"/>
              <a:cs typeface="Arial"/>
            </a:endParaRPr>
          </a:p>
          <a:p>
            <a:pPr lvl="2" indent="-365760">
              <a:spcBef>
                <a:spcPct val="0"/>
              </a:spcBef>
              <a:spcAft>
                <a:spcPts val="700"/>
              </a:spcAft>
              <a:defRPr/>
            </a:pPr>
            <a:r>
              <a:rPr lang="en-CA" altLang="en-US" sz="1800">
                <a:solidFill>
                  <a:schemeClr val="tx1"/>
                </a:solidFill>
                <a:latin typeface="+mn-lt"/>
                <a:ea typeface="ヒラギノ角ゴ Pro W3"/>
              </a:rPr>
              <a:t>Reading texts that include greater complexity</a:t>
            </a:r>
            <a:endParaRPr lang="en-CA" altLang="en-US" sz="1800">
              <a:solidFill>
                <a:schemeClr val="tx1"/>
              </a:solidFill>
              <a:latin typeface="+mn-lt"/>
              <a:ea typeface="ヒラギノ角ゴ Pro W3"/>
              <a:cs typeface="Arial"/>
            </a:endParaRPr>
          </a:p>
          <a:p>
            <a:pPr lvl="2" indent="-365760">
              <a:spcBef>
                <a:spcPct val="0"/>
              </a:spcBef>
              <a:spcAft>
                <a:spcPts val="700"/>
              </a:spcAft>
              <a:defRPr/>
            </a:pPr>
            <a:r>
              <a:rPr lang="en-CA" altLang="en-US" sz="1800">
                <a:solidFill>
                  <a:schemeClr val="tx1"/>
                </a:solidFill>
                <a:latin typeface="+mn-lt"/>
                <a:ea typeface="ヒラギノ角ゴ Pro W3"/>
              </a:rPr>
              <a:t>Writing tasks are more complex</a:t>
            </a:r>
            <a:endParaRPr lang="en-CA" altLang="en-US" sz="1800">
              <a:solidFill>
                <a:schemeClr val="tx1"/>
              </a:solidFill>
              <a:latin typeface="+mn-lt"/>
              <a:ea typeface="ヒラギノ角ゴ Pro W3"/>
              <a:cs typeface="Arial"/>
            </a:endParaRPr>
          </a:p>
          <a:p>
            <a:pPr>
              <a:spcBef>
                <a:spcPts val="1200"/>
              </a:spcBef>
              <a:spcAft>
                <a:spcPts val="1200"/>
              </a:spcAft>
              <a:buNone/>
              <a:defRPr/>
            </a:pPr>
            <a:r>
              <a:rPr lang="fr-CA" altLang="en-US" sz="2000" b="1">
                <a:solidFill>
                  <a:schemeClr val="tx1"/>
                </a:solidFill>
                <a:latin typeface="+mn-lt"/>
                <a:ea typeface="ヒラギノ角ゴ Pro W3"/>
              </a:rPr>
              <a:t>POST-INTENSIVE FRENCH GRADES 11</a:t>
            </a:r>
            <a:r>
              <a:rPr lang="en-CA" sz="2000" b="1">
                <a:solidFill>
                  <a:schemeClr val="tx1"/>
                </a:solidFill>
                <a:latin typeface="+mn-lt"/>
                <a:ea typeface="ヒラギノ角ゴ Pro W3"/>
                <a:sym typeface="Symbol" panose="05050102010706020507" pitchFamily="18" charset="2"/>
              </a:rPr>
              <a:t></a:t>
            </a:r>
            <a:r>
              <a:rPr lang="fr-CA" altLang="en-US" sz="2000" b="1">
                <a:solidFill>
                  <a:schemeClr val="tx1"/>
                </a:solidFill>
                <a:latin typeface="+mn-lt"/>
                <a:ea typeface="ヒラギノ角ゴ Pro W3"/>
              </a:rPr>
              <a:t>12</a:t>
            </a:r>
            <a:endParaRPr lang="fr-CA" altLang="en-US" sz="2000" b="1">
              <a:solidFill>
                <a:schemeClr val="tx1"/>
              </a:solidFill>
              <a:latin typeface="+mn-lt"/>
              <a:ea typeface="ヒラギノ角ゴ Pro W3"/>
              <a:cs typeface="Arial"/>
            </a:endParaRPr>
          </a:p>
          <a:p>
            <a:pPr lvl="2" indent="-365760">
              <a:spcBef>
                <a:spcPct val="0"/>
              </a:spcBef>
              <a:spcAft>
                <a:spcPts val="700"/>
              </a:spcAft>
              <a:defRPr/>
            </a:pPr>
            <a:r>
              <a:rPr lang="en-CA" altLang="en-US" sz="1800">
                <a:solidFill>
                  <a:schemeClr val="tx1"/>
                </a:solidFill>
                <a:latin typeface="+mn-lt"/>
                <a:ea typeface="ヒラギノ角ゴ Pro W3"/>
              </a:rPr>
              <a:t>Available for all students</a:t>
            </a:r>
            <a:endParaRPr lang="en-CA" altLang="en-US" sz="1800">
              <a:solidFill>
                <a:schemeClr val="tx1"/>
              </a:solidFill>
              <a:latin typeface="+mn-lt"/>
              <a:ea typeface="ヒラギノ角ゴ Pro W3"/>
              <a:cs typeface="Arial"/>
            </a:endParaRPr>
          </a:p>
          <a:p>
            <a:pPr lvl="2" indent="-365760">
              <a:spcBef>
                <a:spcPct val="0"/>
              </a:spcBef>
              <a:spcAft>
                <a:spcPts val="700"/>
              </a:spcAft>
              <a:defRPr/>
            </a:pPr>
            <a:r>
              <a:rPr lang="en-CA" altLang="en-US" sz="1800">
                <a:solidFill>
                  <a:schemeClr val="tx1"/>
                </a:solidFill>
                <a:latin typeface="Arial"/>
                <a:ea typeface="ヒラギノ角ゴ Pro W3"/>
                <a:cs typeface="Arial"/>
              </a:rPr>
              <a:t>Both courses are available online</a:t>
            </a:r>
          </a:p>
          <a:p>
            <a:pPr lvl="2" indent="-365760">
              <a:spcBef>
                <a:spcPct val="0"/>
              </a:spcBef>
              <a:spcAft>
                <a:spcPts val="700"/>
              </a:spcAft>
              <a:defRPr/>
            </a:pPr>
            <a:r>
              <a:rPr lang="en-CA" altLang="en-US" sz="1800">
                <a:solidFill>
                  <a:schemeClr val="tx1"/>
                </a:solidFill>
                <a:latin typeface="+mn-lt"/>
                <a:ea typeface="ヒラギノ角ゴ Pro W3"/>
              </a:rPr>
              <a:t>Upon approval learners may select additional courses in </a:t>
            </a:r>
            <a:endParaRPr lang="en-CA" altLang="en-US" sz="1800">
              <a:solidFill>
                <a:schemeClr val="tx1"/>
              </a:solidFill>
              <a:latin typeface="+mn-lt"/>
              <a:cs typeface="Arial"/>
            </a:endParaRPr>
          </a:p>
          <a:p>
            <a:pPr lvl="2" indent="-365760">
              <a:spcBef>
                <a:spcPct val="0"/>
              </a:spcBef>
              <a:spcAft>
                <a:spcPts val="700"/>
              </a:spcAft>
              <a:buNone/>
              <a:defRPr/>
            </a:pPr>
            <a:r>
              <a:rPr lang="en-CA" altLang="en-US" sz="1800">
                <a:solidFill>
                  <a:schemeClr val="tx1"/>
                </a:solidFill>
                <a:latin typeface="+mn-lt"/>
                <a:ea typeface="ヒラギノ角ゴ Pro W3"/>
              </a:rPr>
              <a:t>	French (e.g., Writing 110, Law 120)</a:t>
            </a:r>
            <a:endParaRPr lang="en-CA" altLang="en-US" sz="1800">
              <a:solidFill>
                <a:schemeClr val="tx1"/>
              </a:solidFill>
              <a:latin typeface="+mn-lt"/>
              <a:ea typeface="ヒラギノ角ゴ Pro W3"/>
              <a:cs typeface="Arial"/>
            </a:endParaRPr>
          </a:p>
          <a:p>
            <a:pPr>
              <a:spcBef>
                <a:spcPct val="0"/>
              </a:spcBef>
              <a:buFontTx/>
              <a:buNone/>
              <a:defRPr/>
            </a:pPr>
            <a:endParaRPr lang="en-CA" altLang="fr-FR" sz="2400">
              <a:solidFill>
                <a:schemeClr val="tx1"/>
              </a:solidFill>
              <a:latin typeface="Myriad Pro" panose="020B0503030403020204" pitchFamily="34" charset="0"/>
            </a:endParaRPr>
          </a:p>
        </p:txBody>
      </p:sp>
      <p:sp>
        <p:nvSpPr>
          <p:cNvPr id="21" name="Rectangle 2">
            <a:extLst>
              <a:ext uri="{FF2B5EF4-FFF2-40B4-BE49-F238E27FC236}">
                <a16:creationId xmlns:a16="http://schemas.microsoft.com/office/drawing/2014/main" id="{8B3B097A-18F2-48A5-92C7-561ABE809E67}"/>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fr-CA" altLang="en-US" sz="2800">
                <a:solidFill>
                  <a:schemeClr val="bg1"/>
                </a:solidFill>
              </a:rPr>
              <a:t>Grades 6-12: English Prime </a:t>
            </a:r>
            <a:r>
              <a:rPr lang="en-CA" altLang="en-US" sz="2800">
                <a:solidFill>
                  <a:schemeClr val="bg1"/>
                </a:solidFill>
              </a:rPr>
              <a:t>with Intensive French</a:t>
            </a:r>
            <a:endParaRPr lang="en-US" altLang="en-US" sz="2800" kern="0">
              <a:solidFill>
                <a:schemeClr val="bg1"/>
              </a:solidFill>
            </a:endParaRPr>
          </a:p>
        </p:txBody>
      </p:sp>
      <p:pic>
        <p:nvPicPr>
          <p:cNvPr id="3" name="Graphic 2" descr="Two speech bubbles">
            <a:extLst>
              <a:ext uri="{FF2B5EF4-FFF2-40B4-BE49-F238E27FC236}">
                <a16:creationId xmlns:a16="http://schemas.microsoft.com/office/drawing/2014/main" id="{29E4B5AA-EB07-4B40-8B75-1A00F46B79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19999" y="2075911"/>
            <a:ext cx="4572000" cy="4572000"/>
          </a:xfrm>
          <a:prstGeom prst="rect">
            <a:avLst/>
          </a:prstGeom>
        </p:spPr>
      </p:pic>
      <p:sp>
        <p:nvSpPr>
          <p:cNvPr id="2" name="Oval 1">
            <a:extLst>
              <a:ext uri="{FF2B5EF4-FFF2-40B4-BE49-F238E27FC236}">
                <a16:creationId xmlns:a16="http://schemas.microsoft.com/office/drawing/2014/main" id="{B817D758-FB1A-F6E1-AB00-3ACC4A45DAD7}"/>
              </a:ext>
            </a:extLst>
          </p:cNvPr>
          <p:cNvSpPr/>
          <p:nvPr/>
        </p:nvSpPr>
        <p:spPr bwMode="auto">
          <a:xfrm>
            <a:off x="324001" y="5857714"/>
            <a:ext cx="812800" cy="801546"/>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pic>
        <p:nvPicPr>
          <p:cNvPr id="4" name="Audio Recording Dec 23, 2025 at 11:56:00 AM">
            <a:hlinkClick r:id="" action="ppaction://media"/>
            <a:extLst>
              <a:ext uri="{FF2B5EF4-FFF2-40B4-BE49-F238E27FC236}">
                <a16:creationId xmlns:a16="http://schemas.microsoft.com/office/drawing/2014/main" id="{937B3B5D-C3D5-DB08-B037-218DF7C2BA6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24001" y="58680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A937B0-E23A-4CDD-AB37-49C2BE51F27A}"/>
              </a:ext>
            </a:extLst>
          </p:cNvPr>
          <p:cNvPicPr>
            <a:picLocks noChangeAspect="1"/>
          </p:cNvPicPr>
          <p:nvPr/>
        </p:nvPicPr>
        <p:blipFill rotWithShape="1">
          <a:blip r:embed="rId6">
            <a:extLst>
              <a:ext uri="{28A0092B-C50C-407E-A947-70E740481C1C}">
                <a14:useLocalDpi xmlns:a14="http://schemas.microsoft.com/office/drawing/2010/main" val="0"/>
              </a:ext>
            </a:extLst>
          </a:blip>
          <a:srcRect t="7405" b="7255"/>
          <a:stretch/>
        </p:blipFill>
        <p:spPr>
          <a:xfrm>
            <a:off x="228600" y="0"/>
            <a:ext cx="11963400" cy="6858000"/>
          </a:xfrm>
          <a:prstGeom prst="rect">
            <a:avLst/>
          </a:prstGeom>
        </p:spPr>
      </p:pic>
      <p:grpSp>
        <p:nvGrpSpPr>
          <p:cNvPr id="21" name="Group 20">
            <a:extLst>
              <a:ext uri="{FF2B5EF4-FFF2-40B4-BE49-F238E27FC236}">
                <a16:creationId xmlns:a16="http://schemas.microsoft.com/office/drawing/2014/main" id="{F51599DD-C989-432C-A42E-5B45A7C1E667}"/>
              </a:ext>
            </a:extLst>
          </p:cNvPr>
          <p:cNvGrpSpPr/>
          <p:nvPr/>
        </p:nvGrpSpPr>
        <p:grpSpPr>
          <a:xfrm>
            <a:off x="224118" y="1137575"/>
            <a:ext cx="11967882" cy="5720425"/>
            <a:chOff x="232191" y="1143000"/>
            <a:chExt cx="11964291" cy="5728446"/>
          </a:xfrm>
        </p:grpSpPr>
        <p:pic>
          <p:nvPicPr>
            <p:cNvPr id="22" name="Graphic 21">
              <a:extLst>
                <a:ext uri="{FF2B5EF4-FFF2-40B4-BE49-F238E27FC236}">
                  <a16:creationId xmlns:a16="http://schemas.microsoft.com/office/drawing/2014/main" id="{EBFF996D-FE1C-4AE4-8360-470F0AB680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2191" y="1143000"/>
              <a:ext cx="11959810" cy="5728446"/>
            </a:xfrm>
            <a:prstGeom prst="rect">
              <a:avLst/>
            </a:prstGeom>
          </p:spPr>
        </p:pic>
        <p:pic>
          <p:nvPicPr>
            <p:cNvPr id="23" name="Graphic 22">
              <a:extLst>
                <a:ext uri="{FF2B5EF4-FFF2-40B4-BE49-F238E27FC236}">
                  <a16:creationId xmlns:a16="http://schemas.microsoft.com/office/drawing/2014/main" id="{180A4EDB-A897-407E-8CB4-518C61F3E9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6672" y="4322517"/>
              <a:ext cx="11959810" cy="2548929"/>
            </a:xfrm>
            <a:prstGeom prst="rect">
              <a:avLst/>
            </a:prstGeom>
          </p:spPr>
        </p:pic>
      </p:grpSp>
      <p:sp>
        <p:nvSpPr>
          <p:cNvPr id="29" name="TextBox 2">
            <a:extLst>
              <a:ext uri="{FF2B5EF4-FFF2-40B4-BE49-F238E27FC236}">
                <a16:creationId xmlns:a16="http://schemas.microsoft.com/office/drawing/2014/main" id="{30DCE2DC-0DD8-4492-9191-44E1A508CE72}"/>
              </a:ext>
            </a:extLst>
          </p:cNvPr>
          <p:cNvSpPr txBox="1">
            <a:spLocks noChangeArrowheads="1"/>
          </p:cNvSpPr>
          <p:nvPr/>
        </p:nvSpPr>
        <p:spPr bwMode="auto">
          <a:xfrm>
            <a:off x="1214718" y="5012539"/>
            <a:ext cx="9982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4000" b="1">
                <a:solidFill>
                  <a:schemeClr val="bg1"/>
                </a:solidFill>
                <a:latin typeface="+mj-lt"/>
                <a:ea typeface="Adobe Myungjo Std M" panose="02020600000000000000" pitchFamily="18" charset="-128"/>
              </a:rPr>
              <a:t>FRENCH IMMERSION PATHWAY</a:t>
            </a:r>
          </a:p>
        </p:txBody>
      </p:sp>
      <p:pic>
        <p:nvPicPr>
          <p:cNvPr id="2" name="Audio Recording Dec 23, 2025 at 11:56:16 AM">
            <a:hlinkClick r:id="" action="ppaction://media"/>
            <a:extLst>
              <a:ext uri="{FF2B5EF4-FFF2-40B4-BE49-F238E27FC236}">
                <a16:creationId xmlns:a16="http://schemas.microsoft.com/office/drawing/2014/main" id="{673B2C4E-68B6-9C21-1D0A-434C388D465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324000" y="5868000"/>
            <a:ext cx="812800" cy="812800"/>
          </a:xfrm>
          <a:prstGeom prst="rect">
            <a:avLst/>
          </a:prstGeom>
        </p:spPr>
      </p:pic>
    </p:spTree>
    <p:custDataLst>
      <p:tags r:id="rId1"/>
    </p:custDataLst>
    <p:extLst>
      <p:ext uri="{BB962C8B-B14F-4D97-AF65-F5344CB8AC3E}">
        <p14:creationId xmlns:p14="http://schemas.microsoft.com/office/powerpoint/2010/main" val="3275023164"/>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2362200" y="1752601"/>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endParaRPr lang="en-CA" altLang="en-US" sz="2400">
              <a:solidFill>
                <a:schemeClr val="tx1"/>
              </a:solidFill>
            </a:endParaRPr>
          </a:p>
        </p:txBody>
      </p:sp>
      <p:sp>
        <p:nvSpPr>
          <p:cNvPr id="4" name="Rectangle 3"/>
          <p:cNvSpPr>
            <a:spLocks noChangeArrowheads="1"/>
          </p:cNvSpPr>
          <p:nvPr/>
        </p:nvSpPr>
        <p:spPr bwMode="auto">
          <a:xfrm>
            <a:off x="4406897" y="1391406"/>
            <a:ext cx="7359042" cy="482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700"/>
              </a:spcAft>
              <a:buNone/>
            </a:pPr>
            <a:r>
              <a:rPr lang="en-CA" altLang="en-US" sz="2000" b="1">
                <a:solidFill>
                  <a:schemeClr val="tx1"/>
                </a:solidFill>
                <a:latin typeface="+mn-lt"/>
              </a:rPr>
              <a:t>LANGUAGE PROFICIENCY TARGETS</a:t>
            </a:r>
          </a:p>
          <a:p>
            <a:pPr marL="285750" indent="-285750">
              <a:spcBef>
                <a:spcPct val="0"/>
              </a:spcBef>
              <a:spcAft>
                <a:spcPts val="700"/>
              </a:spcAft>
            </a:pPr>
            <a:r>
              <a:rPr lang="en-CA" altLang="en-US" sz="1800">
                <a:solidFill>
                  <a:schemeClr val="tx1"/>
                </a:solidFill>
                <a:latin typeface="+mn-lt"/>
              </a:rPr>
              <a:t>Learners work towards French language achievement indicators in the areas of oral proficiency, reading, and writing.</a:t>
            </a:r>
          </a:p>
          <a:p>
            <a:pPr>
              <a:spcBef>
                <a:spcPct val="0"/>
              </a:spcBef>
              <a:spcAft>
                <a:spcPts val="700"/>
              </a:spcAft>
              <a:buNone/>
            </a:pPr>
            <a:endParaRPr lang="en-CA" altLang="en-US" sz="1800">
              <a:solidFill>
                <a:schemeClr val="tx1"/>
              </a:solidFill>
              <a:latin typeface="+mn-lt"/>
            </a:endParaRPr>
          </a:p>
          <a:p>
            <a:pPr>
              <a:spcBef>
                <a:spcPct val="0"/>
              </a:spcBef>
              <a:spcAft>
                <a:spcPts val="700"/>
              </a:spcAft>
              <a:buNone/>
            </a:pPr>
            <a:r>
              <a:rPr lang="en-CA" altLang="en-US" sz="2000" b="1">
                <a:solidFill>
                  <a:schemeClr val="tx1"/>
                </a:solidFill>
              </a:rPr>
              <a:t>PROGRAM AVAILABILITY</a:t>
            </a:r>
          </a:p>
          <a:p>
            <a:pPr marL="285750" indent="-365760">
              <a:spcBef>
                <a:spcPts val="600"/>
              </a:spcBef>
              <a:spcAft>
                <a:spcPts val="700"/>
              </a:spcAft>
            </a:pPr>
            <a:r>
              <a:rPr lang="en-US" altLang="en-US" sz="1800">
                <a:solidFill>
                  <a:schemeClr val="tx1"/>
                </a:solidFill>
              </a:rPr>
              <a:t>Registration supports district planning. </a:t>
            </a:r>
          </a:p>
          <a:p>
            <a:pPr marL="285750" indent="-365760">
              <a:spcBef>
                <a:spcPts val="600"/>
              </a:spcBef>
              <a:spcAft>
                <a:spcPts val="700"/>
              </a:spcAft>
            </a:pPr>
            <a:r>
              <a:rPr lang="en-US" altLang="en-US" sz="1800">
                <a:solidFill>
                  <a:schemeClr val="tx1"/>
                </a:solidFill>
              </a:rPr>
              <a:t>Families are encouraged to register within the designated dates. </a:t>
            </a:r>
          </a:p>
          <a:p>
            <a:pPr marL="365760" indent="-365760">
              <a:spcBef>
                <a:spcPts val="600"/>
              </a:spcBef>
              <a:spcAft>
                <a:spcPts val="700"/>
              </a:spcAft>
            </a:pPr>
            <a:r>
              <a:rPr lang="en-US" altLang="en-US" sz="1800">
                <a:solidFill>
                  <a:schemeClr val="tx1"/>
                </a:solidFill>
              </a:rPr>
              <a:t>Program availability is dependent upon student enrollment </a:t>
            </a:r>
            <a:r>
              <a:rPr lang="en-US" sz="1800">
                <a:solidFill>
                  <a:schemeClr val="tx1"/>
                </a:solidFill>
              </a:rPr>
              <a:t>in accordance with</a:t>
            </a:r>
            <a:r>
              <a:rPr lang="en-US" altLang="en-US" sz="1800">
                <a:solidFill>
                  <a:schemeClr val="tx1"/>
                </a:solidFill>
              </a:rPr>
              <a:t> </a:t>
            </a:r>
            <a:r>
              <a:rPr lang="en-US" sz="1800">
                <a:hlinkClick r:id="rId6"/>
              </a:rPr>
              <a:t>Policy 309</a:t>
            </a:r>
            <a:r>
              <a:rPr lang="en-US" sz="1800"/>
              <a:t> .</a:t>
            </a:r>
            <a:endParaRPr lang="en-US" altLang="en-US" sz="1800">
              <a:solidFill>
                <a:schemeClr val="tx1"/>
              </a:solidFill>
            </a:endParaRPr>
          </a:p>
          <a:p>
            <a:pPr>
              <a:spcBef>
                <a:spcPct val="0"/>
              </a:spcBef>
              <a:spcAft>
                <a:spcPts val="700"/>
              </a:spcAft>
              <a:buNone/>
            </a:pPr>
            <a:endParaRPr lang="en-US" altLang="fr-FR" sz="1800">
              <a:solidFill>
                <a:schemeClr val="tx1"/>
              </a:solidFill>
            </a:endParaRPr>
          </a:p>
          <a:p>
            <a:pPr>
              <a:spcBef>
                <a:spcPct val="0"/>
              </a:spcBef>
              <a:spcAft>
                <a:spcPts val="700"/>
              </a:spcAft>
              <a:buNone/>
            </a:pPr>
            <a:r>
              <a:rPr lang="en-US" altLang="en-US" sz="2000" b="1">
                <a:solidFill>
                  <a:schemeClr val="tx1"/>
                </a:solidFill>
              </a:rPr>
              <a:t>FRENCH IMMERSION AND INCLUSION</a:t>
            </a:r>
          </a:p>
          <a:p>
            <a:pPr marL="285750" indent="-285750">
              <a:spcBef>
                <a:spcPct val="0"/>
              </a:spcBef>
              <a:spcAft>
                <a:spcPts val="700"/>
              </a:spcAft>
            </a:pPr>
            <a:r>
              <a:rPr lang="en-US" sz="1800">
                <a:solidFill>
                  <a:schemeClr val="tx1"/>
                </a:solidFill>
              </a:rPr>
              <a:t>French Immersion is an inclusive program that is accessible to </a:t>
            </a:r>
            <a:r>
              <a:rPr lang="en-US" sz="1800" b="1" u="sng">
                <a:solidFill>
                  <a:schemeClr val="tx1"/>
                </a:solidFill>
              </a:rPr>
              <a:t>all learners </a:t>
            </a:r>
            <a:r>
              <a:rPr lang="en-US" sz="1800">
                <a:solidFill>
                  <a:schemeClr val="tx1"/>
                </a:solidFill>
              </a:rPr>
              <a:t>in accordance with provincial </a:t>
            </a:r>
            <a:r>
              <a:rPr lang="en-US" sz="1800">
                <a:hlinkClick r:id="rId6"/>
              </a:rPr>
              <a:t>Policy 309</a:t>
            </a:r>
            <a:r>
              <a:rPr lang="en-US" sz="1800"/>
              <a:t> and </a:t>
            </a:r>
            <a:r>
              <a:rPr lang="en-US" sz="1800">
                <a:hlinkClick r:id="rId6"/>
              </a:rPr>
              <a:t>Policy 322</a:t>
            </a:r>
            <a:r>
              <a:rPr lang="en-US" sz="1800"/>
              <a:t>.</a:t>
            </a:r>
            <a:endParaRPr lang="fr-CA" altLang="fr-FR" sz="1800">
              <a:solidFill>
                <a:schemeClr val="tx1"/>
              </a:solidFill>
            </a:endParaRPr>
          </a:p>
        </p:txBody>
      </p:sp>
      <p:pic>
        <p:nvPicPr>
          <p:cNvPr id="23" name="Picture 22">
            <a:extLst>
              <a:ext uri="{FF2B5EF4-FFF2-40B4-BE49-F238E27FC236}">
                <a16:creationId xmlns:a16="http://schemas.microsoft.com/office/drawing/2014/main" id="{CF2AA6B4-2034-497B-9DF5-4E2506B6F7A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33" t="3612" r="56020" b="8482"/>
          <a:stretch/>
        </p:blipFill>
        <p:spPr>
          <a:xfrm>
            <a:off x="228600" y="914399"/>
            <a:ext cx="3876984" cy="5778413"/>
          </a:xfrm>
          <a:prstGeom prst="rect">
            <a:avLst/>
          </a:prstGeom>
        </p:spPr>
      </p:pic>
      <p:sp>
        <p:nvSpPr>
          <p:cNvPr id="26" name="Rectangle 2">
            <a:extLst>
              <a:ext uri="{FF2B5EF4-FFF2-40B4-BE49-F238E27FC236}">
                <a16:creationId xmlns:a16="http://schemas.microsoft.com/office/drawing/2014/main" id="{27F9E94F-D147-49B9-A2C0-8C497F311B3F}"/>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a:solidFill>
                  <a:schemeClr val="bg1"/>
                </a:solidFill>
              </a:rPr>
              <a:t>French Immersion Overview</a:t>
            </a:r>
            <a:endParaRPr lang="en-US" altLang="en-US" sz="2800" kern="0">
              <a:solidFill>
                <a:schemeClr val="bg1"/>
              </a:solidFill>
            </a:endParaRPr>
          </a:p>
        </p:txBody>
      </p:sp>
      <p:pic>
        <p:nvPicPr>
          <p:cNvPr id="2" name="Audio Recording Dec 23, 2025 at 12:11:15 PM">
            <a:hlinkClick r:id="" action="ppaction://media"/>
            <a:extLst>
              <a:ext uri="{FF2B5EF4-FFF2-40B4-BE49-F238E27FC236}">
                <a16:creationId xmlns:a16="http://schemas.microsoft.com/office/drawing/2014/main" id="{B7FFCD46-DDEE-C88F-C42B-EBB5F02B052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24000" y="58680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p:nvPr>
        </p:nvSpPr>
        <p:spPr>
          <a:xfrm>
            <a:off x="4105584" y="1172773"/>
            <a:ext cx="7543800" cy="3990975"/>
          </a:xfrm>
          <a:prstGeom prst="rect">
            <a:avLst/>
          </a:prstGeom>
        </p:spPr>
        <p:txBody>
          <a:bodyPr/>
          <a:lstStyle/>
          <a:p>
            <a:pPr marL="740664" indent="-365760">
              <a:spcBef>
                <a:spcPts val="600"/>
              </a:spcBef>
              <a:spcAft>
                <a:spcPts val="700"/>
              </a:spcAft>
              <a:buFont typeface="Arial" panose="020B0604020202020204" pitchFamily="34" charset="0"/>
              <a:buChar char="•"/>
            </a:pPr>
            <a:r>
              <a:rPr lang="en-US" sz="1800">
                <a:solidFill>
                  <a:schemeClr val="tx1"/>
                </a:solidFill>
              </a:rPr>
              <a:t>Early Immersion begins in Grade 1 when learners are immersed in French language for most of the day. Content such as Science, Math, and Social Studies is all taught in French. </a:t>
            </a:r>
            <a:endParaRPr lang="en-CA" sz="1800">
              <a:solidFill>
                <a:schemeClr val="tx1"/>
              </a:solidFill>
            </a:endParaRPr>
          </a:p>
          <a:p>
            <a:pPr marL="740664" indent="-365760">
              <a:spcBef>
                <a:spcPts val="600"/>
              </a:spcBef>
              <a:spcAft>
                <a:spcPts val="700"/>
              </a:spcAft>
              <a:buFont typeface="Arial" panose="020B0604020202020204" pitchFamily="34" charset="0"/>
              <a:buChar char="•"/>
            </a:pPr>
            <a:r>
              <a:rPr lang="en-US" sz="1800">
                <a:solidFill>
                  <a:schemeClr val="tx1"/>
                </a:solidFill>
              </a:rPr>
              <a:t>In the early years, language learning is nurtured through everyday activities such as playing, reading, writing, and storytelling in French. </a:t>
            </a:r>
          </a:p>
          <a:p>
            <a:pPr marL="740664" indent="-365760">
              <a:spcBef>
                <a:spcPts val="600"/>
              </a:spcBef>
              <a:spcAft>
                <a:spcPts val="700"/>
              </a:spcAft>
              <a:buFont typeface="Arial" panose="020B0604020202020204" pitchFamily="34" charset="0"/>
              <a:buChar char="•"/>
            </a:pPr>
            <a:r>
              <a:rPr lang="en-US" sz="1800">
                <a:solidFill>
                  <a:schemeClr val="tx1"/>
                </a:solidFill>
              </a:rPr>
              <a:t>French language learning is embedded through the exploration of familiar and relevant topics, and cultural experiences.</a:t>
            </a:r>
          </a:p>
        </p:txBody>
      </p:sp>
      <p:pic>
        <p:nvPicPr>
          <p:cNvPr id="16" name="Picture 15">
            <a:extLst>
              <a:ext uri="{FF2B5EF4-FFF2-40B4-BE49-F238E27FC236}">
                <a16:creationId xmlns:a16="http://schemas.microsoft.com/office/drawing/2014/main" id="{3281AFCD-F8FA-45B9-A3DC-29E0BB2BA3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286" t="7160" r="37218" b="3025"/>
          <a:stretch/>
        </p:blipFill>
        <p:spPr>
          <a:xfrm>
            <a:off x="228600" y="914400"/>
            <a:ext cx="3876984" cy="5776686"/>
          </a:xfrm>
          <a:prstGeom prst="rect">
            <a:avLst/>
          </a:prstGeom>
        </p:spPr>
      </p:pic>
      <p:sp>
        <p:nvSpPr>
          <p:cNvPr id="21" name="Rectangle 2">
            <a:extLst>
              <a:ext uri="{FF2B5EF4-FFF2-40B4-BE49-F238E27FC236}">
                <a16:creationId xmlns:a16="http://schemas.microsoft.com/office/drawing/2014/main" id="{B223BF68-80D3-4630-9105-4F5AA8678A16}"/>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a:solidFill>
                  <a:schemeClr val="bg1"/>
                </a:solidFill>
              </a:rPr>
              <a:t>Grade 1 Entry to French Immersion (Early FI)</a:t>
            </a:r>
            <a:endParaRPr lang="en-US" altLang="en-US" sz="2800" kern="0">
              <a:solidFill>
                <a:schemeClr val="bg1"/>
              </a:solidFill>
            </a:endParaRPr>
          </a:p>
        </p:txBody>
      </p:sp>
      <p:sp>
        <p:nvSpPr>
          <p:cNvPr id="6" name="Rectangle 5">
            <a:extLst>
              <a:ext uri="{FF2B5EF4-FFF2-40B4-BE49-F238E27FC236}">
                <a16:creationId xmlns:a16="http://schemas.microsoft.com/office/drawing/2014/main" id="{95BB730C-C8E9-414E-9293-D26924AE6F9C}"/>
              </a:ext>
            </a:extLst>
          </p:cNvPr>
          <p:cNvSpPr/>
          <p:nvPr/>
        </p:nvSpPr>
        <p:spPr bwMode="auto">
          <a:xfrm>
            <a:off x="4105586" y="4127587"/>
            <a:ext cx="8086414" cy="2730413"/>
          </a:xfrm>
          <a:prstGeom prst="rect">
            <a:avLst/>
          </a:prstGeom>
          <a:solidFill>
            <a:srgbClr val="C6E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pic>
        <p:nvPicPr>
          <p:cNvPr id="7" name="Graphic 6" descr="Classroom">
            <a:extLst>
              <a:ext uri="{FF2B5EF4-FFF2-40B4-BE49-F238E27FC236}">
                <a16:creationId xmlns:a16="http://schemas.microsoft.com/office/drawing/2014/main" id="{C583A334-FBEF-48C5-9F35-7CB560DDA0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84765" y="4356000"/>
            <a:ext cx="807748" cy="807748"/>
          </a:xfrm>
          <a:prstGeom prst="rect">
            <a:avLst/>
          </a:prstGeom>
        </p:spPr>
      </p:pic>
      <p:sp>
        <p:nvSpPr>
          <p:cNvPr id="8" name="Rectangle 7">
            <a:extLst>
              <a:ext uri="{FF2B5EF4-FFF2-40B4-BE49-F238E27FC236}">
                <a16:creationId xmlns:a16="http://schemas.microsoft.com/office/drawing/2014/main" id="{58422A4B-CD2E-4E6A-8368-C1E5E3457B62}"/>
              </a:ext>
            </a:extLst>
          </p:cNvPr>
          <p:cNvSpPr>
            <a:spLocks noChangeArrowheads="1"/>
          </p:cNvSpPr>
          <p:nvPr/>
        </p:nvSpPr>
        <p:spPr bwMode="auto">
          <a:xfrm>
            <a:off x="5699091" y="4137102"/>
            <a:ext cx="4038600" cy="238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itchFamily="34" charset="0"/>
                <a:ea typeface="ヒラギノ角ゴ Pro W3" charset="-128"/>
              </a:defRPr>
            </a:lvl1pPr>
            <a:lvl2pPr marL="742950" indent="-28575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lnSpc>
                <a:spcPct val="150000"/>
              </a:lnSpc>
              <a:spcBef>
                <a:spcPct val="0"/>
              </a:spcBef>
              <a:spcAft>
                <a:spcPts val="700"/>
              </a:spcAft>
              <a:buNone/>
              <a:defRPr/>
            </a:pPr>
            <a:r>
              <a:rPr lang="en-CA" altLang="en-US" sz="2000" b="1">
                <a:solidFill>
                  <a:schemeClr val="tx1"/>
                </a:solidFill>
                <a:latin typeface="+mj-lt"/>
              </a:rPr>
              <a:t>FRENCH INSTRUCTION </a:t>
            </a:r>
          </a:p>
          <a:p>
            <a:pPr marL="0" indent="0">
              <a:spcBef>
                <a:spcPct val="0"/>
              </a:spcBef>
              <a:spcAft>
                <a:spcPts val="700"/>
              </a:spcAft>
              <a:buNone/>
              <a:defRPr/>
            </a:pPr>
            <a:r>
              <a:rPr lang="en-CA" altLang="en-US" sz="1800">
                <a:solidFill>
                  <a:schemeClr val="tx1"/>
                </a:solidFill>
                <a:latin typeface="+mn-lt"/>
              </a:rPr>
              <a:t>Grades 1 and 2:</a:t>
            </a:r>
          </a:p>
          <a:p>
            <a:pPr marL="0" indent="0">
              <a:spcBef>
                <a:spcPct val="0"/>
              </a:spcBef>
              <a:spcAft>
                <a:spcPts val="700"/>
              </a:spcAft>
              <a:buNone/>
              <a:defRPr/>
            </a:pPr>
            <a:r>
              <a:rPr lang="en-CA" altLang="en-US" sz="1800">
                <a:solidFill>
                  <a:schemeClr val="tx1"/>
                </a:solidFill>
                <a:latin typeface="+mn-lt"/>
              </a:rPr>
              <a:t>Grades 3 to 5:  			      </a:t>
            </a:r>
          </a:p>
          <a:p>
            <a:pPr marL="0" indent="0">
              <a:spcBef>
                <a:spcPct val="0"/>
              </a:spcBef>
              <a:spcAft>
                <a:spcPts val="700"/>
              </a:spcAft>
              <a:buNone/>
              <a:defRPr/>
            </a:pPr>
            <a:r>
              <a:rPr lang="en-CA" altLang="en-US" sz="1800">
                <a:solidFill>
                  <a:schemeClr val="tx1"/>
                </a:solidFill>
                <a:latin typeface="+mn-lt"/>
              </a:rPr>
              <a:t>Grades 6 to 8:	      		       </a:t>
            </a:r>
          </a:p>
          <a:p>
            <a:pPr marL="0" indent="0">
              <a:spcBef>
                <a:spcPct val="0"/>
              </a:spcBef>
              <a:spcAft>
                <a:spcPts val="700"/>
              </a:spcAft>
              <a:buNone/>
              <a:defRPr/>
            </a:pPr>
            <a:r>
              <a:rPr lang="en-CA" altLang="en-US" sz="1800">
                <a:solidFill>
                  <a:schemeClr val="tx1"/>
                </a:solidFill>
                <a:latin typeface="+mn-lt"/>
              </a:rPr>
              <a:t>Grade 9:</a:t>
            </a:r>
          </a:p>
          <a:p>
            <a:pPr marL="0" indent="0">
              <a:spcBef>
                <a:spcPct val="0"/>
              </a:spcBef>
              <a:spcAft>
                <a:spcPts val="700"/>
              </a:spcAft>
              <a:buNone/>
              <a:defRPr/>
            </a:pPr>
            <a:r>
              <a:rPr lang="en-CA" altLang="en-US" sz="1800">
                <a:solidFill>
                  <a:schemeClr val="tx1"/>
                </a:solidFill>
                <a:latin typeface="+mn-lt"/>
              </a:rPr>
              <a:t>Grades 10 to 12:</a:t>
            </a:r>
          </a:p>
        </p:txBody>
      </p:sp>
      <p:sp>
        <p:nvSpPr>
          <p:cNvPr id="9" name="Rectangle 8">
            <a:extLst>
              <a:ext uri="{FF2B5EF4-FFF2-40B4-BE49-F238E27FC236}">
                <a16:creationId xmlns:a16="http://schemas.microsoft.com/office/drawing/2014/main" id="{26BD4FF8-482F-4ABB-8985-218B0BA3568F}"/>
              </a:ext>
            </a:extLst>
          </p:cNvPr>
          <p:cNvSpPr>
            <a:spLocks noChangeArrowheads="1"/>
          </p:cNvSpPr>
          <p:nvPr/>
        </p:nvSpPr>
        <p:spPr bwMode="auto">
          <a:xfrm>
            <a:off x="7684540" y="4688535"/>
            <a:ext cx="4038600" cy="183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2800">
                <a:solidFill>
                  <a:srgbClr val="464646"/>
                </a:solidFill>
                <a:latin typeface="Arial" pitchFamily="34" charset="0"/>
                <a:ea typeface="ヒラギノ角ゴ Pro W3" charset="-128"/>
              </a:defRPr>
            </a:lvl1pPr>
            <a:lvl2pPr marL="742950" indent="-28575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spcBef>
                <a:spcPct val="0"/>
              </a:spcBef>
              <a:spcAft>
                <a:spcPts val="700"/>
              </a:spcAft>
              <a:buNone/>
              <a:defRPr/>
            </a:pPr>
            <a:r>
              <a:rPr lang="en-CA" altLang="en-US" sz="1800">
                <a:solidFill>
                  <a:schemeClr val="tx1"/>
                </a:solidFill>
                <a:latin typeface="+mn-lt"/>
              </a:rPr>
              <a:t>85% or more</a:t>
            </a:r>
          </a:p>
          <a:p>
            <a:pPr marL="0" indent="0">
              <a:spcBef>
                <a:spcPct val="0"/>
              </a:spcBef>
              <a:spcAft>
                <a:spcPts val="700"/>
              </a:spcAft>
              <a:buNone/>
              <a:defRPr/>
            </a:pPr>
            <a:r>
              <a:rPr lang="en-CA" altLang="en-US" sz="1800">
                <a:solidFill>
                  <a:schemeClr val="tx1"/>
                </a:solidFill>
                <a:latin typeface="+mn-lt"/>
              </a:rPr>
              <a:t>80%</a:t>
            </a:r>
          </a:p>
          <a:p>
            <a:pPr marL="0" indent="0">
              <a:spcBef>
                <a:spcPct val="0"/>
              </a:spcBef>
              <a:spcAft>
                <a:spcPts val="700"/>
              </a:spcAft>
              <a:buNone/>
              <a:defRPr/>
            </a:pPr>
            <a:r>
              <a:rPr lang="en-CA" altLang="en-US" sz="1800">
                <a:solidFill>
                  <a:schemeClr val="tx1"/>
                </a:solidFill>
                <a:latin typeface="+mn-lt"/>
                <a:ea typeface="ヒラギノ角ゴ Pro W3"/>
              </a:rPr>
              <a:t>70% or equivalent</a:t>
            </a:r>
            <a:endParaRPr lang="en-CA" altLang="en-US" sz="1800">
              <a:solidFill>
                <a:schemeClr val="tx1"/>
              </a:solidFill>
              <a:latin typeface="+mn-lt"/>
              <a:cs typeface="Arial"/>
            </a:endParaRPr>
          </a:p>
          <a:p>
            <a:pPr marL="0" indent="0">
              <a:spcBef>
                <a:spcPct val="0"/>
              </a:spcBef>
              <a:spcAft>
                <a:spcPts val="700"/>
              </a:spcAft>
              <a:buNone/>
              <a:defRPr/>
            </a:pPr>
            <a:r>
              <a:rPr lang="en-CA" altLang="en-US" sz="1800">
                <a:solidFill>
                  <a:schemeClr val="tx1"/>
                </a:solidFill>
                <a:latin typeface="+mn-lt"/>
              </a:rPr>
              <a:t>50% </a:t>
            </a:r>
          </a:p>
          <a:p>
            <a:pPr marL="0" indent="0">
              <a:spcBef>
                <a:spcPct val="0"/>
              </a:spcBef>
              <a:spcAft>
                <a:spcPts val="700"/>
              </a:spcAft>
              <a:buNone/>
              <a:defRPr/>
            </a:pPr>
            <a:r>
              <a:rPr lang="en-CA" altLang="en-US" sz="1800">
                <a:solidFill>
                  <a:schemeClr val="tx1"/>
                </a:solidFill>
                <a:latin typeface="+mn-lt"/>
                <a:ea typeface="ヒラギノ角ゴ Pro W3"/>
              </a:rPr>
              <a:t>10 French Courses, or 40 credit hours </a:t>
            </a:r>
            <a:endParaRPr lang="en-CA" altLang="en-US" sz="1800">
              <a:solidFill>
                <a:schemeClr val="tx1"/>
              </a:solidFill>
              <a:latin typeface="+mn-lt"/>
              <a:ea typeface="ヒラギノ角ゴ Pro W3"/>
              <a:cs typeface="Arial"/>
            </a:endParaRPr>
          </a:p>
        </p:txBody>
      </p:sp>
      <p:pic>
        <p:nvPicPr>
          <p:cNvPr id="2" name="Audio Recording Dec 23, 2025 at 12:13:58 PM">
            <a:hlinkClick r:id="" action="ppaction://media"/>
            <a:extLst>
              <a:ext uri="{FF2B5EF4-FFF2-40B4-BE49-F238E27FC236}">
                <a16:creationId xmlns:a16="http://schemas.microsoft.com/office/drawing/2014/main" id="{5474AB0B-BF6F-C4E9-5FCB-2B09DFBD7EC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324000" y="58680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F0AB58-4C58-46D6-8D79-DFEAFC5796CA}"/>
              </a:ext>
            </a:extLst>
          </p:cNvPr>
          <p:cNvSpPr/>
          <p:nvPr/>
        </p:nvSpPr>
        <p:spPr bwMode="auto">
          <a:xfrm>
            <a:off x="4109292" y="4267200"/>
            <a:ext cx="8082707" cy="2425613"/>
          </a:xfrm>
          <a:prstGeom prst="rect">
            <a:avLst/>
          </a:prstGeom>
          <a:solidFill>
            <a:srgbClr val="D6EDB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solidFill>
                <a:srgbClr val="EDCD59"/>
              </a:solidFill>
              <a:highlight>
                <a:srgbClr val="FFFF00"/>
              </a:highlight>
              <a:latin typeface="Arial" charset="0"/>
              <a:ea typeface="ヒラギノ角ゴ Pro W3" pitchFamily="48" charset="-128"/>
            </a:endParaRPr>
          </a:p>
        </p:txBody>
      </p:sp>
      <p:sp>
        <p:nvSpPr>
          <p:cNvPr id="20484" name="Content Placeholder 2"/>
          <p:cNvSpPr txBox="1">
            <a:spLocks/>
          </p:cNvSpPr>
          <p:nvPr/>
        </p:nvSpPr>
        <p:spPr bwMode="auto">
          <a:xfrm>
            <a:off x="4273362" y="1190634"/>
            <a:ext cx="7622624" cy="2967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740664" indent="-365760">
              <a:spcBef>
                <a:spcPts val="600"/>
              </a:spcBef>
              <a:spcAft>
                <a:spcPts val="700"/>
              </a:spcAft>
              <a:buFont typeface="Arial" panose="020B0604020202020204" pitchFamily="34" charset="0"/>
              <a:buChar char="•"/>
            </a:pPr>
            <a:r>
              <a:rPr lang="en-CA" altLang="en-US" sz="1800">
                <a:solidFill>
                  <a:schemeClr val="tx1"/>
                </a:solidFill>
                <a:latin typeface="+mn-lt"/>
              </a:rPr>
              <a:t>Literacy skills are developed through both French Immersion  Language Arts and English Language Arts, as well as through all their core subject areas (e.g., social studies, science, mathematics, etc.) </a:t>
            </a:r>
          </a:p>
          <a:p>
            <a:pPr marL="740664" indent="-365760">
              <a:spcBef>
                <a:spcPts val="600"/>
              </a:spcBef>
              <a:spcAft>
                <a:spcPts val="700"/>
              </a:spcAft>
              <a:buFont typeface="Arial" panose="020B0604020202020204" pitchFamily="34" charset="0"/>
              <a:buChar char="•"/>
            </a:pPr>
            <a:r>
              <a:rPr lang="en-CA" altLang="en-US" sz="1800">
                <a:solidFill>
                  <a:schemeClr val="tx1"/>
                </a:solidFill>
                <a:latin typeface="+mn-lt"/>
              </a:rPr>
              <a:t>There is an emphasis on oral language in all subjects, followed by learning to read and write in French from the beginning of the program.</a:t>
            </a:r>
          </a:p>
          <a:p>
            <a:pPr marL="740664" indent="-365760">
              <a:spcBef>
                <a:spcPts val="600"/>
              </a:spcBef>
              <a:spcAft>
                <a:spcPts val="700"/>
              </a:spcAft>
              <a:buFont typeface="Arial" panose="020B0604020202020204" pitchFamily="34" charset="0"/>
              <a:buChar char="•"/>
              <a:defRPr/>
            </a:pPr>
            <a:r>
              <a:rPr lang="en-US" sz="1800">
                <a:solidFill>
                  <a:schemeClr val="tx1"/>
                </a:solidFill>
                <a:latin typeface="+mn-lt"/>
              </a:rPr>
              <a:t>Language is modelled; teachers support students as they gradually learn new concepts in their second language. </a:t>
            </a:r>
          </a:p>
        </p:txBody>
      </p:sp>
      <p:sp>
        <p:nvSpPr>
          <p:cNvPr id="8" name="Content Placeholder 2">
            <a:extLst>
              <a:ext uri="{FF2B5EF4-FFF2-40B4-BE49-F238E27FC236}">
                <a16:creationId xmlns:a16="http://schemas.microsoft.com/office/drawing/2014/main" id="{9ED9F5B7-89FF-4DB2-B69C-C4E6D6A07556}"/>
              </a:ext>
            </a:extLst>
          </p:cNvPr>
          <p:cNvSpPr txBox="1">
            <a:spLocks/>
          </p:cNvSpPr>
          <p:nvPr/>
        </p:nvSpPr>
        <p:spPr>
          <a:xfrm>
            <a:off x="5176791" y="4550564"/>
            <a:ext cx="6653916" cy="1911197"/>
          </a:xfrm>
          <a:prstGeom prst="rect">
            <a:avLst/>
          </a:prstGeom>
        </p:spPr>
        <p:txBody>
          <a:bodyPr lIns="91440" tIns="45720" rIns="91440" bIns="45720" anchor="t"/>
          <a:lst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a:lstStyle>
          <a:p>
            <a:pPr marL="0" indent="0">
              <a:buNone/>
            </a:pPr>
            <a:r>
              <a:rPr lang="en-CA" sz="1600" spc="300">
                <a:solidFill>
                  <a:schemeClr val="tx1"/>
                </a:solidFill>
                <a:latin typeface="+mj-lt"/>
                <a:cs typeface="Arial" panose="020B0604020202020204" pitchFamily="34" charset="0"/>
              </a:rPr>
              <a:t>70% or equivalent </a:t>
            </a:r>
            <a:r>
              <a:rPr lang="en-CA" sz="1600" spc="300">
                <a:solidFill>
                  <a:schemeClr val="tx1"/>
                </a:solidFill>
                <a:latin typeface="+mj-lt"/>
              </a:rPr>
              <a:t>of instruction is in French in Grades 6-8</a:t>
            </a:r>
          </a:p>
          <a:p>
            <a:pPr marL="0" indent="0">
              <a:buNone/>
            </a:pPr>
            <a:endParaRPr lang="en-CA" sz="1600" spc="300">
              <a:solidFill>
                <a:schemeClr val="tx1"/>
              </a:solidFill>
              <a:latin typeface="+mj-lt"/>
            </a:endParaRPr>
          </a:p>
          <a:p>
            <a:pPr marL="0" indent="0">
              <a:buNone/>
            </a:pPr>
            <a:r>
              <a:rPr lang="en-CA" sz="1600" spc="300">
                <a:solidFill>
                  <a:schemeClr val="tx1"/>
                </a:solidFill>
                <a:latin typeface="+mj-lt"/>
              </a:rPr>
              <a:t>50% of instruction is in French in Grade 9</a:t>
            </a:r>
          </a:p>
          <a:p>
            <a:pPr marL="0" indent="0">
              <a:buNone/>
            </a:pPr>
            <a:endParaRPr lang="en-CA" sz="1600" spc="300">
              <a:solidFill>
                <a:schemeClr val="tx1"/>
              </a:solidFill>
              <a:latin typeface="+mj-lt"/>
            </a:endParaRPr>
          </a:p>
          <a:p>
            <a:pPr marL="0" indent="0">
              <a:spcBef>
                <a:spcPts val="0"/>
              </a:spcBef>
              <a:buNone/>
            </a:pPr>
            <a:r>
              <a:rPr lang="en-CA" sz="1600" spc="300">
                <a:solidFill>
                  <a:schemeClr val="tx1"/>
                </a:solidFill>
                <a:latin typeface="+mj-lt"/>
                <a:cs typeface="Arial"/>
              </a:rPr>
              <a:t>10</a:t>
            </a:r>
            <a:r>
              <a:rPr lang="en-CA" sz="1600" spc="300">
                <a:solidFill>
                  <a:schemeClr val="tx1"/>
                </a:solidFill>
                <a:latin typeface="+mj-lt"/>
              </a:rPr>
              <a:t> courses instructed in French required across Grades 10-12(students have choice of 40ch)</a:t>
            </a:r>
            <a:endParaRPr lang="en-CA" sz="1600" spc="300">
              <a:solidFill>
                <a:schemeClr val="tx1"/>
              </a:solidFill>
              <a:latin typeface="+mj-lt"/>
              <a:cs typeface="Arial"/>
            </a:endParaRPr>
          </a:p>
        </p:txBody>
      </p:sp>
      <p:pic>
        <p:nvPicPr>
          <p:cNvPr id="18" name="Picture 17">
            <a:extLst>
              <a:ext uri="{FF2B5EF4-FFF2-40B4-BE49-F238E27FC236}">
                <a16:creationId xmlns:a16="http://schemas.microsoft.com/office/drawing/2014/main" id="{C711E73E-4A8B-4C31-A923-AAF414EAB6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 t="4745" r="207" b="21788"/>
          <a:stretch/>
        </p:blipFill>
        <p:spPr>
          <a:xfrm>
            <a:off x="227768" y="914399"/>
            <a:ext cx="3876984" cy="5778413"/>
          </a:xfrm>
          <a:prstGeom prst="rect">
            <a:avLst/>
          </a:prstGeom>
        </p:spPr>
      </p:pic>
      <p:sp>
        <p:nvSpPr>
          <p:cNvPr id="26" name="Rectangle 2">
            <a:extLst>
              <a:ext uri="{FF2B5EF4-FFF2-40B4-BE49-F238E27FC236}">
                <a16:creationId xmlns:a16="http://schemas.microsoft.com/office/drawing/2014/main" id="{EDD7B4BB-36E0-4DC1-A403-DE0D305FA0C5}"/>
              </a:ext>
            </a:extLst>
          </p:cNvPr>
          <p:cNvSpPr txBox="1">
            <a:spLocks noChangeArrowheads="1"/>
          </p:cNvSpPr>
          <p:nvPr/>
        </p:nvSpPr>
        <p:spPr bwMode="auto">
          <a:xfrm>
            <a:off x="220577" y="198314"/>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a:solidFill>
                  <a:schemeClr val="bg1"/>
                </a:solidFill>
              </a:rPr>
              <a:t>Grade 6 Entry to French Immersion (Late FI)</a:t>
            </a:r>
            <a:endParaRPr lang="en-US" altLang="en-US" sz="2800" kern="0">
              <a:solidFill>
                <a:schemeClr val="bg1"/>
              </a:solidFill>
            </a:endParaRPr>
          </a:p>
        </p:txBody>
      </p:sp>
      <p:pic>
        <p:nvPicPr>
          <p:cNvPr id="23" name="Graphic 22" descr="Information">
            <a:extLst>
              <a:ext uri="{FF2B5EF4-FFF2-40B4-BE49-F238E27FC236}">
                <a16:creationId xmlns:a16="http://schemas.microsoft.com/office/drawing/2014/main" id="{B75F8574-719B-438C-9E81-0AB1595835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81231" y="4550564"/>
            <a:ext cx="523621" cy="523621"/>
          </a:xfrm>
          <a:prstGeom prst="rect">
            <a:avLst/>
          </a:prstGeom>
        </p:spPr>
      </p:pic>
      <p:pic>
        <p:nvPicPr>
          <p:cNvPr id="2" name="Audio Recording Dec 23, 2025 at 12:19:07 PM">
            <a:hlinkClick r:id="" action="ppaction://media"/>
            <a:extLst>
              <a:ext uri="{FF2B5EF4-FFF2-40B4-BE49-F238E27FC236}">
                <a16:creationId xmlns:a16="http://schemas.microsoft.com/office/drawing/2014/main" id="{94245300-DB0A-1F5D-1A23-2059AA57760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324000" y="58680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0BD11546-2F0E-4910-9249-472D2DF97A7B}"/>
              </a:ext>
            </a:extLst>
          </p:cNvPr>
          <p:cNvGraphicFramePr>
            <a:graphicFrameLocks noGrp="1"/>
          </p:cNvGraphicFramePr>
          <p:nvPr>
            <p:extLst>
              <p:ext uri="{D42A27DB-BD31-4B8C-83A1-F6EECF244321}">
                <p14:modId xmlns:p14="http://schemas.microsoft.com/office/powerpoint/2010/main" val="1793841698"/>
              </p:ext>
            </p:extLst>
          </p:nvPr>
        </p:nvGraphicFramePr>
        <p:xfrm>
          <a:off x="2054464" y="1098813"/>
          <a:ext cx="8083071" cy="5411938"/>
        </p:xfrm>
        <a:graphic>
          <a:graphicData uri="http://schemas.openxmlformats.org/drawingml/2006/table">
            <a:tbl>
              <a:tblPr firstRow="1" bandRow="1">
                <a:tableStyleId>{69CF1AB2-1976-4502-BF36-3FF5EA218861}</a:tableStyleId>
              </a:tblPr>
              <a:tblGrid>
                <a:gridCol w="2694357">
                  <a:extLst>
                    <a:ext uri="{9D8B030D-6E8A-4147-A177-3AD203B41FA5}">
                      <a16:colId xmlns:a16="http://schemas.microsoft.com/office/drawing/2014/main" val="4113932739"/>
                    </a:ext>
                  </a:extLst>
                </a:gridCol>
                <a:gridCol w="2694357">
                  <a:extLst>
                    <a:ext uri="{9D8B030D-6E8A-4147-A177-3AD203B41FA5}">
                      <a16:colId xmlns:a16="http://schemas.microsoft.com/office/drawing/2014/main" val="2613299298"/>
                    </a:ext>
                  </a:extLst>
                </a:gridCol>
                <a:gridCol w="2694357">
                  <a:extLst>
                    <a:ext uri="{9D8B030D-6E8A-4147-A177-3AD203B41FA5}">
                      <a16:colId xmlns:a16="http://schemas.microsoft.com/office/drawing/2014/main" val="1344908627"/>
                    </a:ext>
                  </a:extLst>
                </a:gridCol>
              </a:tblGrid>
              <a:tr h="568801">
                <a:tc rowSpan="2">
                  <a:txBody>
                    <a:bodyPr/>
                    <a:lstStyle/>
                    <a:p>
                      <a:pPr algn="ctr">
                        <a:spcAft>
                          <a:spcPts val="0"/>
                        </a:spcAft>
                      </a:pPr>
                      <a:r>
                        <a:rPr lang="en-CA" sz="1500" b="1">
                          <a:solidFill>
                            <a:schemeClr val="bg1"/>
                          </a:solidFill>
                          <a:latin typeface="Arial Narrow"/>
                        </a:rPr>
                        <a:t>Grades 1</a:t>
                      </a:r>
                      <a:r>
                        <a:rPr lang="en-CA" sz="1500" b="1">
                          <a:solidFill>
                            <a:schemeClr val="bg1"/>
                          </a:solidFill>
                          <a:latin typeface="Arial Narrow"/>
                          <a:sym typeface="Symbol" panose="05050102010706020507" pitchFamily="18" charset="2"/>
                        </a:rPr>
                        <a:t></a:t>
                      </a:r>
                      <a:r>
                        <a:rPr lang="en-CA" sz="1500" b="1">
                          <a:solidFill>
                            <a:schemeClr val="bg1"/>
                          </a:solidFill>
                          <a:latin typeface="Arial Narrow"/>
                        </a:rPr>
                        <a:t>2 </a:t>
                      </a:r>
                      <a:endParaRPr lang="en-CA" sz="1500" b="1">
                        <a:solidFill>
                          <a:schemeClr val="bg1"/>
                        </a:solidFill>
                        <a:latin typeface="Arial Narrow" panose="020B0606020202030204" pitchFamily="34" charset="0"/>
                      </a:endParaRPr>
                    </a:p>
                    <a:p>
                      <a:pPr algn="ctr">
                        <a:spcAft>
                          <a:spcPts val="0"/>
                        </a:spcAft>
                      </a:pPr>
                      <a:r>
                        <a:rPr lang="en-CA" sz="1500" b="1">
                          <a:solidFill>
                            <a:schemeClr val="bg1"/>
                          </a:solidFill>
                          <a:latin typeface="Arial Narrow"/>
                        </a:rPr>
                        <a:t>(Exploration Time)</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rowSpan="2">
                  <a:txBody>
                    <a:bodyPr/>
                    <a:lstStyle/>
                    <a:p>
                      <a:pPr algn="ctr">
                        <a:spcAft>
                          <a:spcPts val="0"/>
                        </a:spcAft>
                      </a:pPr>
                      <a:r>
                        <a:rPr lang="en-CA" sz="1500" b="1">
                          <a:solidFill>
                            <a:schemeClr val="bg1"/>
                          </a:solidFill>
                          <a:latin typeface="Arial Narrow"/>
                        </a:rPr>
                        <a:t>Grades 3</a:t>
                      </a:r>
                      <a:r>
                        <a:rPr lang="en-CA" sz="1500" b="1">
                          <a:solidFill>
                            <a:schemeClr val="bg1"/>
                          </a:solidFill>
                          <a:latin typeface="Arial Narrow"/>
                          <a:sym typeface="Symbol" panose="05050102010706020507" pitchFamily="18" charset="2"/>
                        </a:rPr>
                        <a:t></a:t>
                      </a:r>
                      <a:r>
                        <a:rPr lang="en-CA" sz="1500" b="1">
                          <a:solidFill>
                            <a:schemeClr val="bg1"/>
                          </a:solidFill>
                          <a:latin typeface="Arial Narrow"/>
                        </a:rPr>
                        <a:t>5 </a:t>
                      </a:r>
                      <a:endParaRPr lang="en-CA" sz="1500" b="1">
                        <a:solidFill>
                          <a:schemeClr val="bg1"/>
                        </a:solidFill>
                        <a:latin typeface="Arial Narrow" panose="020B0606020202030204" pitchFamily="34" charset="0"/>
                      </a:endParaRPr>
                    </a:p>
                    <a:p>
                      <a:pPr algn="ctr">
                        <a:spcAft>
                          <a:spcPts val="0"/>
                        </a:spcAft>
                      </a:pPr>
                      <a:r>
                        <a:rPr lang="en-CA" sz="1500" b="1">
                          <a:solidFill>
                            <a:schemeClr val="bg1"/>
                          </a:solidFill>
                          <a:latin typeface="Arial Narrow"/>
                        </a:rPr>
                        <a:t>(Cross-Curricular Block)</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500" b="1">
                          <a:solidFill>
                            <a:schemeClr val="bg1"/>
                          </a:solidFill>
                          <a:latin typeface="Arial Narrow"/>
                        </a:rPr>
                        <a:t>Late Entry 6-8</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extLst>
                  <a:ext uri="{0D108BD9-81ED-4DB2-BD59-A6C34878D82A}">
                    <a16:rowId xmlns:a16="http://schemas.microsoft.com/office/drawing/2014/main" val="3892538020"/>
                  </a:ext>
                </a:extLst>
              </a:tr>
              <a:tr h="468177">
                <a:tc vMerge="1">
                  <a:txBody>
                    <a:bodyPr/>
                    <a:lstStyle/>
                    <a:p>
                      <a:pPr algn="ctr">
                        <a:spcAft>
                          <a:spcPts val="0"/>
                        </a:spcAft>
                      </a:pPr>
                      <a:endParaRPr lang="en-CA" sz="1500" b="1">
                        <a:solidFill>
                          <a:schemeClr val="bg1"/>
                        </a:solidFill>
                        <a:latin typeface="Arial Narrow" panose="020B0606020202030204" pitchFamily="34" charset="0"/>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vMerge="1">
                  <a:txBody>
                    <a:bodyPr/>
                    <a:lstStyle/>
                    <a:p>
                      <a:pPr algn="ctr">
                        <a:spcAft>
                          <a:spcPts val="0"/>
                        </a:spcAft>
                      </a:pPr>
                      <a:endParaRPr lang="en-CA" sz="1500" b="1">
                        <a:solidFill>
                          <a:schemeClr val="bg1"/>
                        </a:solidFill>
                        <a:latin typeface="Arial Narrow" panose="020B0606020202030204" pitchFamily="34" charset="0"/>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500" b="1">
                          <a:solidFill>
                            <a:schemeClr val="bg1"/>
                          </a:solidFill>
                          <a:latin typeface="Arial Narrow"/>
                        </a:rPr>
                        <a:t>Early Entry 6-8</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extLst>
                  <a:ext uri="{0D108BD9-81ED-4DB2-BD59-A6C34878D82A}">
                    <a16:rowId xmlns:a16="http://schemas.microsoft.com/office/drawing/2014/main" val="1803155653"/>
                  </a:ext>
                </a:extLst>
              </a:tr>
              <a:tr h="3794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latin typeface="+mn-lt"/>
                        </a:rPr>
                        <a:t>Warm-up</a:t>
                      </a:r>
                      <a:r>
                        <a:rPr lang="en-CA" sz="1200" b="0" baseline="0">
                          <a:latin typeface="+mn-lt"/>
                        </a:rPr>
                        <a:t> (F</a:t>
                      </a:r>
                      <a:r>
                        <a:rPr lang="en-CA" sz="1200" b="0">
                          <a:latin typeface="+mn-lt"/>
                        </a:rPr>
                        <a:t>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latin typeface="+mn-lt"/>
                        </a:rPr>
                        <a:t>English Language Arts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a:latin typeface="+mn-lt"/>
                      </a:endParaRPr>
                    </a:p>
                  </a:txBody>
                  <a:tcPr marL="75170" marR="75170" marT="37585" marB="375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latin typeface="+mn-lt"/>
                        </a:rPr>
                        <a:t>English Language Arts</a:t>
                      </a:r>
                    </a:p>
                  </a:txBody>
                  <a:tcPr marL="75170" marR="75170" marT="37585" marB="375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672898"/>
                  </a:ext>
                </a:extLst>
              </a:tr>
              <a:tr h="330082">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latin typeface="+mn-lt"/>
                        </a:rPr>
                        <a:t>Message of the day</a:t>
                      </a:r>
                      <a:r>
                        <a:rPr lang="en-CA" sz="1200" b="0" baseline="0">
                          <a:latin typeface="+mn-lt"/>
                        </a:rPr>
                        <a:t>: word work and sound work (French)</a:t>
                      </a:r>
                      <a:endParaRPr lang="en-CA" sz="1200" b="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3903963727"/>
                  </a:ext>
                </a:extLst>
              </a:tr>
              <a:tr h="37878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a:latin typeface="Myriad Pro" panose="020B0503030403020204" pitchFamily="34" charset="0"/>
                      </a:endParaRPr>
                    </a:p>
                  </a:txBody>
                  <a:tcPr marL="90737" marR="90737" marT="45368" marB="453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rowSpan="2">
                  <a:txBody>
                    <a:bodyPr/>
                    <a:lstStyle/>
                    <a:p>
                      <a:pPr marL="0" marR="0" lvl="0" indent="0" algn="l" rtl="0" eaLnBrk="1" fontAlgn="auto" latinLnBrk="0" hangingPunct="1">
                        <a:lnSpc>
                          <a:spcPct val="100000"/>
                        </a:lnSpc>
                        <a:spcBef>
                          <a:spcPts val="0"/>
                        </a:spcBef>
                        <a:spcAft>
                          <a:spcPts val="0"/>
                        </a:spcAft>
                        <a:buClrTx/>
                        <a:buSzTx/>
                        <a:buFontTx/>
                        <a:buNone/>
                      </a:pPr>
                      <a:r>
                        <a:rPr lang="en-CA" sz="1200">
                          <a:latin typeface="+mn-lt"/>
                        </a:rPr>
                        <a:t>French Language Arts </a:t>
                      </a:r>
                    </a:p>
                  </a:txBody>
                  <a:tcPr marL="74306" marR="74306" marT="37152" marB="37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rowSpan="2">
                  <a:txBody>
                    <a:bodyPr/>
                    <a:lstStyle/>
                    <a:p>
                      <a:r>
                        <a:rPr lang="en-CA" sz="1200">
                          <a:latin typeface="+mn-lt"/>
                        </a:rPr>
                        <a:t>French Language Arts </a:t>
                      </a:r>
                      <a:endParaRPr lang="en-CA"/>
                    </a:p>
                  </a:txBody>
                  <a:tcPr marL="74306" marR="74306" marT="37152" marB="37152"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extLst>
                  <a:ext uri="{0D108BD9-81ED-4DB2-BD59-A6C34878D82A}">
                    <a16:rowId xmlns:a16="http://schemas.microsoft.com/office/drawing/2014/main" val="2367786353"/>
                  </a:ext>
                </a:extLst>
              </a:tr>
              <a:tr h="292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latin typeface="+mn-lt"/>
                        </a:rPr>
                        <a:t>Oral </a:t>
                      </a:r>
                      <a:r>
                        <a:rPr lang="en-CA" sz="1200" b="0" baseline="0">
                          <a:latin typeface="+mn-lt"/>
                        </a:rPr>
                        <a:t>(French)</a:t>
                      </a:r>
                      <a:endParaRPr lang="en-CA" sz="1200" b="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a:latin typeface="Myriad Pro" panose="020B0503030403020204" pitchFamily="34" charset="0"/>
                      </a:endParaRPr>
                    </a:p>
                  </a:txBody>
                  <a:tcPr marL="90389" marR="90389" marT="45194" marB="45194"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vMerge="1">
                  <a:txBody>
                    <a:bodyPr/>
                    <a:lstStyle/>
                    <a:p>
                      <a:r>
                        <a:rPr lang="en-CA" sz="1200">
                          <a:latin typeface="+mn-lt"/>
                        </a:rPr>
                        <a:t>Science (French)</a:t>
                      </a:r>
                      <a:endParaRPr lang="en-CA" sz="1500">
                        <a:latin typeface="+mn-lt"/>
                      </a:endParaRPr>
                    </a:p>
                  </a:txBody>
                  <a:tcPr marL="74306" marR="74306" marT="37152" marB="37152" anchor="ctr">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extLst>
                  <a:ext uri="{0D108BD9-81ED-4DB2-BD59-A6C34878D82A}">
                    <a16:rowId xmlns:a16="http://schemas.microsoft.com/office/drawing/2014/main" val="1432696760"/>
                  </a:ext>
                </a:extLst>
              </a:tr>
              <a:tr h="2928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bg1"/>
                          </a:solidFill>
                          <a:latin typeface="+mn-lt"/>
                        </a:rPr>
                        <a:t>RECESS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bg1"/>
                          </a:solidFill>
                          <a:latin typeface="+mn-lt"/>
                        </a:rPr>
                        <a:t>RECESS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bg1"/>
                          </a:solidFill>
                          <a:latin typeface="+mn-lt"/>
                        </a:rPr>
                        <a:t>RECESS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922314262"/>
                  </a:ext>
                </a:extLst>
              </a:tr>
              <a:tr h="472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Oral </a:t>
                      </a:r>
                      <a:r>
                        <a:rPr lang="en-CA" sz="1200" baseline="0">
                          <a:latin typeface="+mn-lt"/>
                        </a:rPr>
                        <a:t>(French)</a:t>
                      </a:r>
                      <a:endParaRPr lang="en-CA" sz="120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Social</a:t>
                      </a:r>
                      <a:r>
                        <a:rPr lang="en-CA" sz="1200" baseline="0">
                          <a:latin typeface="+mn-lt"/>
                        </a:rPr>
                        <a:t> Studies (</a:t>
                      </a:r>
                      <a:r>
                        <a:rPr lang="en-CA" sz="1200">
                          <a:latin typeface="+mn-lt"/>
                        </a:rPr>
                        <a:t>French</a:t>
                      </a:r>
                      <a:r>
                        <a:rPr lang="en-CA" sz="1200" baseline="0">
                          <a:latin typeface="+mn-lt"/>
                        </a:rPr>
                        <a:t>)</a:t>
                      </a:r>
                      <a:endParaRPr lang="en-CA" sz="120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Social</a:t>
                      </a:r>
                      <a:r>
                        <a:rPr lang="en-CA" sz="1200" baseline="0">
                          <a:latin typeface="+mn-lt"/>
                        </a:rPr>
                        <a:t> Studies (</a:t>
                      </a:r>
                      <a:r>
                        <a:rPr lang="en-CA" sz="1200">
                          <a:latin typeface="+mn-lt"/>
                        </a:rPr>
                        <a:t>French</a:t>
                      </a:r>
                      <a:r>
                        <a:rPr lang="en-CA" sz="1200" baseline="0">
                          <a:latin typeface="+mn-lt"/>
                        </a:rPr>
                        <a:t>)</a:t>
                      </a:r>
                      <a:endParaRPr lang="en-CA" sz="120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extLst>
                  <a:ext uri="{0D108BD9-81ED-4DB2-BD59-A6C34878D82A}">
                    <a16:rowId xmlns:a16="http://schemas.microsoft.com/office/drawing/2014/main" val="297138070"/>
                  </a:ext>
                </a:extLst>
              </a:tr>
              <a:tr h="5008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Reading </a:t>
                      </a:r>
                      <a:r>
                        <a:rPr lang="en-CA" sz="1200" baseline="0">
                          <a:latin typeface="+mn-lt"/>
                        </a:rPr>
                        <a:t>(French)</a:t>
                      </a:r>
                      <a:endParaRPr lang="en-CA" sz="120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Health and Well-Being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Health and Well-Being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extLst>
                  <a:ext uri="{0D108BD9-81ED-4DB2-BD59-A6C34878D82A}">
                    <a16:rowId xmlns:a16="http://schemas.microsoft.com/office/drawing/2014/main" val="559312860"/>
                  </a:ext>
                </a:extLst>
              </a:tr>
              <a:tr h="2928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bg1"/>
                          </a:solidFill>
                          <a:latin typeface="+mn-lt"/>
                        </a:rPr>
                        <a:t>LUNCH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bg1"/>
                          </a:solidFill>
                          <a:latin typeface="+mn-lt"/>
                        </a:rPr>
                        <a:t>LUNCH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a:solidFill>
                            <a:schemeClr val="bg1"/>
                          </a:solidFill>
                          <a:latin typeface="+mn-lt"/>
                        </a:rPr>
                        <a:t>LUNCH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2399627154"/>
                  </a:ext>
                </a:extLst>
              </a:tr>
              <a:tr h="440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Writing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Science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Science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extLst>
                  <a:ext uri="{0D108BD9-81ED-4DB2-BD59-A6C34878D82A}">
                    <a16:rowId xmlns:a16="http://schemas.microsoft.com/office/drawing/2014/main" val="3533618000"/>
                  </a:ext>
                </a:extLst>
              </a:tr>
              <a:tr h="4941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Math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Math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latin typeface="+mn-lt"/>
                        </a:rPr>
                        <a:t>Math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9FF"/>
                    </a:solidFill>
                  </a:tcPr>
                </a:tc>
                <a:extLst>
                  <a:ext uri="{0D108BD9-81ED-4DB2-BD59-A6C34878D82A}">
                    <a16:rowId xmlns:a16="http://schemas.microsoft.com/office/drawing/2014/main" val="3821702860"/>
                  </a:ext>
                </a:extLst>
              </a:tr>
              <a:tr h="5008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latin typeface="+mn-lt"/>
                        </a:rPr>
                        <a:t>Physical Education, Music, Art (English/French)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latin typeface="+mn-lt"/>
                        </a:rPr>
                        <a:t>Physical Education, Music, Art (English/French)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a:latin typeface="+mn-lt"/>
                        </a:rPr>
                        <a:t>Physical Education, Music, Art (English/French)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3842467"/>
                  </a:ext>
                </a:extLst>
              </a:tr>
            </a:tbl>
          </a:graphicData>
        </a:graphic>
      </p:graphicFrame>
      <p:sp>
        <p:nvSpPr>
          <p:cNvPr id="18" name="Rectangle 2">
            <a:extLst>
              <a:ext uri="{FF2B5EF4-FFF2-40B4-BE49-F238E27FC236}">
                <a16:creationId xmlns:a16="http://schemas.microsoft.com/office/drawing/2014/main" id="{14AA7DFA-368B-4335-8266-043300D2FD2B}"/>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kern="0">
                <a:solidFill>
                  <a:schemeClr val="bg1"/>
                </a:solidFill>
              </a:rPr>
              <a:t>Grades 1-8: A Typical Day in French Immersion</a:t>
            </a:r>
            <a:endParaRPr lang="en-US" altLang="en-US" sz="2800" kern="0">
              <a:solidFill>
                <a:schemeClr val="bg1"/>
              </a:solidFill>
            </a:endParaRPr>
          </a:p>
        </p:txBody>
      </p:sp>
      <p:sp>
        <p:nvSpPr>
          <p:cNvPr id="3" name="Oval 2">
            <a:extLst>
              <a:ext uri="{FF2B5EF4-FFF2-40B4-BE49-F238E27FC236}">
                <a16:creationId xmlns:a16="http://schemas.microsoft.com/office/drawing/2014/main" id="{050F300F-3B0D-E462-1519-FF6AB6E485ED}"/>
              </a:ext>
            </a:extLst>
          </p:cNvPr>
          <p:cNvSpPr/>
          <p:nvPr/>
        </p:nvSpPr>
        <p:spPr bwMode="auto">
          <a:xfrm>
            <a:off x="324001" y="5857714"/>
            <a:ext cx="812800" cy="801546"/>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pic>
        <p:nvPicPr>
          <p:cNvPr id="2" name="Audio Recording Dec 23, 2025 at 12:22:27 PM">
            <a:hlinkClick r:id="" action="ppaction://media"/>
            <a:extLst>
              <a:ext uri="{FF2B5EF4-FFF2-40B4-BE49-F238E27FC236}">
                <a16:creationId xmlns:a16="http://schemas.microsoft.com/office/drawing/2014/main" id="{50EBF4F5-530C-4C78-1C01-057B9057611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24000" y="5868000"/>
            <a:ext cx="812800" cy="812800"/>
          </a:xfrm>
          <a:prstGeom prst="rect">
            <a:avLst/>
          </a:prstGeom>
        </p:spPr>
      </p:pic>
    </p:spTree>
    <p:custDataLst>
      <p:tags r:id="rId1"/>
    </p:custDataLst>
    <p:extLst>
      <p:ext uri="{BB962C8B-B14F-4D97-AF65-F5344CB8AC3E}">
        <p14:creationId xmlns:p14="http://schemas.microsoft.com/office/powerpoint/2010/main" val="2095436889"/>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4294967295"/>
          </p:nvPr>
        </p:nvSpPr>
        <p:spPr>
          <a:xfrm>
            <a:off x="4411579" y="1938251"/>
            <a:ext cx="7551821" cy="2981498"/>
          </a:xfrm>
          <a:prstGeom prst="rect">
            <a:avLst/>
          </a:prstGeom>
        </p:spPr>
        <p:txBody>
          <a:bodyPr lIns="91440" tIns="45720" rIns="91440" bIns="45720" anchor="t"/>
          <a:lstStyle/>
          <a:p>
            <a:pPr marL="0" indent="0">
              <a:spcBef>
                <a:spcPct val="0"/>
              </a:spcBef>
              <a:spcAft>
                <a:spcPts val="1200"/>
              </a:spcAft>
              <a:buNone/>
            </a:pPr>
            <a:r>
              <a:rPr lang="en-CA" altLang="en-US" sz="1800" b="1">
                <a:solidFill>
                  <a:schemeClr val="tx1"/>
                </a:solidFill>
                <a:cs typeface="Arial" panose="020B0604020202020204" pitchFamily="34" charset="0"/>
              </a:rPr>
              <a:t>GRADE 9: 50% OF INSTRUCTIONAL TIME IS IN FRENCH</a:t>
            </a:r>
          </a:p>
          <a:p>
            <a:pPr marL="0" indent="0">
              <a:spcBef>
                <a:spcPct val="0"/>
              </a:spcBef>
              <a:spcAft>
                <a:spcPts val="1200"/>
              </a:spcAft>
              <a:buNone/>
            </a:pPr>
            <a:r>
              <a:rPr lang="en-US" altLang="en-US" sz="1800">
                <a:solidFill>
                  <a:schemeClr val="tx1"/>
                </a:solidFill>
                <a:cs typeface="Arial" panose="020B0604020202020204" pitchFamily="34" charset="0"/>
              </a:rPr>
              <a:t>In addition to French Immersion Language Arts, c</a:t>
            </a:r>
            <a:r>
              <a:rPr lang="en-CA" altLang="en-US" sz="1800" err="1">
                <a:solidFill>
                  <a:schemeClr val="tx1"/>
                </a:solidFill>
                <a:cs typeface="Arial" panose="020B0604020202020204" pitchFamily="34" charset="0"/>
              </a:rPr>
              <a:t>ourses</a:t>
            </a:r>
            <a:r>
              <a:rPr lang="en-CA" altLang="en-US" sz="1800">
                <a:solidFill>
                  <a:schemeClr val="tx1"/>
                </a:solidFill>
                <a:cs typeface="Arial" panose="020B0604020202020204" pitchFamily="34" charset="0"/>
              </a:rPr>
              <a:t> may include Math, Science, Social Studies, History, and Physical Education.</a:t>
            </a:r>
          </a:p>
          <a:p>
            <a:pPr marL="228600" indent="0">
              <a:spcBef>
                <a:spcPct val="0"/>
              </a:spcBef>
              <a:spcAft>
                <a:spcPts val="1200"/>
              </a:spcAft>
              <a:buNone/>
            </a:pPr>
            <a:endParaRPr lang="en-CA" altLang="en-US" sz="2000">
              <a:solidFill>
                <a:schemeClr val="tx1"/>
              </a:solidFill>
              <a:cs typeface="Arial" panose="020B0604020202020204" pitchFamily="34" charset="0"/>
            </a:endParaRPr>
          </a:p>
          <a:p>
            <a:pPr marL="0" indent="0">
              <a:spcBef>
                <a:spcPct val="0"/>
              </a:spcBef>
              <a:spcAft>
                <a:spcPts val="1200"/>
              </a:spcAft>
              <a:buNone/>
            </a:pPr>
            <a:r>
              <a:rPr lang="en-CA" altLang="en-US" sz="1800" b="1">
                <a:solidFill>
                  <a:schemeClr val="tx1"/>
                </a:solidFill>
                <a:cs typeface="Arial"/>
              </a:rPr>
              <a:t>GRADES 10 TO 12: MINIMUM 10 COURSES (40ch) IN FRENCH</a:t>
            </a:r>
          </a:p>
          <a:p>
            <a:pPr marL="0" indent="0">
              <a:spcBef>
                <a:spcPct val="0"/>
              </a:spcBef>
              <a:spcAft>
                <a:spcPts val="1200"/>
              </a:spcAft>
              <a:buNone/>
            </a:pPr>
            <a:r>
              <a:rPr lang="en-CA" altLang="en-US" sz="1800">
                <a:solidFill>
                  <a:schemeClr val="tx1"/>
                </a:solidFill>
                <a:cs typeface="Arial"/>
              </a:rPr>
              <a:t>Courses may include Chemistry, Physics, Math, Techniques de communication, French Immersion Language Arts, History, World Issues, Biology, etc. Online courses are available to ensure choice.</a:t>
            </a:r>
            <a:endParaRPr lang="en-CA" altLang="en-US" sz="1800">
              <a:solidFill>
                <a:schemeClr val="tx1"/>
              </a:solidFill>
              <a:cs typeface="Arial" panose="020B0604020202020204" pitchFamily="34" charset="0"/>
            </a:endParaRPr>
          </a:p>
          <a:p>
            <a:pPr marL="404495" lvl="2" indent="-404495">
              <a:spcBef>
                <a:spcPct val="0"/>
              </a:spcBef>
              <a:spcAft>
                <a:spcPts val="0"/>
              </a:spcAft>
              <a:buNone/>
            </a:pPr>
            <a:endParaRPr lang="en-CA" altLang="en-US" sz="1800">
              <a:solidFill>
                <a:schemeClr val="tx1"/>
              </a:solidFill>
              <a:cs typeface="Arial" panose="020B0604020202020204" pitchFamily="34" charset="0"/>
            </a:endParaRPr>
          </a:p>
          <a:p>
            <a:pPr marL="165100" lvl="2" indent="0">
              <a:spcBef>
                <a:spcPct val="0"/>
              </a:spcBef>
              <a:spcAft>
                <a:spcPts val="0"/>
              </a:spcAft>
              <a:buNone/>
            </a:pPr>
            <a:endParaRPr lang="en-US" altLang="en-US" sz="1800">
              <a:solidFill>
                <a:schemeClr val="tx1"/>
              </a:solidFill>
              <a:cs typeface="Arial" panose="020B0604020202020204" pitchFamily="34" charset="0"/>
            </a:endParaRPr>
          </a:p>
          <a:p>
            <a:pPr marL="742950" lvl="2" indent="-342900">
              <a:spcBef>
                <a:spcPct val="0"/>
              </a:spcBef>
              <a:spcAft>
                <a:spcPts val="0"/>
              </a:spcAft>
            </a:pPr>
            <a:endParaRPr lang="en-CA" altLang="en-US" sz="1800">
              <a:solidFill>
                <a:srgbClr val="7030A0"/>
              </a:solidFill>
              <a:cs typeface="Arial" panose="020B0604020202020204" pitchFamily="34" charset="0"/>
            </a:endParaRPr>
          </a:p>
          <a:p>
            <a:pPr marL="0" lvl="1" indent="0">
              <a:spcBef>
                <a:spcPct val="0"/>
              </a:spcBef>
              <a:spcAft>
                <a:spcPts val="1200"/>
              </a:spcAft>
              <a:buNone/>
            </a:pPr>
            <a:endParaRPr lang="en-CA" altLang="fr-FR">
              <a:solidFill>
                <a:schemeClr val="tx1"/>
              </a:solidFill>
              <a:cs typeface="Arial" panose="020B0604020202020204" pitchFamily="34" charset="0"/>
            </a:endParaRPr>
          </a:p>
        </p:txBody>
      </p:sp>
      <p:pic>
        <p:nvPicPr>
          <p:cNvPr id="21" name="Picture 20">
            <a:extLst>
              <a:ext uri="{FF2B5EF4-FFF2-40B4-BE49-F238E27FC236}">
                <a16:creationId xmlns:a16="http://schemas.microsoft.com/office/drawing/2014/main" id="{EB33E6E9-E25E-4381-976C-6BB7F73D52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823" t="166" r="37451" b="2614"/>
          <a:stretch/>
        </p:blipFill>
        <p:spPr>
          <a:xfrm>
            <a:off x="228600" y="914399"/>
            <a:ext cx="3894223" cy="5778414"/>
          </a:xfrm>
          <a:prstGeom prst="rect">
            <a:avLst/>
          </a:prstGeom>
        </p:spPr>
      </p:pic>
      <p:sp>
        <p:nvSpPr>
          <p:cNvPr id="23" name="Rectangle 2">
            <a:extLst>
              <a:ext uri="{FF2B5EF4-FFF2-40B4-BE49-F238E27FC236}">
                <a16:creationId xmlns:a16="http://schemas.microsoft.com/office/drawing/2014/main" id="{FC57E029-212C-41F5-B438-B346B71A2E0B}"/>
              </a:ext>
            </a:extLst>
          </p:cNvPr>
          <p:cNvSpPr txBox="1">
            <a:spLocks noChangeArrowheads="1"/>
          </p:cNvSpPr>
          <p:nvPr/>
        </p:nvSpPr>
        <p:spPr bwMode="auto">
          <a:xfrm>
            <a:off x="220577" y="198314"/>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kern="0">
                <a:solidFill>
                  <a:schemeClr val="bg1"/>
                </a:solidFill>
              </a:rPr>
              <a:t>French Immersion in High School</a:t>
            </a:r>
            <a:endParaRPr lang="en-US" altLang="en-US" sz="2800" kern="0">
              <a:solidFill>
                <a:schemeClr val="bg1"/>
              </a:solidFill>
            </a:endParaRPr>
          </a:p>
        </p:txBody>
      </p:sp>
      <p:pic>
        <p:nvPicPr>
          <p:cNvPr id="2" name="Audio Recording Dec 23, 2025 at 12:42:59 PM">
            <a:hlinkClick r:id="" action="ppaction://media"/>
            <a:extLst>
              <a:ext uri="{FF2B5EF4-FFF2-40B4-BE49-F238E27FC236}">
                <a16:creationId xmlns:a16="http://schemas.microsoft.com/office/drawing/2014/main" id="{92CBD5E9-6AFD-7816-82C3-1D810532045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24000" y="5868000"/>
            <a:ext cx="812800" cy="812800"/>
          </a:xfrm>
          <a:prstGeom prst="rect">
            <a:avLst/>
          </a:prstGeom>
        </p:spPr>
      </p:pic>
    </p:spTree>
    <p:custDataLst>
      <p:tags r:id="rId1"/>
    </p:custDataLst>
    <p:extLst>
      <p:ext uri="{BB962C8B-B14F-4D97-AF65-F5344CB8AC3E}">
        <p14:creationId xmlns:p14="http://schemas.microsoft.com/office/powerpoint/2010/main" val="2642926212"/>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7D068F39-86F0-4E1E-916C-56BD4D0BC0C9}"/>
              </a:ext>
            </a:extLst>
          </p:cNvPr>
          <p:cNvSpPr txBox="1">
            <a:spLocks/>
          </p:cNvSpPr>
          <p:nvPr/>
        </p:nvSpPr>
        <p:spPr>
          <a:xfrm>
            <a:off x="4575708" y="995654"/>
            <a:ext cx="7218502" cy="5615902"/>
          </a:xfrm>
          <a:prstGeom prst="rect">
            <a:avLst/>
          </a:prstGeom>
        </p:spPr>
        <p:txBody>
          <a:bodyPr/>
          <a:lst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a:lstStyle>
          <a:p>
            <a:pPr marL="404813" lvl="2" indent="-404813">
              <a:spcBef>
                <a:spcPct val="0"/>
              </a:spcBef>
              <a:spcAft>
                <a:spcPts val="700"/>
              </a:spcAft>
              <a:buNone/>
            </a:pPr>
            <a:r>
              <a:rPr lang="en-US" altLang="en-US" sz="1800" b="1" kern="0">
                <a:solidFill>
                  <a:schemeClr val="tx1"/>
                </a:solidFill>
                <a:cs typeface="Arial" panose="020B0604020202020204" pitchFamily="34" charset="0"/>
              </a:rPr>
              <a:t>ONLINE COURSES AVAILABLE IN FRENCH</a:t>
            </a:r>
          </a:p>
          <a:p>
            <a:pPr marL="404813" lvl="2" indent="-404813">
              <a:spcBef>
                <a:spcPct val="0"/>
              </a:spcBef>
              <a:spcAft>
                <a:spcPts val="700"/>
              </a:spcAft>
            </a:pPr>
            <a:r>
              <a:rPr lang="en-US" altLang="en-US" sz="1800" kern="0">
                <a:solidFill>
                  <a:schemeClr val="tx1"/>
                </a:solidFill>
                <a:cs typeface="Arial" panose="020B0604020202020204" pitchFamily="34" charset="0"/>
              </a:rPr>
              <a:t>Law</a:t>
            </a:r>
          </a:p>
          <a:p>
            <a:pPr marL="404813" lvl="2" indent="-404813">
              <a:spcBef>
                <a:spcPct val="0"/>
              </a:spcBef>
              <a:spcAft>
                <a:spcPts val="700"/>
              </a:spcAft>
            </a:pPr>
            <a:r>
              <a:rPr lang="en-US" altLang="en-US" sz="1800" kern="0">
                <a:solidFill>
                  <a:schemeClr val="tx1"/>
                </a:solidFill>
                <a:cs typeface="Arial" panose="020B0604020202020204" pitchFamily="34" charset="0"/>
              </a:rPr>
              <a:t>Environmental Science</a:t>
            </a:r>
          </a:p>
          <a:p>
            <a:pPr marL="404813" lvl="2" indent="-404813">
              <a:spcBef>
                <a:spcPct val="0"/>
              </a:spcBef>
              <a:spcAft>
                <a:spcPts val="700"/>
              </a:spcAft>
            </a:pPr>
            <a:r>
              <a:rPr lang="en-US" altLang="en-US" sz="1800" kern="0">
                <a:solidFill>
                  <a:schemeClr val="tx1"/>
                </a:solidFill>
                <a:cs typeface="Arial" panose="020B0604020202020204" pitchFamily="34" charset="0"/>
              </a:rPr>
              <a:t>Writing</a:t>
            </a:r>
          </a:p>
          <a:p>
            <a:pPr marL="404813" lvl="2" indent="-404813">
              <a:spcBef>
                <a:spcPct val="0"/>
              </a:spcBef>
              <a:spcAft>
                <a:spcPts val="700"/>
              </a:spcAft>
            </a:pPr>
            <a:r>
              <a:rPr lang="en-US" altLang="en-US" sz="1800" kern="0">
                <a:solidFill>
                  <a:schemeClr val="tx1"/>
                </a:solidFill>
                <a:cs typeface="Arial" panose="020B0604020202020204" pitchFamily="34" charset="0"/>
              </a:rPr>
              <a:t>Hospitality and Tourism</a:t>
            </a:r>
          </a:p>
          <a:p>
            <a:pPr marL="404813" lvl="2" indent="-404813">
              <a:spcBef>
                <a:spcPct val="0"/>
              </a:spcBef>
              <a:spcAft>
                <a:spcPts val="700"/>
              </a:spcAft>
            </a:pPr>
            <a:r>
              <a:rPr lang="en-US" altLang="en-US" sz="1800" kern="0">
                <a:solidFill>
                  <a:schemeClr val="tx1"/>
                </a:solidFill>
                <a:cs typeface="Arial" panose="020B0604020202020204" pitchFamily="34" charset="0"/>
              </a:rPr>
              <a:t>Techniques de communication 11 &amp; 12</a:t>
            </a:r>
          </a:p>
          <a:p>
            <a:pPr marL="404813" lvl="2" indent="-404813">
              <a:spcBef>
                <a:spcPct val="0"/>
              </a:spcBef>
              <a:spcAft>
                <a:spcPts val="700"/>
              </a:spcAft>
            </a:pPr>
            <a:r>
              <a:rPr lang="en-US" altLang="en-US" sz="1800" kern="0">
                <a:solidFill>
                  <a:schemeClr val="tx1"/>
                </a:solidFill>
                <a:cs typeface="Arial" panose="020B0604020202020204" pitchFamily="34" charset="0"/>
              </a:rPr>
              <a:t>Co-op and Virtual Co-op Education</a:t>
            </a:r>
          </a:p>
          <a:p>
            <a:pPr marL="404813" lvl="2" indent="-404813">
              <a:spcBef>
                <a:spcPct val="0"/>
              </a:spcBef>
              <a:spcAft>
                <a:spcPts val="700"/>
              </a:spcAft>
              <a:buNone/>
            </a:pPr>
            <a:endParaRPr lang="en-US" altLang="en-US" sz="1800" b="1" kern="0">
              <a:solidFill>
                <a:schemeClr val="tx1"/>
              </a:solidFill>
              <a:cs typeface="Arial" panose="020B0604020202020204" pitchFamily="34" charset="0"/>
            </a:endParaRPr>
          </a:p>
          <a:p>
            <a:pPr marL="404813" lvl="2" indent="-404813">
              <a:spcBef>
                <a:spcPct val="0"/>
              </a:spcBef>
              <a:spcAft>
                <a:spcPts val="700"/>
              </a:spcAft>
              <a:buNone/>
            </a:pPr>
            <a:r>
              <a:rPr lang="en-US" altLang="en-US" sz="1800" b="1" kern="0">
                <a:solidFill>
                  <a:schemeClr val="tx1"/>
                </a:solidFill>
                <a:cs typeface="Arial" panose="020B0604020202020204" pitchFamily="34" charset="0"/>
              </a:rPr>
              <a:t>OPTIONS FOR CREDIT</a:t>
            </a:r>
          </a:p>
          <a:p>
            <a:pPr marL="404813" lvl="2" indent="-404813">
              <a:spcBef>
                <a:spcPct val="0"/>
              </a:spcBef>
              <a:spcAft>
                <a:spcPts val="700"/>
              </a:spcAft>
            </a:pPr>
            <a:r>
              <a:rPr lang="en-US" altLang="en-US" sz="1800" kern="0">
                <a:solidFill>
                  <a:schemeClr val="tx1"/>
                </a:solidFill>
                <a:cs typeface="Arial" panose="020B0604020202020204" pitchFamily="34" charset="0"/>
              </a:rPr>
              <a:t>Université de Moncton Explore Jeunesse and Impact School Programs</a:t>
            </a:r>
          </a:p>
          <a:p>
            <a:pPr marL="404813" lvl="2" indent="-404813">
              <a:spcBef>
                <a:spcPct val="0"/>
              </a:spcBef>
              <a:spcAft>
                <a:spcPts val="700"/>
              </a:spcAft>
            </a:pPr>
            <a:r>
              <a:rPr lang="en-US" altLang="en-US" sz="1800" kern="0">
                <a:solidFill>
                  <a:schemeClr val="tx1"/>
                </a:solidFill>
                <a:cs typeface="Arial" panose="020B0604020202020204" pitchFamily="34" charset="0"/>
              </a:rPr>
              <a:t>Université Sainte-Anne Explore 16+</a:t>
            </a:r>
          </a:p>
          <a:p>
            <a:pPr marL="404813" lvl="2" indent="-404813">
              <a:spcBef>
                <a:spcPct val="0"/>
              </a:spcBef>
              <a:spcAft>
                <a:spcPts val="700"/>
              </a:spcAft>
            </a:pPr>
            <a:r>
              <a:rPr lang="en-US" altLang="en-US" sz="1800" kern="0">
                <a:solidFill>
                  <a:schemeClr val="tx1"/>
                </a:solidFill>
                <a:cs typeface="Arial" panose="020B0604020202020204" pitchFamily="34" charset="0"/>
              </a:rPr>
              <a:t>Les Jeunes chanteurs </a:t>
            </a:r>
            <a:r>
              <a:rPr lang="en-US" altLang="en-US" sz="1800" kern="0" err="1">
                <a:solidFill>
                  <a:schemeClr val="tx1"/>
                </a:solidFill>
                <a:cs typeface="Arial" panose="020B0604020202020204" pitchFamily="34" charset="0"/>
              </a:rPr>
              <a:t>d’Acadie</a:t>
            </a:r>
            <a:endParaRPr lang="en-US" altLang="en-US" sz="1800" kern="0">
              <a:solidFill>
                <a:schemeClr val="tx1"/>
              </a:solidFill>
              <a:cs typeface="Arial" panose="020B0604020202020204" pitchFamily="34" charset="0"/>
            </a:endParaRPr>
          </a:p>
          <a:p>
            <a:pPr marL="404813" lvl="2" indent="-404813">
              <a:spcBef>
                <a:spcPct val="0"/>
              </a:spcBef>
              <a:spcAft>
                <a:spcPts val="700"/>
              </a:spcAft>
            </a:pPr>
            <a:r>
              <a:rPr lang="en-US" altLang="en-US" sz="1800" kern="0">
                <a:solidFill>
                  <a:schemeClr val="tx1"/>
                </a:solidFill>
                <a:cs typeface="Arial" panose="020B0604020202020204" pitchFamily="34" charset="0"/>
              </a:rPr>
              <a:t>YMCA Summer Work Exchange Program</a:t>
            </a:r>
          </a:p>
          <a:p>
            <a:pPr marL="404813" lvl="2" indent="-404813">
              <a:spcBef>
                <a:spcPct val="0"/>
              </a:spcBef>
              <a:spcAft>
                <a:spcPts val="700"/>
              </a:spcAft>
            </a:pPr>
            <a:r>
              <a:rPr lang="en-US" altLang="en-US" sz="1800" kern="0">
                <a:solidFill>
                  <a:schemeClr val="tx1"/>
                </a:solidFill>
                <a:cs typeface="Arial" panose="020B0604020202020204" pitchFamily="34" charset="0"/>
              </a:rPr>
              <a:t>Personal interest opportunities</a:t>
            </a:r>
            <a:endParaRPr lang="en-CA" altLang="en-US" sz="1800" kern="0">
              <a:solidFill>
                <a:srgbClr val="7030A0"/>
              </a:solidFill>
              <a:cs typeface="Arial" panose="020B0604020202020204" pitchFamily="34" charset="0"/>
            </a:endParaRPr>
          </a:p>
          <a:p>
            <a:pPr marL="400050" lvl="2" indent="0">
              <a:spcBef>
                <a:spcPct val="0"/>
              </a:spcBef>
              <a:spcAft>
                <a:spcPts val="0"/>
              </a:spcAft>
              <a:buNone/>
            </a:pPr>
            <a:endParaRPr lang="en-CA" altLang="en-US" sz="1800" kern="0">
              <a:solidFill>
                <a:schemeClr val="tx1"/>
              </a:solidFill>
              <a:cs typeface="Arial" panose="020B0604020202020204" pitchFamily="34" charset="0"/>
            </a:endParaRPr>
          </a:p>
          <a:p>
            <a:pPr marL="0" lvl="1" indent="0">
              <a:spcBef>
                <a:spcPct val="0"/>
              </a:spcBef>
              <a:spcAft>
                <a:spcPts val="1200"/>
              </a:spcAft>
              <a:buNone/>
            </a:pPr>
            <a:endParaRPr lang="en-CA" altLang="fr-FR" sz="1800" kern="0">
              <a:solidFill>
                <a:schemeClr val="tx1"/>
              </a:solidFill>
              <a:cs typeface="Arial" panose="020B0604020202020204" pitchFamily="34" charset="0"/>
            </a:endParaRPr>
          </a:p>
        </p:txBody>
      </p:sp>
      <p:pic>
        <p:nvPicPr>
          <p:cNvPr id="19" name="Picture 18">
            <a:extLst>
              <a:ext uri="{FF2B5EF4-FFF2-40B4-BE49-F238E27FC236}">
                <a16:creationId xmlns:a16="http://schemas.microsoft.com/office/drawing/2014/main" id="{BE84E548-A877-4D9E-AF81-E907480789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57" t="2485" r="44858" b="293"/>
          <a:stretch/>
        </p:blipFill>
        <p:spPr>
          <a:xfrm>
            <a:off x="228600" y="914399"/>
            <a:ext cx="3894223" cy="5778413"/>
          </a:xfrm>
          <a:prstGeom prst="rect">
            <a:avLst/>
          </a:prstGeom>
        </p:spPr>
      </p:pic>
      <p:sp>
        <p:nvSpPr>
          <p:cNvPr id="29" name="Rectangle 2">
            <a:extLst>
              <a:ext uri="{FF2B5EF4-FFF2-40B4-BE49-F238E27FC236}">
                <a16:creationId xmlns:a16="http://schemas.microsoft.com/office/drawing/2014/main" id="{65E5240C-4685-4A2B-9820-9AE846995853}"/>
              </a:ext>
            </a:extLst>
          </p:cNvPr>
          <p:cNvSpPr txBox="1">
            <a:spLocks noChangeArrowheads="1"/>
          </p:cNvSpPr>
          <p:nvPr/>
        </p:nvSpPr>
        <p:spPr bwMode="auto">
          <a:xfrm>
            <a:off x="220577" y="198314"/>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a:solidFill>
                  <a:schemeClr val="bg1"/>
                </a:solidFill>
                <a:cs typeface="Arial" panose="020B0604020202020204" pitchFamily="34" charset="0"/>
              </a:rPr>
              <a:t>Online Courses and Options for Credit</a:t>
            </a:r>
            <a:endParaRPr lang="en-US" altLang="en-US" sz="2800" kern="0">
              <a:solidFill>
                <a:schemeClr val="bg1"/>
              </a:solidFill>
            </a:endParaRPr>
          </a:p>
        </p:txBody>
      </p:sp>
      <p:pic>
        <p:nvPicPr>
          <p:cNvPr id="2" name="Audio Recording Dec 23, 2025 at 12:54:58 PM">
            <a:hlinkClick r:id="" action="ppaction://media"/>
            <a:extLst>
              <a:ext uri="{FF2B5EF4-FFF2-40B4-BE49-F238E27FC236}">
                <a16:creationId xmlns:a16="http://schemas.microsoft.com/office/drawing/2014/main" id="{69033F87-5E56-F99D-BBD1-1CAE70D6930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24000" y="5868000"/>
            <a:ext cx="812800" cy="812800"/>
          </a:xfrm>
          <a:prstGeom prst="rect">
            <a:avLst/>
          </a:prstGeom>
        </p:spPr>
      </p:pic>
    </p:spTree>
    <p:custDataLst>
      <p:tags r:id="rId1"/>
    </p:custDataLst>
    <p:extLst>
      <p:ext uri="{BB962C8B-B14F-4D97-AF65-F5344CB8AC3E}">
        <p14:creationId xmlns:p14="http://schemas.microsoft.com/office/powerpoint/2010/main" val="4150024365"/>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52D1957-108A-9C83-7BA7-2D665BC13687}"/>
              </a:ext>
            </a:extLst>
          </p:cNvPr>
          <p:cNvSpPr/>
          <p:nvPr/>
        </p:nvSpPr>
        <p:spPr bwMode="auto">
          <a:xfrm>
            <a:off x="324001" y="5857714"/>
            <a:ext cx="812800" cy="801546"/>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sp>
        <p:nvSpPr>
          <p:cNvPr id="14342" name="Content Placeholder 2"/>
          <p:cNvSpPr txBox="1">
            <a:spLocks/>
          </p:cNvSpPr>
          <p:nvPr/>
        </p:nvSpPr>
        <p:spPr bwMode="auto">
          <a:xfrm>
            <a:off x="4122823" y="1495193"/>
            <a:ext cx="7840577" cy="461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740664" indent="-365760">
              <a:spcBef>
                <a:spcPts val="600"/>
              </a:spcBef>
              <a:spcAft>
                <a:spcPts val="700"/>
              </a:spcAft>
            </a:pPr>
            <a:r>
              <a:rPr lang="en-US" altLang="en-US" sz="1800"/>
              <a:t>Support the expectation that French is the primary classroom language for speaking, reading and writing, as well as for interactions with the classroom teacher and peers.</a:t>
            </a:r>
          </a:p>
          <a:p>
            <a:pPr marL="740664" indent="-365760">
              <a:spcBef>
                <a:spcPts val="600"/>
              </a:spcBef>
              <a:spcAft>
                <a:spcPts val="700"/>
              </a:spcAft>
            </a:pPr>
            <a:r>
              <a:rPr lang="en-US" sz="1800"/>
              <a:t>Encourage your child’s attempts to practice</a:t>
            </a:r>
            <a:endParaRPr lang="en-US" altLang="en-US" sz="1800"/>
          </a:p>
          <a:p>
            <a:pPr marL="740664" indent="-365760">
              <a:spcBef>
                <a:spcPts val="600"/>
              </a:spcBef>
              <a:spcAft>
                <a:spcPts val="700"/>
              </a:spcAft>
            </a:pPr>
            <a:r>
              <a:rPr lang="en-US" sz="1800"/>
              <a:t>Show interest in what they are learning at school, even if you do not speak French yourself</a:t>
            </a:r>
          </a:p>
          <a:p>
            <a:pPr marL="740664" indent="-365760">
              <a:spcBef>
                <a:spcPts val="600"/>
              </a:spcBef>
              <a:spcAft>
                <a:spcPts val="700"/>
              </a:spcAft>
            </a:pPr>
            <a:r>
              <a:rPr lang="en-US" sz="1800"/>
              <a:t>Participate in special events that promote French language and culture </a:t>
            </a:r>
          </a:p>
          <a:p>
            <a:pPr marL="740664" indent="-365760">
              <a:spcBef>
                <a:spcPts val="600"/>
              </a:spcBef>
              <a:spcAft>
                <a:spcPts val="700"/>
              </a:spcAft>
            </a:pPr>
            <a:r>
              <a:rPr lang="en-US" sz="1800"/>
              <a:t>Encourage time outside of school for French books, games, software, videos, television and radio</a:t>
            </a:r>
          </a:p>
          <a:p>
            <a:pPr marL="740664" indent="-365760">
              <a:spcBef>
                <a:spcPts val="600"/>
              </a:spcBef>
              <a:spcAft>
                <a:spcPts val="700"/>
              </a:spcAft>
            </a:pPr>
            <a:r>
              <a:rPr lang="en-US" sz="1800"/>
              <a:t>Seek additional French opportunities for your child such as library visits, cultural activities, co-ops, internships, experiential learning programs, etc.</a:t>
            </a:r>
          </a:p>
          <a:p>
            <a:pPr marL="374904">
              <a:spcBef>
                <a:spcPts val="600"/>
              </a:spcBef>
              <a:spcAft>
                <a:spcPts val="700"/>
              </a:spcAft>
              <a:buNone/>
            </a:pPr>
            <a:endParaRPr lang="en-US" sz="1800"/>
          </a:p>
        </p:txBody>
      </p:sp>
      <p:sp>
        <p:nvSpPr>
          <p:cNvPr id="22" name="Rectangle 2">
            <a:extLst>
              <a:ext uri="{FF2B5EF4-FFF2-40B4-BE49-F238E27FC236}">
                <a16:creationId xmlns:a16="http://schemas.microsoft.com/office/drawing/2014/main" id="{72BF09CE-1EE0-4C42-A7B2-F137A5543EE9}"/>
              </a:ext>
            </a:extLst>
          </p:cNvPr>
          <p:cNvSpPr txBox="1">
            <a:spLocks noChangeArrowheads="1"/>
          </p:cNvSpPr>
          <p:nvPr/>
        </p:nvSpPr>
        <p:spPr bwMode="auto">
          <a:xfrm>
            <a:off x="220577" y="198314"/>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kern="0">
                <a:solidFill>
                  <a:schemeClr val="bg1"/>
                </a:solidFill>
              </a:rPr>
              <a:t>How can families support French language learning?</a:t>
            </a:r>
            <a:endParaRPr lang="en-US" altLang="en-US" sz="2800" kern="0">
              <a:solidFill>
                <a:schemeClr val="bg1"/>
              </a:solidFill>
            </a:endParaRPr>
          </a:p>
        </p:txBody>
      </p:sp>
      <p:grpSp>
        <p:nvGrpSpPr>
          <p:cNvPr id="3" name="Group 2">
            <a:extLst>
              <a:ext uri="{FF2B5EF4-FFF2-40B4-BE49-F238E27FC236}">
                <a16:creationId xmlns:a16="http://schemas.microsoft.com/office/drawing/2014/main" id="{41D3A000-852C-CA5F-C5E5-CA0D8CBE2460}"/>
              </a:ext>
            </a:extLst>
          </p:cNvPr>
          <p:cNvGrpSpPr/>
          <p:nvPr/>
        </p:nvGrpSpPr>
        <p:grpSpPr>
          <a:xfrm>
            <a:off x="1311301" y="1288758"/>
            <a:ext cx="2811522" cy="5029696"/>
            <a:chOff x="1127360" y="2433161"/>
            <a:chExt cx="2286000" cy="3401458"/>
          </a:xfrm>
        </p:grpSpPr>
        <p:pic>
          <p:nvPicPr>
            <p:cNvPr id="4" name="Graphic 3">
              <a:extLst>
                <a:ext uri="{FF2B5EF4-FFF2-40B4-BE49-F238E27FC236}">
                  <a16:creationId xmlns:a16="http://schemas.microsoft.com/office/drawing/2014/main" id="{F3AC00BE-687D-548A-79E1-EBC04DB416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7360" y="2433161"/>
              <a:ext cx="2286000" cy="3401458"/>
            </a:xfrm>
            <a:prstGeom prst="rect">
              <a:avLst/>
            </a:prstGeom>
          </p:spPr>
        </p:pic>
        <p:sp>
          <p:nvSpPr>
            <p:cNvPr id="5" name="TextBox 4">
              <a:extLst>
                <a:ext uri="{FF2B5EF4-FFF2-40B4-BE49-F238E27FC236}">
                  <a16:creationId xmlns:a16="http://schemas.microsoft.com/office/drawing/2014/main" id="{4442AFE1-1BCC-24E4-2F03-D017E8B3FDD0}"/>
                </a:ext>
              </a:extLst>
            </p:cNvPr>
            <p:cNvSpPr txBox="1"/>
            <p:nvPr/>
          </p:nvSpPr>
          <p:spPr>
            <a:xfrm>
              <a:off x="1432268" y="4320930"/>
              <a:ext cx="1676185" cy="1061522"/>
            </a:xfrm>
            <a:prstGeom prst="rect">
              <a:avLst/>
            </a:prstGeom>
            <a:noFill/>
          </p:spPr>
          <p:txBody>
            <a:bodyPr wrap="square" rtlCol="0">
              <a:spAutoFit/>
            </a:bodyPr>
            <a:lstStyle/>
            <a:p>
              <a:pPr algn="ctr">
                <a:defRPr/>
              </a:pPr>
              <a:r>
                <a:rPr lang="en-CA" sz="1600" b="1">
                  <a:solidFill>
                    <a:srgbClr val="9F8111"/>
                  </a:solidFill>
                  <a:latin typeface="Arial Narrow" panose="020B0606020202030204" pitchFamily="34" charset="0"/>
                  <a:ea typeface="Adobe Myungjo Std M" panose="02020600000000000000" pitchFamily="18" charset="-128"/>
                </a:rPr>
                <a:t>Proficiency grows with more time, more frequent interactions, strong motivation, and consistent exposure to French.</a:t>
              </a:r>
            </a:p>
          </p:txBody>
        </p:sp>
      </p:grpSp>
      <p:pic>
        <p:nvPicPr>
          <p:cNvPr id="2" name="Audio Recording Dec 23, 2025 at 1:02:35 PM">
            <a:hlinkClick r:id="" action="ppaction://media"/>
            <a:extLst>
              <a:ext uri="{FF2B5EF4-FFF2-40B4-BE49-F238E27FC236}">
                <a16:creationId xmlns:a16="http://schemas.microsoft.com/office/drawing/2014/main" id="{FA956439-F182-1AA6-FE26-EBC0D88C6A2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24000" y="5868000"/>
            <a:ext cx="812800" cy="812800"/>
          </a:xfrm>
          <a:prstGeom prst="rect">
            <a:avLst/>
          </a:prstGeom>
        </p:spPr>
      </p:pic>
    </p:spTree>
    <p:custDataLst>
      <p:tags r:id="rId2"/>
    </p:custDataLst>
    <p:extLst>
      <p:ext uri="{BB962C8B-B14F-4D97-AF65-F5344CB8AC3E}">
        <p14:creationId xmlns:p14="http://schemas.microsoft.com/office/powerpoint/2010/main" val="2953087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A7FCCDB-88E7-4983-B6A1-B3423889F948}"/>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a:solidFill>
                  <a:schemeClr val="bg1"/>
                </a:solidFill>
              </a:rPr>
              <a:t>Why Learn French?</a:t>
            </a:r>
            <a:endParaRPr lang="en-US" altLang="en-US" sz="2800" kern="0">
              <a:solidFill>
                <a:schemeClr val="bg1"/>
              </a:solidFill>
            </a:endParaRPr>
          </a:p>
        </p:txBody>
      </p:sp>
      <p:pic>
        <p:nvPicPr>
          <p:cNvPr id="3" name="Picture 2">
            <a:hlinkClick r:id="rId6"/>
            <a:extLst>
              <a:ext uri="{FF2B5EF4-FFF2-40B4-BE49-F238E27FC236}">
                <a16:creationId xmlns:a16="http://schemas.microsoft.com/office/drawing/2014/main" id="{49316D36-3ECC-4E7F-A911-FE76ED71622D}"/>
              </a:ext>
            </a:extLst>
          </p:cNvPr>
          <p:cNvPicPr>
            <a:picLocks noChangeAspect="1"/>
          </p:cNvPicPr>
          <p:nvPr/>
        </p:nvPicPr>
        <p:blipFill rotWithShape="1">
          <a:blip r:embed="rId7"/>
          <a:srcRect t="4805" r="4268"/>
          <a:stretch/>
        </p:blipFill>
        <p:spPr>
          <a:xfrm>
            <a:off x="228600" y="914400"/>
            <a:ext cx="11963400" cy="5791200"/>
          </a:xfrm>
          <a:prstGeom prst="rect">
            <a:avLst/>
          </a:prstGeom>
        </p:spPr>
      </p:pic>
      <p:grpSp>
        <p:nvGrpSpPr>
          <p:cNvPr id="7" name="Group 6">
            <a:extLst>
              <a:ext uri="{FF2B5EF4-FFF2-40B4-BE49-F238E27FC236}">
                <a16:creationId xmlns:a16="http://schemas.microsoft.com/office/drawing/2014/main" id="{FCC2935A-B8C8-4E49-9CBD-A5EFF63FE08F}"/>
              </a:ext>
            </a:extLst>
          </p:cNvPr>
          <p:cNvGrpSpPr/>
          <p:nvPr/>
        </p:nvGrpSpPr>
        <p:grpSpPr>
          <a:xfrm>
            <a:off x="3581400" y="5562600"/>
            <a:ext cx="5486400" cy="914400"/>
            <a:chOff x="5867400" y="2286000"/>
            <a:chExt cx="5486400" cy="914400"/>
          </a:xfrm>
        </p:grpSpPr>
        <p:sp>
          <p:nvSpPr>
            <p:cNvPr id="5" name="Rectangle 4">
              <a:extLst>
                <a:ext uri="{FF2B5EF4-FFF2-40B4-BE49-F238E27FC236}">
                  <a16:creationId xmlns:a16="http://schemas.microsoft.com/office/drawing/2014/main" id="{44321403-B293-47F0-8256-7E5157E25732}"/>
                </a:ext>
              </a:extLst>
            </p:cNvPr>
            <p:cNvSpPr/>
            <p:nvPr/>
          </p:nvSpPr>
          <p:spPr bwMode="auto">
            <a:xfrm>
              <a:off x="5867400" y="2286000"/>
              <a:ext cx="5486400" cy="914400"/>
            </a:xfrm>
            <a:prstGeom prst="rect">
              <a:avLst/>
            </a:prstGeom>
            <a:solidFill>
              <a:srgbClr val="C6E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a:p>
          </p:txBody>
        </p:sp>
        <p:sp>
          <p:nvSpPr>
            <p:cNvPr id="4" name="TextBox 3">
              <a:extLst>
                <a:ext uri="{FF2B5EF4-FFF2-40B4-BE49-F238E27FC236}">
                  <a16:creationId xmlns:a16="http://schemas.microsoft.com/office/drawing/2014/main" id="{B2EBF3A0-93A6-47B2-9FBD-FFA58FAF7D52}"/>
                </a:ext>
              </a:extLst>
            </p:cNvPr>
            <p:cNvSpPr txBox="1"/>
            <p:nvPr/>
          </p:nvSpPr>
          <p:spPr>
            <a:xfrm>
              <a:off x="7439975" y="2614647"/>
              <a:ext cx="3505200" cy="338554"/>
            </a:xfrm>
            <a:prstGeom prst="rect">
              <a:avLst/>
            </a:prstGeom>
            <a:noFill/>
          </p:spPr>
          <p:txBody>
            <a:bodyPr wrap="square" rtlCol="0">
              <a:spAutoFit/>
            </a:bodyPr>
            <a:lstStyle/>
            <a:p>
              <a:r>
                <a:rPr lang="en-US" sz="1600" spc="300"/>
                <a:t>CLICK TO WATCH VIDEO</a:t>
              </a:r>
            </a:p>
          </p:txBody>
        </p:sp>
        <p:pic>
          <p:nvPicPr>
            <p:cNvPr id="6" name="Graphic 5" descr="Video camera with solid fill">
              <a:extLst>
                <a:ext uri="{FF2B5EF4-FFF2-40B4-BE49-F238E27FC236}">
                  <a16:creationId xmlns:a16="http://schemas.microsoft.com/office/drawing/2014/main" id="{5B49B539-C4D1-4E04-8577-9847A5DECF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302767" y="2396481"/>
              <a:ext cx="701842" cy="701842"/>
            </a:xfrm>
            <a:prstGeom prst="rect">
              <a:avLst/>
            </a:prstGeom>
          </p:spPr>
        </p:pic>
      </p:grpSp>
      <p:pic>
        <p:nvPicPr>
          <p:cNvPr id="8" name="Audio Recording Dec 23, 2025 at 11:03:44 AM">
            <a:hlinkClick r:id="" action="ppaction://media"/>
            <a:extLst>
              <a:ext uri="{FF2B5EF4-FFF2-40B4-BE49-F238E27FC236}">
                <a16:creationId xmlns:a16="http://schemas.microsoft.com/office/drawing/2014/main" id="{C893AD7C-CA0D-1BFC-8DBB-D32DDA8A25E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324000" y="5868000"/>
            <a:ext cx="812800" cy="812800"/>
          </a:xfrm>
          <a:prstGeom prst="rect">
            <a:avLst/>
          </a:prstGeom>
        </p:spPr>
      </p:pic>
    </p:spTree>
    <p:custDataLst>
      <p:tags r:id="rId1"/>
    </p:custDataLst>
    <p:extLst>
      <p:ext uri="{BB962C8B-B14F-4D97-AF65-F5344CB8AC3E}">
        <p14:creationId xmlns:p14="http://schemas.microsoft.com/office/powerpoint/2010/main" val="119692278"/>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AECC6-2EC8-1DF7-915F-F7D231B61A87}"/>
            </a:ext>
          </a:extLst>
        </p:cNvPr>
        <p:cNvGrpSpPr/>
        <p:nvPr/>
      </p:nvGrpSpPr>
      <p:grpSpPr>
        <a:xfrm>
          <a:off x="0" y="0"/>
          <a:ext cx="0" cy="0"/>
          <a:chOff x="0" y="0"/>
          <a:chExt cx="0" cy="0"/>
        </a:xfrm>
      </p:grpSpPr>
      <p:sp>
        <p:nvSpPr>
          <p:cNvPr id="14342" name="Content Placeholder 2">
            <a:extLst>
              <a:ext uri="{FF2B5EF4-FFF2-40B4-BE49-F238E27FC236}">
                <a16:creationId xmlns:a16="http://schemas.microsoft.com/office/drawing/2014/main" id="{3383C4B5-0431-1748-E621-12B314B03496}"/>
              </a:ext>
            </a:extLst>
          </p:cNvPr>
          <p:cNvSpPr txBox="1">
            <a:spLocks/>
          </p:cNvSpPr>
          <p:nvPr/>
        </p:nvSpPr>
        <p:spPr bwMode="auto">
          <a:xfrm>
            <a:off x="4325420" y="1390279"/>
            <a:ext cx="4663597" cy="314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buNone/>
            </a:pPr>
            <a:r>
              <a:rPr lang="en-CA" sz="2400" b="1"/>
              <a:t>The Centre of Excellence for Language Learning </a:t>
            </a:r>
          </a:p>
          <a:p>
            <a:pPr marL="342900" indent="-342900"/>
            <a:r>
              <a:rPr lang="en-CA" sz="2000"/>
              <a:t>creates authentic French language experiences, supports families on their child’s FSL journey, and builds partnerships with community groups to promote bilingualism as a life skill in NB.</a:t>
            </a:r>
          </a:p>
        </p:txBody>
      </p:sp>
      <p:sp>
        <p:nvSpPr>
          <p:cNvPr id="22" name="Rectangle 2">
            <a:extLst>
              <a:ext uri="{FF2B5EF4-FFF2-40B4-BE49-F238E27FC236}">
                <a16:creationId xmlns:a16="http://schemas.microsoft.com/office/drawing/2014/main" id="{922F5AC0-9C93-B83C-B3F8-C899B9DB7475}"/>
              </a:ext>
            </a:extLst>
          </p:cNvPr>
          <p:cNvSpPr txBox="1">
            <a:spLocks noChangeArrowheads="1"/>
          </p:cNvSpPr>
          <p:nvPr/>
        </p:nvSpPr>
        <p:spPr bwMode="auto">
          <a:xfrm>
            <a:off x="220577" y="51033"/>
            <a:ext cx="11963399" cy="78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a:solidFill>
                  <a:schemeClr val="bg1"/>
                </a:solidFill>
              </a:rPr>
              <a:t>Resources to Support Families</a:t>
            </a:r>
            <a:endParaRPr lang="en-US" altLang="en-US" sz="2800" kern="0">
              <a:solidFill>
                <a:schemeClr val="bg1"/>
              </a:solidFill>
            </a:endParaRPr>
          </a:p>
        </p:txBody>
      </p:sp>
      <p:grpSp>
        <p:nvGrpSpPr>
          <p:cNvPr id="4" name="Group 3">
            <a:extLst>
              <a:ext uri="{FF2B5EF4-FFF2-40B4-BE49-F238E27FC236}">
                <a16:creationId xmlns:a16="http://schemas.microsoft.com/office/drawing/2014/main" id="{A17E0277-8C42-7B7D-048A-954549B9876C}"/>
              </a:ext>
            </a:extLst>
          </p:cNvPr>
          <p:cNvGrpSpPr/>
          <p:nvPr/>
        </p:nvGrpSpPr>
        <p:grpSpPr>
          <a:xfrm>
            <a:off x="4325420" y="4486402"/>
            <a:ext cx="6415668" cy="1754389"/>
            <a:chOff x="5033273" y="4542542"/>
            <a:chExt cx="6415668" cy="1754389"/>
          </a:xfrm>
        </p:grpSpPr>
        <p:sp>
          <p:nvSpPr>
            <p:cNvPr id="7" name="Rectangle: Rounded Corners 6">
              <a:extLst>
                <a:ext uri="{FF2B5EF4-FFF2-40B4-BE49-F238E27FC236}">
                  <a16:creationId xmlns:a16="http://schemas.microsoft.com/office/drawing/2014/main" id="{68A03512-4504-8D12-F98F-E11D5146EB1A}"/>
                </a:ext>
              </a:extLst>
            </p:cNvPr>
            <p:cNvSpPr/>
            <p:nvPr/>
          </p:nvSpPr>
          <p:spPr bwMode="auto">
            <a:xfrm>
              <a:off x="5033273" y="4542542"/>
              <a:ext cx="6415668" cy="1754389"/>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sp>
          <p:nvSpPr>
            <p:cNvPr id="6" name="TextBox 5">
              <a:extLst>
                <a:ext uri="{FF2B5EF4-FFF2-40B4-BE49-F238E27FC236}">
                  <a16:creationId xmlns:a16="http://schemas.microsoft.com/office/drawing/2014/main" id="{C0E285F9-921A-8F2A-6F22-00D9797D7FE6}"/>
                </a:ext>
              </a:extLst>
            </p:cNvPr>
            <p:cNvSpPr txBox="1"/>
            <p:nvPr/>
          </p:nvSpPr>
          <p:spPr>
            <a:xfrm>
              <a:off x="5349478" y="4745428"/>
              <a:ext cx="5921965" cy="400110"/>
            </a:xfrm>
            <a:prstGeom prst="rect">
              <a:avLst/>
            </a:prstGeom>
            <a:noFill/>
          </p:spPr>
          <p:txBody>
            <a:bodyPr wrap="square">
              <a:spAutoFit/>
            </a:bodyPr>
            <a:lstStyle/>
            <a:p>
              <a:pPr eaLnBrk="1" hangingPunct="1">
                <a:defRPr/>
              </a:pPr>
              <a:r>
                <a:rPr lang="en-CA" altLang="en-US" sz="2000" kern="0">
                  <a:cs typeface="Arial" panose="020B0604020202020204" pitchFamily="34" charset="0"/>
                </a:rPr>
                <a:t>Other Helpful Links to support language learning</a:t>
              </a:r>
              <a:endParaRPr lang="en-US" altLang="en-US" sz="2000" kern="0"/>
            </a:p>
          </p:txBody>
        </p:sp>
        <p:sp>
          <p:nvSpPr>
            <p:cNvPr id="8" name="TextBox 7">
              <a:extLst>
                <a:ext uri="{FF2B5EF4-FFF2-40B4-BE49-F238E27FC236}">
                  <a16:creationId xmlns:a16="http://schemas.microsoft.com/office/drawing/2014/main" id="{5E9102D7-528A-9A48-82F0-593C5F37035F}"/>
                </a:ext>
              </a:extLst>
            </p:cNvPr>
            <p:cNvSpPr txBox="1"/>
            <p:nvPr/>
          </p:nvSpPr>
          <p:spPr>
            <a:xfrm>
              <a:off x="5349478" y="5225144"/>
              <a:ext cx="5852609" cy="338554"/>
            </a:xfrm>
            <a:prstGeom prst="rect">
              <a:avLst/>
            </a:prstGeom>
            <a:noFill/>
          </p:spPr>
          <p:txBody>
            <a:bodyPr wrap="square">
              <a:spAutoFit/>
            </a:bodyPr>
            <a:lstStyle/>
            <a:p>
              <a:r>
                <a:rPr lang="en-US" altLang="fr-FR" sz="1600">
                  <a:solidFill>
                    <a:srgbClr val="002060"/>
                  </a:solidFill>
                  <a:hlinkClick r:id="rId6">
                    <a:extLst>
                      <a:ext uri="{A12FA001-AC4F-418D-AE19-62706E023703}">
                        <ahyp:hlinkClr xmlns:ahyp="http://schemas.microsoft.com/office/drawing/2018/hyperlinkcolor" val="tx"/>
                      </a:ext>
                    </a:extLst>
                  </a:hlinkClick>
                </a:rPr>
                <a:t>Electronic Library New Brunswick (ELNB)</a:t>
              </a:r>
              <a:endParaRPr lang="en-US" sz="1600">
                <a:solidFill>
                  <a:srgbClr val="002060"/>
                </a:solidFill>
              </a:endParaRPr>
            </a:p>
          </p:txBody>
        </p:sp>
        <p:sp>
          <p:nvSpPr>
            <p:cNvPr id="12" name="TextBox 11">
              <a:extLst>
                <a:ext uri="{FF2B5EF4-FFF2-40B4-BE49-F238E27FC236}">
                  <a16:creationId xmlns:a16="http://schemas.microsoft.com/office/drawing/2014/main" id="{808B3E5F-77CE-E232-B3F2-0EECA741C699}"/>
                </a:ext>
              </a:extLst>
            </p:cNvPr>
            <p:cNvSpPr txBox="1"/>
            <p:nvPr/>
          </p:nvSpPr>
          <p:spPr>
            <a:xfrm>
              <a:off x="5349479" y="5699221"/>
              <a:ext cx="6099462" cy="338554"/>
            </a:xfrm>
            <a:prstGeom prst="rect">
              <a:avLst/>
            </a:prstGeom>
            <a:noFill/>
          </p:spPr>
          <p:txBody>
            <a:bodyPr wrap="square">
              <a:spAutoFit/>
            </a:bodyPr>
            <a:lstStyle/>
            <a:p>
              <a:r>
                <a:rPr lang="en-US" sz="1600">
                  <a:solidFill>
                    <a:srgbClr val="002060"/>
                  </a:solidFill>
                  <a:hlinkClick r:id="rId7">
                    <a:extLst>
                      <a:ext uri="{A12FA001-AC4F-418D-AE19-62706E023703}">
                        <ahyp:hlinkClr xmlns:ahyp="http://schemas.microsoft.com/office/drawing/2018/hyperlinkcolor" val="tx"/>
                      </a:ext>
                    </a:extLst>
                  </a:hlinkClick>
                </a:rPr>
                <a:t>SORA Library</a:t>
              </a:r>
              <a:endParaRPr lang="en-US" sz="1600">
                <a:solidFill>
                  <a:srgbClr val="002060"/>
                </a:solidFill>
              </a:endParaRPr>
            </a:p>
          </p:txBody>
        </p:sp>
      </p:grpSp>
      <p:pic>
        <p:nvPicPr>
          <p:cNvPr id="3" name="Picture 2">
            <a:extLst>
              <a:ext uri="{FF2B5EF4-FFF2-40B4-BE49-F238E27FC236}">
                <a16:creationId xmlns:a16="http://schemas.microsoft.com/office/drawing/2014/main" id="{19D18D21-7DDB-A364-33FE-CFF860B8DE6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274" t="11230" r="15644" b="4009"/>
          <a:stretch/>
        </p:blipFill>
        <p:spPr>
          <a:xfrm>
            <a:off x="228600" y="914399"/>
            <a:ext cx="3894223" cy="5778414"/>
          </a:xfrm>
          <a:prstGeom prst="rect">
            <a:avLst/>
          </a:prstGeom>
        </p:spPr>
      </p:pic>
      <p:pic>
        <p:nvPicPr>
          <p:cNvPr id="5" name="Picture 4">
            <a:extLst>
              <a:ext uri="{FF2B5EF4-FFF2-40B4-BE49-F238E27FC236}">
                <a16:creationId xmlns:a16="http://schemas.microsoft.com/office/drawing/2014/main" id="{EE355554-D015-58B6-252A-7C79AE092F8C}"/>
              </a:ext>
            </a:extLst>
          </p:cNvPr>
          <p:cNvPicPr>
            <a:picLocks noChangeAspect="1"/>
          </p:cNvPicPr>
          <p:nvPr/>
        </p:nvPicPr>
        <p:blipFill>
          <a:blip r:embed="rId9"/>
          <a:stretch>
            <a:fillRect/>
          </a:stretch>
        </p:blipFill>
        <p:spPr>
          <a:xfrm>
            <a:off x="9543327" y="1527058"/>
            <a:ext cx="2040525" cy="2040525"/>
          </a:xfrm>
          <a:prstGeom prst="rect">
            <a:avLst/>
          </a:prstGeom>
        </p:spPr>
      </p:pic>
      <p:sp>
        <p:nvSpPr>
          <p:cNvPr id="13" name="TextBox 12">
            <a:extLst>
              <a:ext uri="{FF2B5EF4-FFF2-40B4-BE49-F238E27FC236}">
                <a16:creationId xmlns:a16="http://schemas.microsoft.com/office/drawing/2014/main" id="{6FD5B199-BDDC-E377-AB6F-7274F460CAF0}"/>
              </a:ext>
            </a:extLst>
          </p:cNvPr>
          <p:cNvSpPr txBox="1"/>
          <p:nvPr/>
        </p:nvSpPr>
        <p:spPr>
          <a:xfrm>
            <a:off x="9543326" y="3507797"/>
            <a:ext cx="2040525" cy="584775"/>
          </a:xfrm>
          <a:prstGeom prst="rect">
            <a:avLst/>
          </a:prstGeom>
          <a:noFill/>
        </p:spPr>
        <p:txBody>
          <a:bodyPr wrap="square" rtlCol="0">
            <a:spAutoFit/>
          </a:bodyPr>
          <a:lstStyle/>
          <a:p>
            <a:pPr algn="ctr"/>
            <a:r>
              <a:rPr lang="en-US" sz="1600">
                <a:solidFill>
                  <a:schemeClr val="tx1">
                    <a:lumMod val="50000"/>
                    <a:lumOff val="50000"/>
                  </a:schemeClr>
                </a:solidFill>
                <a:hlinkClick r:id="rId10">
                  <a:extLst>
                    <a:ext uri="{A12FA001-AC4F-418D-AE19-62706E023703}">
                      <ahyp:hlinkClr xmlns:ahyp="http://schemas.microsoft.com/office/drawing/2018/hyperlinkcolor" val="tx"/>
                    </a:ext>
                  </a:extLst>
                </a:hlinkClick>
              </a:rPr>
              <a:t>Click here</a:t>
            </a:r>
            <a:r>
              <a:rPr lang="en-US" sz="1600">
                <a:solidFill>
                  <a:schemeClr val="tx1">
                    <a:lumMod val="50000"/>
                    <a:lumOff val="50000"/>
                  </a:schemeClr>
                </a:solidFill>
              </a:rPr>
              <a:t> or scan QR code</a:t>
            </a:r>
          </a:p>
        </p:txBody>
      </p:sp>
      <p:pic>
        <p:nvPicPr>
          <p:cNvPr id="14" name="Audio Recording Dec 23, 2025 at 1:27:21 PM">
            <a:hlinkClick r:id="" action="ppaction://media"/>
            <a:extLst>
              <a:ext uri="{FF2B5EF4-FFF2-40B4-BE49-F238E27FC236}">
                <a16:creationId xmlns:a16="http://schemas.microsoft.com/office/drawing/2014/main" id="{390181FE-BAFF-8529-D873-543F8908804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324000" y="5868000"/>
            <a:ext cx="813600" cy="813600"/>
          </a:xfrm>
          <a:prstGeom prst="rect">
            <a:avLst/>
          </a:prstGeom>
        </p:spPr>
      </p:pic>
    </p:spTree>
    <p:custDataLst>
      <p:tags r:id="rId1"/>
    </p:custDataLst>
    <p:extLst>
      <p:ext uri="{BB962C8B-B14F-4D97-AF65-F5344CB8AC3E}">
        <p14:creationId xmlns:p14="http://schemas.microsoft.com/office/powerpoint/2010/main" val="2316318187"/>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7B0C011-CCCF-45C3-A083-BA7C24C73D2A}"/>
              </a:ext>
            </a:extLst>
          </p:cNvPr>
          <p:cNvSpPr/>
          <p:nvPr/>
        </p:nvSpPr>
        <p:spPr bwMode="auto">
          <a:xfrm>
            <a:off x="8647625" y="3732604"/>
            <a:ext cx="3115892" cy="270629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sp>
        <p:nvSpPr>
          <p:cNvPr id="10" name="Rectangle 2"/>
          <p:cNvSpPr txBox="1">
            <a:spLocks noChangeArrowheads="1"/>
          </p:cNvSpPr>
          <p:nvPr/>
        </p:nvSpPr>
        <p:spPr bwMode="auto">
          <a:xfrm>
            <a:off x="882484" y="1797804"/>
            <a:ext cx="7310830" cy="393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464646"/>
                </a:solidFill>
                <a:latin typeface="Arial" pitchFamily="34" charset="0"/>
                <a:ea typeface="ヒラギノ角ゴ Pro W3" charset="-128"/>
              </a:defRPr>
            </a:lvl1pPr>
            <a:lvl2pPr marL="800100" indent="-34290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eaLnBrk="1" hangingPunct="1">
              <a:spcBef>
                <a:spcPct val="0"/>
              </a:spcBef>
              <a:spcAft>
                <a:spcPts val="2500"/>
              </a:spcAft>
              <a:defRPr/>
            </a:pPr>
            <a:r>
              <a:rPr lang="en-US" altLang="en-US" sz="1800" b="1">
                <a:solidFill>
                  <a:schemeClr val="tx1"/>
                </a:solidFill>
                <a:latin typeface="+mn-lt"/>
              </a:rPr>
              <a:t>Impact (summer French program for students in Grades 9 and 10)</a:t>
            </a:r>
            <a:r>
              <a:rPr lang="en-US" altLang="en-US" sz="1800">
                <a:solidFill>
                  <a:schemeClr val="tx1"/>
                </a:solidFill>
                <a:latin typeface="+mn-lt"/>
              </a:rPr>
              <a:t>:     4-week program at Université de Moncton</a:t>
            </a:r>
            <a:endParaRPr lang="en-US" altLang="en-US" sz="1800">
              <a:solidFill>
                <a:srgbClr val="0070C0"/>
              </a:solidFill>
              <a:highlight>
                <a:srgbClr val="E7F9FF"/>
              </a:highlight>
              <a:latin typeface="+mn-lt"/>
            </a:endParaRPr>
          </a:p>
          <a:p>
            <a:pPr eaLnBrk="1" hangingPunct="1">
              <a:spcBef>
                <a:spcPct val="0"/>
              </a:spcBef>
              <a:spcAft>
                <a:spcPts val="2500"/>
              </a:spcAft>
              <a:defRPr/>
            </a:pPr>
            <a:r>
              <a:rPr lang="en-US" altLang="en-US" sz="1800" b="1">
                <a:solidFill>
                  <a:schemeClr val="tx1"/>
                </a:solidFill>
                <a:latin typeface="+mn-lt"/>
              </a:rPr>
              <a:t>Explore</a:t>
            </a:r>
            <a:r>
              <a:rPr lang="en-US" altLang="en-US" sz="1800">
                <a:solidFill>
                  <a:schemeClr val="tx1"/>
                </a:solidFill>
                <a:latin typeface="+mn-lt"/>
              </a:rPr>
              <a:t> (ages 16+): 5-week summer French program in locations across Canada</a:t>
            </a:r>
            <a:endParaRPr lang="en-US" altLang="en-US" sz="1800">
              <a:solidFill>
                <a:srgbClr val="0070C0"/>
              </a:solidFill>
              <a:highlight>
                <a:srgbClr val="E7F9FF"/>
              </a:highlight>
              <a:latin typeface="+mn-lt"/>
            </a:endParaRPr>
          </a:p>
          <a:p>
            <a:pPr eaLnBrk="1" hangingPunct="1">
              <a:spcBef>
                <a:spcPct val="0"/>
              </a:spcBef>
              <a:spcAft>
                <a:spcPts val="2500"/>
              </a:spcAft>
              <a:defRPr/>
            </a:pPr>
            <a:r>
              <a:rPr lang="fr-CA" altLang="en-US" sz="1800" b="1">
                <a:solidFill>
                  <a:schemeClr val="tx1"/>
                </a:solidFill>
                <a:latin typeface="+mn-lt"/>
              </a:rPr>
              <a:t>Explore </a:t>
            </a:r>
            <a:r>
              <a:rPr lang="fr-CA" altLang="en-US" sz="1800">
                <a:solidFill>
                  <a:schemeClr val="tx1"/>
                </a:solidFill>
                <a:latin typeface="+mn-lt"/>
              </a:rPr>
              <a:t>(13</a:t>
            </a:r>
            <a:r>
              <a:rPr lang="en-US" altLang="en-US" sz="1800">
                <a:solidFill>
                  <a:schemeClr val="tx1"/>
                </a:solidFill>
                <a:latin typeface="+mn-lt"/>
                <a:sym typeface="Symbol" panose="05050102010706020507" pitchFamily="18" charset="2"/>
              </a:rPr>
              <a:t></a:t>
            </a:r>
            <a:r>
              <a:rPr lang="fr-CA" altLang="en-US" sz="1800">
                <a:solidFill>
                  <a:schemeClr val="tx1"/>
                </a:solidFill>
                <a:latin typeface="+mn-lt"/>
              </a:rPr>
              <a:t>15): 3-week </a:t>
            </a:r>
            <a:r>
              <a:rPr lang="fr-CA" altLang="en-US" sz="1800" err="1">
                <a:solidFill>
                  <a:schemeClr val="tx1"/>
                </a:solidFill>
                <a:latin typeface="+mn-lt"/>
              </a:rPr>
              <a:t>summer</a:t>
            </a:r>
            <a:r>
              <a:rPr lang="fr-CA" altLang="en-US" sz="1800">
                <a:solidFill>
                  <a:schemeClr val="tx1"/>
                </a:solidFill>
                <a:latin typeface="+mn-lt"/>
              </a:rPr>
              <a:t> French program</a:t>
            </a:r>
            <a:endParaRPr lang="en-US" altLang="en-US" sz="1800">
              <a:solidFill>
                <a:srgbClr val="0070C0"/>
              </a:solidFill>
              <a:highlight>
                <a:srgbClr val="E7F9FF"/>
              </a:highlight>
              <a:latin typeface="+mn-lt"/>
            </a:endParaRPr>
          </a:p>
          <a:p>
            <a:pPr eaLnBrk="1" hangingPunct="1">
              <a:spcBef>
                <a:spcPct val="0"/>
              </a:spcBef>
              <a:spcAft>
                <a:spcPts val="2500"/>
              </a:spcAft>
              <a:defRPr/>
            </a:pPr>
            <a:r>
              <a:rPr lang="en-US" altLang="en-US" sz="1800" b="1">
                <a:solidFill>
                  <a:schemeClr val="tx1"/>
                </a:solidFill>
                <a:latin typeface="+mn-lt"/>
              </a:rPr>
              <a:t>Connect</a:t>
            </a:r>
            <a:r>
              <a:rPr lang="en-US" altLang="en-US" sz="1800">
                <a:solidFill>
                  <a:schemeClr val="tx1"/>
                </a:solidFill>
                <a:latin typeface="+mn-lt"/>
              </a:rPr>
              <a:t> (Virtual Summer French Program for Middle School Students - Grades 6, 7 and 8)</a:t>
            </a:r>
          </a:p>
          <a:p>
            <a:pPr marL="0" indent="0" eaLnBrk="1" hangingPunct="1">
              <a:spcBef>
                <a:spcPct val="0"/>
              </a:spcBef>
              <a:spcAft>
                <a:spcPts val="2500"/>
              </a:spcAft>
              <a:buNone/>
              <a:defRPr/>
            </a:pPr>
            <a:r>
              <a:rPr lang="en-US" altLang="en-US" sz="1800">
                <a:solidFill>
                  <a:srgbClr val="0070C0"/>
                </a:solidFill>
                <a:highlight>
                  <a:srgbClr val="E7F9FF"/>
                </a:highlight>
                <a:latin typeface="+mn-lt"/>
              </a:rPr>
              <a:t>For information about French opportunities, visit the GNB </a:t>
            </a:r>
            <a:r>
              <a:rPr lang="en-US" altLang="en-US" sz="1800">
                <a:solidFill>
                  <a:srgbClr val="0070C0"/>
                </a:solidFill>
                <a:highlight>
                  <a:srgbClr val="E7F9FF"/>
                </a:highlight>
                <a:latin typeface="+mn-lt"/>
                <a:hlinkClick r:id="rId6"/>
              </a:rPr>
              <a:t>French Second Language Education </a:t>
            </a:r>
            <a:r>
              <a:rPr lang="en-US" altLang="en-US" sz="1800">
                <a:solidFill>
                  <a:srgbClr val="0070C0"/>
                </a:solidFill>
                <a:highlight>
                  <a:srgbClr val="E7F9FF"/>
                </a:highlight>
                <a:latin typeface="+mn-lt"/>
              </a:rPr>
              <a:t>website</a:t>
            </a:r>
            <a:endParaRPr lang="fr-CA" altLang="en-US" sz="1800">
              <a:solidFill>
                <a:srgbClr val="0070C0"/>
              </a:solidFill>
              <a:highlight>
                <a:srgbClr val="E7F9FF"/>
              </a:highlight>
              <a:latin typeface="+mn-lt"/>
            </a:endParaRPr>
          </a:p>
          <a:p>
            <a:pPr marL="0" indent="0" eaLnBrk="1" hangingPunct="1">
              <a:spcBef>
                <a:spcPct val="0"/>
              </a:spcBef>
              <a:buNone/>
              <a:defRPr/>
            </a:pPr>
            <a:r>
              <a:rPr lang="fr-CA" altLang="en-US" sz="2400">
                <a:solidFill>
                  <a:schemeClr val="tx1"/>
                </a:solidFill>
                <a:latin typeface="Myriad Pro" panose="020B0503030403020204" pitchFamily="34" charset="0"/>
              </a:rPr>
              <a:t>		          	   </a:t>
            </a:r>
            <a:endParaRPr lang="fr-CA" altLang="en-US" sz="2000">
              <a:solidFill>
                <a:schemeClr val="tx1"/>
              </a:solidFill>
              <a:latin typeface="Myriad Pro" panose="020B0503030403020204" pitchFamily="34" charset="0"/>
            </a:endParaRPr>
          </a:p>
        </p:txBody>
      </p:sp>
      <p:sp>
        <p:nvSpPr>
          <p:cNvPr id="7" name="Rectangle 2">
            <a:extLst>
              <a:ext uri="{FF2B5EF4-FFF2-40B4-BE49-F238E27FC236}">
                <a16:creationId xmlns:a16="http://schemas.microsoft.com/office/drawing/2014/main" id="{51A8ED90-A053-47E5-A426-05D6F105313F}"/>
              </a:ext>
            </a:extLst>
          </p:cNvPr>
          <p:cNvSpPr txBox="1">
            <a:spLocks noChangeArrowheads="1"/>
          </p:cNvSpPr>
          <p:nvPr/>
        </p:nvSpPr>
        <p:spPr bwMode="auto">
          <a:xfrm>
            <a:off x="8853209" y="3885092"/>
            <a:ext cx="2705036" cy="2401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464646"/>
                </a:solidFill>
                <a:latin typeface="Arial" pitchFamily="34" charset="0"/>
                <a:ea typeface="ヒラギノ角ゴ Pro W3" charset="-128"/>
              </a:defRPr>
            </a:lvl1pPr>
            <a:lvl2pPr marL="800100" indent="-34290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lgn="ctr" eaLnBrk="1" hangingPunct="1">
              <a:spcBef>
                <a:spcPct val="0"/>
              </a:spcBef>
              <a:spcAft>
                <a:spcPts val="800"/>
              </a:spcAft>
              <a:buNone/>
              <a:defRPr/>
            </a:pPr>
            <a:r>
              <a:rPr lang="en-US" altLang="en-US" sz="1200" b="1" spc="300">
                <a:solidFill>
                  <a:srgbClr val="00549F"/>
                </a:solidFill>
                <a:latin typeface="+mn-lt"/>
              </a:rPr>
              <a:t>Scan here for more information</a:t>
            </a:r>
          </a:p>
          <a:p>
            <a:pPr marL="0" indent="0" eaLnBrk="1" hangingPunct="1">
              <a:spcBef>
                <a:spcPct val="0"/>
              </a:spcBef>
              <a:spcAft>
                <a:spcPts val="800"/>
              </a:spcAft>
              <a:buNone/>
              <a:defRPr/>
            </a:pPr>
            <a:endParaRPr lang="en-US" altLang="en-US" sz="1200" spc="300">
              <a:solidFill>
                <a:srgbClr val="00549F"/>
              </a:solidFill>
              <a:latin typeface="+mn-lt"/>
            </a:endParaRPr>
          </a:p>
          <a:p>
            <a:pPr marL="0" indent="0" eaLnBrk="1" hangingPunct="1">
              <a:spcBef>
                <a:spcPct val="0"/>
              </a:spcBef>
              <a:buNone/>
              <a:defRPr/>
            </a:pPr>
            <a:r>
              <a:rPr lang="fr-CA" altLang="en-US" sz="1800" spc="300">
                <a:solidFill>
                  <a:srgbClr val="00549F"/>
                </a:solidFill>
                <a:latin typeface="Myriad Pro" panose="020B0503030403020204" pitchFamily="34" charset="0"/>
              </a:rPr>
              <a:t>		          	     	</a:t>
            </a:r>
          </a:p>
          <a:p>
            <a:pPr marL="0" indent="0" eaLnBrk="1" hangingPunct="1">
              <a:spcBef>
                <a:spcPct val="0"/>
              </a:spcBef>
              <a:buNone/>
              <a:defRPr/>
            </a:pPr>
            <a:endParaRPr lang="fr-CA" altLang="en-US" sz="1600" spc="300">
              <a:solidFill>
                <a:srgbClr val="00549F"/>
              </a:solidFill>
              <a:latin typeface="Myriad Pro" panose="020B0503030403020204" pitchFamily="34" charset="0"/>
            </a:endParaRPr>
          </a:p>
          <a:p>
            <a:pPr marL="0" indent="0" eaLnBrk="1" hangingPunct="1">
              <a:spcBef>
                <a:spcPct val="0"/>
              </a:spcBef>
              <a:buNone/>
              <a:defRPr/>
            </a:pPr>
            <a:endParaRPr lang="fr-CA" altLang="en-US" sz="1600" spc="300">
              <a:solidFill>
                <a:srgbClr val="00549F"/>
              </a:solidFill>
              <a:latin typeface="Myriad Pro" panose="020B0503030403020204" pitchFamily="34" charset="0"/>
            </a:endParaRPr>
          </a:p>
          <a:p>
            <a:pPr marL="0" indent="0" eaLnBrk="1" hangingPunct="1">
              <a:spcBef>
                <a:spcPct val="0"/>
              </a:spcBef>
              <a:buNone/>
              <a:defRPr/>
            </a:pPr>
            <a:endParaRPr lang="en-US" altLang="en-US" sz="1600" spc="300">
              <a:solidFill>
                <a:srgbClr val="00549F"/>
              </a:solidFill>
              <a:latin typeface="Myriad Pro" panose="020B0503030403020204" pitchFamily="34" charset="0"/>
            </a:endParaRPr>
          </a:p>
          <a:p>
            <a:pPr algn="ctr" eaLnBrk="1" hangingPunct="1">
              <a:spcBef>
                <a:spcPct val="0"/>
              </a:spcBef>
              <a:buFontTx/>
              <a:buNone/>
              <a:defRPr/>
            </a:pPr>
            <a:endParaRPr lang="en-US" altLang="en-US" sz="1600" spc="300">
              <a:solidFill>
                <a:srgbClr val="00549F"/>
              </a:solidFill>
              <a:latin typeface="Myriad Pro" panose="020B0503030403020204" pitchFamily="34" charset="0"/>
            </a:endParaRPr>
          </a:p>
        </p:txBody>
      </p:sp>
      <p:sp>
        <p:nvSpPr>
          <p:cNvPr id="11" name="Rectangle 2">
            <a:extLst>
              <a:ext uri="{FF2B5EF4-FFF2-40B4-BE49-F238E27FC236}">
                <a16:creationId xmlns:a16="http://schemas.microsoft.com/office/drawing/2014/main" id="{6E3A4CFF-4D0E-4F28-A917-765BCB1A01A4}"/>
              </a:ext>
            </a:extLst>
          </p:cNvPr>
          <p:cNvSpPr txBox="1">
            <a:spLocks noChangeArrowheads="1"/>
          </p:cNvSpPr>
          <p:nvPr/>
        </p:nvSpPr>
        <p:spPr bwMode="auto">
          <a:xfrm>
            <a:off x="179754" y="211106"/>
            <a:ext cx="11928575" cy="89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a:solidFill>
                  <a:schemeClr val="bg1"/>
                </a:solidFill>
              </a:rPr>
              <a:t>French Cultural Learning Opportunities </a:t>
            </a:r>
          </a:p>
        </p:txBody>
      </p:sp>
      <p:pic>
        <p:nvPicPr>
          <p:cNvPr id="1028" name="Picture 4">
            <a:extLst>
              <a:ext uri="{FF2B5EF4-FFF2-40B4-BE49-F238E27FC236}">
                <a16:creationId xmlns:a16="http://schemas.microsoft.com/office/drawing/2014/main" id="{8EC958FF-95E8-4598-9966-5727C33BA3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8897" y="1261361"/>
            <a:ext cx="3613349" cy="231944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8B4EDFD0-04C3-D5EE-F214-FC68B27CCCE1}"/>
              </a:ext>
            </a:extLst>
          </p:cNvPr>
          <p:cNvSpPr/>
          <p:nvPr/>
        </p:nvSpPr>
        <p:spPr bwMode="auto">
          <a:xfrm>
            <a:off x="324001" y="5857714"/>
            <a:ext cx="812800" cy="801546"/>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pic>
        <p:nvPicPr>
          <p:cNvPr id="6" name="Picture 5" descr="A qr code with a black and white background&#10;&#10;AI-generated content may be incorrect.">
            <a:extLst>
              <a:ext uri="{FF2B5EF4-FFF2-40B4-BE49-F238E27FC236}">
                <a16:creationId xmlns:a16="http://schemas.microsoft.com/office/drawing/2014/main" id="{3D63C01F-B55C-B769-D094-44656F01AE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06669" y="4460682"/>
            <a:ext cx="1797804" cy="1797804"/>
          </a:xfrm>
          <a:prstGeom prst="rect">
            <a:avLst/>
          </a:prstGeom>
        </p:spPr>
      </p:pic>
      <p:pic>
        <p:nvPicPr>
          <p:cNvPr id="8" name="Audio Recording Dec 23, 2025 at 1:17:20 PM">
            <a:hlinkClick r:id="" action="ppaction://media"/>
            <a:extLst>
              <a:ext uri="{FF2B5EF4-FFF2-40B4-BE49-F238E27FC236}">
                <a16:creationId xmlns:a16="http://schemas.microsoft.com/office/drawing/2014/main" id="{E9E7AA50-B0B1-25D2-9B2F-1FAD2BCDB98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324000" y="58680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1D722D2-19EF-4588-B292-154F7CA7C2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774" r="12349" b="13657"/>
          <a:stretch/>
        </p:blipFill>
        <p:spPr>
          <a:xfrm>
            <a:off x="231354" y="-1"/>
            <a:ext cx="8685805" cy="6858001"/>
          </a:xfrm>
          <a:prstGeom prst="rect">
            <a:avLst/>
          </a:prstGeom>
        </p:spPr>
      </p:pic>
      <p:sp>
        <p:nvSpPr>
          <p:cNvPr id="11" name="Rectangle 10">
            <a:extLst>
              <a:ext uri="{FF2B5EF4-FFF2-40B4-BE49-F238E27FC236}">
                <a16:creationId xmlns:a16="http://schemas.microsoft.com/office/drawing/2014/main" id="{03220E28-0B0E-41CE-8492-17D9DE52A23C}"/>
              </a:ext>
            </a:extLst>
          </p:cNvPr>
          <p:cNvSpPr/>
          <p:nvPr/>
        </p:nvSpPr>
        <p:spPr bwMode="auto">
          <a:xfrm>
            <a:off x="8534400" y="0"/>
            <a:ext cx="3657600" cy="6858000"/>
          </a:xfrm>
          <a:prstGeom prst="rec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solidFill>
                <a:srgbClr val="00549F"/>
              </a:solidFill>
              <a:highlight>
                <a:srgbClr val="FFFF00"/>
              </a:highlight>
              <a:latin typeface="Arial" charset="0"/>
              <a:ea typeface="ヒラギノ角ゴ Pro W3" pitchFamily="48" charset="-128"/>
            </a:endParaRPr>
          </a:p>
        </p:txBody>
      </p:sp>
      <p:sp>
        <p:nvSpPr>
          <p:cNvPr id="56324" name="Rectangle 1"/>
          <p:cNvSpPr>
            <a:spLocks noChangeArrowheads="1"/>
          </p:cNvSpPr>
          <p:nvPr/>
        </p:nvSpPr>
        <p:spPr bwMode="auto">
          <a:xfrm>
            <a:off x="8711386" y="4931122"/>
            <a:ext cx="352611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None/>
            </a:pPr>
            <a:r>
              <a:rPr lang="en-US" altLang="en-US" sz="1600" spc="300">
                <a:solidFill>
                  <a:schemeClr val="bg1"/>
                </a:solidFill>
                <a:latin typeface="Myriad Pro" panose="020B0503030403020204" pitchFamily="34" charset="0"/>
              </a:rPr>
              <a:t>For more information, visit: </a:t>
            </a:r>
          </a:p>
          <a:p>
            <a:pPr>
              <a:spcBef>
                <a:spcPct val="0"/>
              </a:spcBef>
              <a:buNone/>
            </a:pPr>
            <a:endParaRPr lang="en-US" sz="1600" spc="300">
              <a:solidFill>
                <a:schemeClr val="bg1"/>
              </a:solidFill>
              <a:latin typeface="+mn-lt"/>
            </a:endParaRPr>
          </a:p>
          <a:p>
            <a:pPr>
              <a:spcBef>
                <a:spcPct val="0"/>
              </a:spcBef>
              <a:buNone/>
            </a:pPr>
            <a:r>
              <a:rPr lang="en-US" sz="1600" b="1" spc="300">
                <a:solidFill>
                  <a:schemeClr val="bg1"/>
                </a:solidFill>
                <a:latin typeface="Myriad Pro" panose="020B0503030403020204" pitchFamily="34" charset="0"/>
                <a:hlinkClick r:id="rId7">
                  <a:extLst>
                    <a:ext uri="{A12FA001-AC4F-418D-AE19-62706E023703}">
                      <ahyp:hlinkClr xmlns:ahyp="http://schemas.microsoft.com/office/drawing/2018/hyperlinkcolor" val="tx"/>
                    </a:ext>
                  </a:extLst>
                </a:hlinkClick>
              </a:rPr>
              <a:t>Everyone at their best: </a:t>
            </a:r>
          </a:p>
          <a:p>
            <a:pPr>
              <a:spcBef>
                <a:spcPct val="0"/>
              </a:spcBef>
              <a:buNone/>
            </a:pPr>
            <a:r>
              <a:rPr lang="en-US" sz="1600" b="1" spc="300">
                <a:solidFill>
                  <a:schemeClr val="bg1"/>
                </a:solidFill>
                <a:latin typeface="Myriad Pro" panose="020B0503030403020204" pitchFamily="34" charset="0"/>
                <a:hlinkClick r:id="rId7">
                  <a:extLst>
                    <a:ext uri="{A12FA001-AC4F-418D-AE19-62706E023703}">
                      <ahyp:hlinkClr xmlns:ahyp="http://schemas.microsoft.com/office/drawing/2018/hyperlinkcolor" val="tx"/>
                    </a:ext>
                  </a:extLst>
                </a:hlinkClick>
              </a:rPr>
              <a:t>Learning French as a Second Language</a:t>
            </a:r>
            <a:endParaRPr lang="en-US" sz="1600" b="1" spc="300">
              <a:solidFill>
                <a:schemeClr val="bg1"/>
              </a:solidFill>
              <a:latin typeface="Myriad Pro" panose="020B0503030403020204" pitchFamily="34" charset="0"/>
            </a:endParaRPr>
          </a:p>
          <a:p>
            <a:pPr>
              <a:spcBef>
                <a:spcPct val="0"/>
              </a:spcBef>
              <a:buFontTx/>
              <a:buNone/>
            </a:pPr>
            <a:endParaRPr lang="en-CA" altLang="en-US" sz="1600">
              <a:solidFill>
                <a:schemeClr val="bg1"/>
              </a:solidFill>
              <a:latin typeface="Myriad Pro" panose="020B0503030403020204" pitchFamily="34" charset="0"/>
            </a:endParaRPr>
          </a:p>
        </p:txBody>
      </p:sp>
      <p:pic>
        <p:nvPicPr>
          <p:cNvPr id="19" name="Graphic 18">
            <a:extLst>
              <a:ext uri="{FF2B5EF4-FFF2-40B4-BE49-F238E27FC236}">
                <a16:creationId xmlns:a16="http://schemas.microsoft.com/office/drawing/2014/main" id="{A704F722-230F-4178-B86B-41FA0C2853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85901" y="811938"/>
            <a:ext cx="1709094" cy="726365"/>
          </a:xfrm>
          <a:prstGeom prst="rect">
            <a:avLst/>
          </a:prstGeom>
        </p:spPr>
      </p:pic>
      <p:grpSp>
        <p:nvGrpSpPr>
          <p:cNvPr id="2" name="Group 1">
            <a:extLst>
              <a:ext uri="{FF2B5EF4-FFF2-40B4-BE49-F238E27FC236}">
                <a16:creationId xmlns:a16="http://schemas.microsoft.com/office/drawing/2014/main" id="{1CFC2CC1-5BC9-454A-8B21-7E95A1EFCEA8}"/>
              </a:ext>
            </a:extLst>
          </p:cNvPr>
          <p:cNvGrpSpPr/>
          <p:nvPr/>
        </p:nvGrpSpPr>
        <p:grpSpPr>
          <a:xfrm>
            <a:off x="185851" y="1905000"/>
            <a:ext cx="8303046" cy="4953000"/>
            <a:chOff x="142210" y="2057400"/>
            <a:chExt cx="8392190" cy="4807396"/>
          </a:xfrm>
        </p:grpSpPr>
        <p:pic>
          <p:nvPicPr>
            <p:cNvPr id="18" name="Graphic 17">
              <a:extLst>
                <a:ext uri="{FF2B5EF4-FFF2-40B4-BE49-F238E27FC236}">
                  <a16:creationId xmlns:a16="http://schemas.microsoft.com/office/drawing/2014/main" id="{2DDD1DF4-2E49-4DEC-B99B-3759FC06AF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2210" y="2057400"/>
              <a:ext cx="8392190" cy="4807396"/>
            </a:xfrm>
            <a:prstGeom prst="rect">
              <a:avLst/>
            </a:prstGeom>
          </p:spPr>
        </p:pic>
        <p:pic>
          <p:nvPicPr>
            <p:cNvPr id="33" name="Graphic 32">
              <a:extLst>
                <a:ext uri="{FF2B5EF4-FFF2-40B4-BE49-F238E27FC236}">
                  <a16:creationId xmlns:a16="http://schemas.microsoft.com/office/drawing/2014/main" id="{D82236D1-071F-4751-B343-F36C40FFC8C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2210" y="3657600"/>
              <a:ext cx="8392190" cy="3207196"/>
            </a:xfrm>
            <a:prstGeom prst="rect">
              <a:avLst/>
            </a:prstGeom>
          </p:spPr>
        </p:pic>
      </p:grpSp>
      <p:sp>
        <p:nvSpPr>
          <p:cNvPr id="17" name="TextBox 2">
            <a:extLst>
              <a:ext uri="{FF2B5EF4-FFF2-40B4-BE49-F238E27FC236}">
                <a16:creationId xmlns:a16="http://schemas.microsoft.com/office/drawing/2014/main" id="{79CB91CE-E79A-46D6-AC21-EB7A1046B5AF}"/>
              </a:ext>
            </a:extLst>
          </p:cNvPr>
          <p:cNvSpPr txBox="1">
            <a:spLocks noChangeArrowheads="1"/>
          </p:cNvSpPr>
          <p:nvPr/>
        </p:nvSpPr>
        <p:spPr bwMode="auto">
          <a:xfrm>
            <a:off x="1136800" y="5839063"/>
            <a:ext cx="69459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4800" b="1">
                <a:solidFill>
                  <a:schemeClr val="bg1"/>
                </a:solidFill>
                <a:latin typeface="+mj-lt"/>
                <a:ea typeface="Adobe Myungjo Std M" panose="02020600000000000000" pitchFamily="18" charset="-128"/>
              </a:rPr>
              <a:t>Everyone at their best!</a:t>
            </a:r>
          </a:p>
        </p:txBody>
      </p:sp>
      <p:pic>
        <p:nvPicPr>
          <p:cNvPr id="3" name="Audio Recording Dec 23, 2025 at 1:00:17 PM">
            <a:hlinkClick r:id="" action="ppaction://media"/>
            <a:extLst>
              <a:ext uri="{FF2B5EF4-FFF2-40B4-BE49-F238E27FC236}">
                <a16:creationId xmlns:a16="http://schemas.microsoft.com/office/drawing/2014/main" id="{232F1934-92A7-4AD2-14A8-6053FF59C1D5}"/>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324000" y="58680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a:extLst>
              <a:ext uri="{FF2B5EF4-FFF2-40B4-BE49-F238E27FC236}">
                <a16:creationId xmlns:a16="http://schemas.microsoft.com/office/drawing/2014/main" id="{886B8068-835F-4D77-A376-21D5DAD17603}"/>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a:solidFill>
                  <a:schemeClr val="bg1"/>
                </a:solidFill>
              </a:rPr>
              <a:t>Benefits of Learning French </a:t>
            </a:r>
            <a:endParaRPr lang="en-US" altLang="en-US" sz="2800" kern="0">
              <a:solidFill>
                <a:schemeClr val="bg1"/>
              </a:solidFill>
            </a:endParaRPr>
          </a:p>
        </p:txBody>
      </p:sp>
      <p:pic>
        <p:nvPicPr>
          <p:cNvPr id="7" name="Picture 6">
            <a:extLst>
              <a:ext uri="{FF2B5EF4-FFF2-40B4-BE49-F238E27FC236}">
                <a16:creationId xmlns:a16="http://schemas.microsoft.com/office/drawing/2014/main" id="{13BED80A-A88A-41B4-B75E-43CD6ADA21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369" t="2603" r="15676" b="1136"/>
          <a:stretch/>
        </p:blipFill>
        <p:spPr>
          <a:xfrm>
            <a:off x="228600" y="914400"/>
            <a:ext cx="3876984" cy="5777345"/>
          </a:xfrm>
          <a:prstGeom prst="rect">
            <a:avLst/>
          </a:prstGeom>
        </p:spPr>
      </p:pic>
      <p:sp>
        <p:nvSpPr>
          <p:cNvPr id="8" name="Content Placeholder 2">
            <a:extLst>
              <a:ext uri="{FF2B5EF4-FFF2-40B4-BE49-F238E27FC236}">
                <a16:creationId xmlns:a16="http://schemas.microsoft.com/office/drawing/2014/main" id="{825FBFF1-44B7-4BE9-86F4-A458636AD845}"/>
              </a:ext>
            </a:extLst>
          </p:cNvPr>
          <p:cNvSpPr txBox="1">
            <a:spLocks/>
          </p:cNvSpPr>
          <p:nvPr/>
        </p:nvSpPr>
        <p:spPr>
          <a:xfrm>
            <a:off x="4105584" y="1203016"/>
            <a:ext cx="7406640" cy="5200111"/>
          </a:xfrm>
          <a:prstGeom prst="rect">
            <a:avLst/>
          </a:prstGeom>
        </p:spPr>
        <p:txBody>
          <a:bodyPr/>
          <a:lst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a:lstStyle>
          <a:p>
            <a:pPr marL="1026414" indent="-365760">
              <a:spcBef>
                <a:spcPts val="600"/>
              </a:spcBef>
              <a:spcAft>
                <a:spcPts val="700"/>
              </a:spcAft>
              <a:buFont typeface="Arial" panose="020B0604020202020204" pitchFamily="34" charset="0"/>
              <a:buChar char="•"/>
            </a:pPr>
            <a:r>
              <a:rPr lang="en-US" sz="2000" b="0" i="0">
                <a:solidFill>
                  <a:srgbClr val="000000"/>
                </a:solidFill>
                <a:effectLst/>
              </a:rPr>
              <a:t>Fosters stronger literacy skills in both French and English</a:t>
            </a:r>
          </a:p>
          <a:p>
            <a:pPr marL="1026414" indent="-365760" algn="l">
              <a:spcBef>
                <a:spcPts val="600"/>
              </a:spcBef>
              <a:spcAft>
                <a:spcPts val="700"/>
              </a:spcAft>
              <a:buFont typeface="Arial" panose="020B0604020202020204" pitchFamily="34" charset="0"/>
              <a:buChar char="•"/>
            </a:pPr>
            <a:r>
              <a:rPr lang="en-US" sz="2000">
                <a:solidFill>
                  <a:srgbClr val="000000"/>
                </a:solidFill>
              </a:rPr>
              <a:t>D</a:t>
            </a:r>
            <a:r>
              <a:rPr lang="en-US" sz="2000" b="0" i="0">
                <a:solidFill>
                  <a:srgbClr val="000000"/>
                </a:solidFill>
                <a:effectLst/>
              </a:rPr>
              <a:t>evelops listening and learning skills</a:t>
            </a:r>
          </a:p>
          <a:p>
            <a:pPr marL="1026414" indent="-365760" algn="l">
              <a:spcBef>
                <a:spcPts val="600"/>
              </a:spcBef>
              <a:spcAft>
                <a:spcPts val="700"/>
              </a:spcAft>
              <a:buFont typeface="Arial" panose="020B0604020202020204" pitchFamily="34" charset="0"/>
              <a:buChar char="•"/>
            </a:pPr>
            <a:r>
              <a:rPr lang="en-US" sz="2000">
                <a:solidFill>
                  <a:srgbClr val="000000"/>
                </a:solidFill>
              </a:rPr>
              <a:t>E</a:t>
            </a:r>
            <a:r>
              <a:rPr lang="en-US" sz="2000" b="0" i="0">
                <a:solidFill>
                  <a:srgbClr val="000000"/>
                </a:solidFill>
                <a:effectLst/>
              </a:rPr>
              <a:t>nhances problem solving abilities</a:t>
            </a:r>
          </a:p>
          <a:p>
            <a:pPr marL="1026414" indent="-365760" algn="l">
              <a:spcBef>
                <a:spcPts val="600"/>
              </a:spcBef>
              <a:spcAft>
                <a:spcPts val="700"/>
              </a:spcAft>
              <a:buFont typeface="Arial" panose="020B0604020202020204" pitchFamily="34" charset="0"/>
              <a:buChar char="•"/>
            </a:pPr>
            <a:r>
              <a:rPr lang="en-US" sz="2000">
                <a:solidFill>
                  <a:srgbClr val="000000"/>
                </a:solidFill>
              </a:rPr>
              <a:t>I</a:t>
            </a:r>
            <a:r>
              <a:rPr lang="en-US" sz="2000" b="0" i="0">
                <a:solidFill>
                  <a:srgbClr val="000000"/>
                </a:solidFill>
                <a:effectLst/>
              </a:rPr>
              <a:t>ncreases cognitive abilities such as flexible and creative thinking</a:t>
            </a:r>
          </a:p>
          <a:p>
            <a:pPr marL="1026414" indent="-365760" algn="l">
              <a:spcBef>
                <a:spcPts val="600"/>
              </a:spcBef>
              <a:spcAft>
                <a:spcPts val="700"/>
              </a:spcAft>
              <a:buFont typeface="Arial" panose="020B0604020202020204" pitchFamily="34" charset="0"/>
              <a:buChar char="•"/>
            </a:pPr>
            <a:r>
              <a:rPr lang="en-US" sz="2000">
                <a:solidFill>
                  <a:srgbClr val="000000"/>
                </a:solidFill>
              </a:rPr>
              <a:t>Exposes</a:t>
            </a:r>
            <a:r>
              <a:rPr lang="en-US" sz="2000" b="0" i="0">
                <a:solidFill>
                  <a:srgbClr val="000000"/>
                </a:solidFill>
                <a:effectLst/>
              </a:rPr>
              <a:t> learners to literature, art, music and theatre in another language</a:t>
            </a:r>
          </a:p>
          <a:p>
            <a:pPr marL="1026414" indent="-365760" algn="l">
              <a:spcBef>
                <a:spcPts val="600"/>
              </a:spcBef>
              <a:spcAft>
                <a:spcPts val="700"/>
              </a:spcAft>
              <a:buFont typeface="Arial" panose="020B0604020202020204" pitchFamily="34" charset="0"/>
              <a:buChar char="•"/>
            </a:pPr>
            <a:r>
              <a:rPr lang="en-US" sz="2000">
                <a:solidFill>
                  <a:srgbClr val="000000"/>
                </a:solidFill>
              </a:rPr>
              <a:t>Improves </a:t>
            </a:r>
            <a:r>
              <a:rPr lang="en-US" sz="2000" b="0" i="0">
                <a:solidFill>
                  <a:srgbClr val="000000"/>
                </a:solidFill>
                <a:effectLst/>
              </a:rPr>
              <a:t>self-esteem and awareness towards French and other cultures</a:t>
            </a:r>
          </a:p>
          <a:p>
            <a:pPr marL="1026414" indent="-365760">
              <a:spcBef>
                <a:spcPts val="600"/>
              </a:spcBef>
              <a:spcAft>
                <a:spcPts val="700"/>
              </a:spcAft>
              <a:buFont typeface="Arial" panose="020B0604020202020204" pitchFamily="34" charset="0"/>
              <a:buChar char="•"/>
            </a:pPr>
            <a:r>
              <a:rPr lang="en-CA" altLang="en-US" sz="2000">
                <a:solidFill>
                  <a:schemeClr val="tx1"/>
                </a:solidFill>
              </a:rPr>
              <a:t>Explore a variety of themes of interest (e.g., me, my family, food, clothing, leisure, and activities: sports, music, etc.).</a:t>
            </a:r>
            <a:endParaRPr lang="en-CA" altLang="en-US" sz="2000">
              <a:solidFill>
                <a:schemeClr val="tx1"/>
              </a:solidFill>
              <a:cs typeface="Arial"/>
            </a:endParaRPr>
          </a:p>
          <a:p>
            <a:pPr marL="660654" indent="0" algn="l">
              <a:spcBef>
                <a:spcPts val="600"/>
              </a:spcBef>
              <a:spcAft>
                <a:spcPts val="700"/>
              </a:spcAft>
              <a:buNone/>
            </a:pPr>
            <a:endParaRPr lang="en-US" sz="2000" b="0" i="0">
              <a:solidFill>
                <a:srgbClr val="000000"/>
              </a:solidFill>
              <a:effectLst/>
            </a:endParaRPr>
          </a:p>
          <a:p>
            <a:pPr marL="0" indent="0">
              <a:buNone/>
              <a:defRPr/>
            </a:pPr>
            <a:endParaRPr lang="en-CA" altLang="en-US" sz="2400" kern="0">
              <a:solidFill>
                <a:schemeClr val="tx1"/>
              </a:solidFill>
            </a:endParaRPr>
          </a:p>
          <a:p>
            <a:pPr>
              <a:buFontTx/>
              <a:buNone/>
              <a:defRPr/>
            </a:pPr>
            <a:endParaRPr lang="fr-CA" altLang="en-US" sz="2400" kern="0">
              <a:solidFill>
                <a:schemeClr val="tx1"/>
              </a:solidFill>
            </a:endParaRPr>
          </a:p>
        </p:txBody>
      </p:sp>
      <p:sp>
        <p:nvSpPr>
          <p:cNvPr id="4" name="Oval 3">
            <a:extLst>
              <a:ext uri="{FF2B5EF4-FFF2-40B4-BE49-F238E27FC236}">
                <a16:creationId xmlns:a16="http://schemas.microsoft.com/office/drawing/2014/main" id="{FF87A518-A5DA-C34C-BD3C-03D174D78A0C}"/>
              </a:ext>
            </a:extLst>
          </p:cNvPr>
          <p:cNvSpPr/>
          <p:nvPr/>
        </p:nvSpPr>
        <p:spPr bwMode="auto">
          <a:xfrm>
            <a:off x="324001" y="5857714"/>
            <a:ext cx="812800" cy="801546"/>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pic>
        <p:nvPicPr>
          <p:cNvPr id="3" name="Audio Recording Dec 23, 2025 at 11:07:36 AM">
            <a:hlinkClick r:id="" action="ppaction://media"/>
            <a:extLst>
              <a:ext uri="{FF2B5EF4-FFF2-40B4-BE49-F238E27FC236}">
                <a16:creationId xmlns:a16="http://schemas.microsoft.com/office/drawing/2014/main" id="{323883C5-BC7D-3B0F-A977-10410784C26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24000" y="58680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F3292-FDE5-44FF-BF16-D26CF4639BF4}"/>
              </a:ext>
            </a:extLst>
          </p:cNvPr>
          <p:cNvSpPr/>
          <p:nvPr/>
        </p:nvSpPr>
        <p:spPr>
          <a:xfrm>
            <a:off x="477194" y="1390869"/>
            <a:ext cx="5170571" cy="3895938"/>
          </a:xfrm>
          <a:prstGeom prst="rect">
            <a:avLst/>
          </a:prstGeom>
        </p:spPr>
        <p:txBody>
          <a:bodyPr wrap="square">
            <a:spAutoFit/>
          </a:bodyPr>
          <a:lstStyle/>
          <a:p>
            <a:pPr marL="342900" indent="-365760">
              <a:lnSpc>
                <a:spcPts val="2600"/>
              </a:lnSpc>
              <a:spcAft>
                <a:spcPts val="1300"/>
              </a:spcAft>
              <a:buFont typeface="Arial" panose="020B0604020202020204" pitchFamily="34" charset="0"/>
              <a:buChar char="•"/>
            </a:pPr>
            <a:r>
              <a:rPr lang="en-CA" altLang="en-US" sz="1800">
                <a:latin typeface="+mn-lt"/>
              </a:rPr>
              <a:t>All New Brunswick French pathways are aligned with the CEFR, or the </a:t>
            </a:r>
            <a:r>
              <a:rPr lang="en-CA" altLang="en-US" sz="1800" b="1">
                <a:latin typeface="+mn-lt"/>
              </a:rPr>
              <a:t>Common European Framework of Reference</a:t>
            </a:r>
          </a:p>
          <a:p>
            <a:pPr marL="342900" indent="-365760">
              <a:lnSpc>
                <a:spcPts val="2600"/>
              </a:lnSpc>
              <a:spcAft>
                <a:spcPts val="1300"/>
              </a:spcAft>
              <a:buFont typeface="Arial" panose="020B0604020202020204" pitchFamily="34" charset="0"/>
              <a:buChar char="•"/>
            </a:pPr>
            <a:r>
              <a:rPr lang="en-CA" sz="1800">
                <a:latin typeface="+mn-lt"/>
              </a:rPr>
              <a:t>It is an internationally recognized tool to describe language learning in any language.</a:t>
            </a:r>
          </a:p>
          <a:p>
            <a:pPr marL="342900" indent="-365760">
              <a:lnSpc>
                <a:spcPts val="2600"/>
              </a:lnSpc>
              <a:spcAft>
                <a:spcPts val="1300"/>
              </a:spcAft>
              <a:buFont typeface="Arial" panose="020B0604020202020204" pitchFamily="34" charset="0"/>
              <a:buChar char="•"/>
            </a:pPr>
            <a:r>
              <a:rPr lang="en-CA" sz="1800"/>
              <a:t>The CEFR shows how language skills develop over time. It describes a learner’s progress, from beginner to more advanced levels.</a:t>
            </a:r>
          </a:p>
          <a:p>
            <a:pPr marL="342900" indent="-365760">
              <a:lnSpc>
                <a:spcPts val="2600"/>
              </a:lnSpc>
              <a:spcAft>
                <a:spcPts val="1300"/>
              </a:spcAft>
              <a:buFont typeface="Arial" panose="020B0604020202020204" pitchFamily="34" charset="0"/>
              <a:buChar char="•"/>
            </a:pPr>
            <a:r>
              <a:rPr lang="en-CA" sz="1800">
                <a:latin typeface="+mn-lt"/>
              </a:rPr>
              <a:t>Learning French is </a:t>
            </a:r>
            <a:r>
              <a:rPr lang="en-CA" sz="1800" b="1" u="sng">
                <a:latin typeface="+mn-lt"/>
              </a:rPr>
              <a:t>a lifelong journey</a:t>
            </a:r>
          </a:p>
        </p:txBody>
      </p:sp>
      <p:sp>
        <p:nvSpPr>
          <p:cNvPr id="14" name="Rectangle 2">
            <a:extLst>
              <a:ext uri="{FF2B5EF4-FFF2-40B4-BE49-F238E27FC236}">
                <a16:creationId xmlns:a16="http://schemas.microsoft.com/office/drawing/2014/main" id="{D35723FD-F176-4034-8D90-F9D07EC96BC7}"/>
              </a:ext>
            </a:extLst>
          </p:cNvPr>
          <p:cNvSpPr txBox="1">
            <a:spLocks noChangeArrowheads="1"/>
          </p:cNvSpPr>
          <p:nvPr/>
        </p:nvSpPr>
        <p:spPr bwMode="auto">
          <a:xfrm>
            <a:off x="228600" y="1"/>
            <a:ext cx="11963399" cy="91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a:t>How do we measure French proficiency?</a:t>
            </a:r>
            <a:endParaRPr lang="en-US" altLang="en-US" sz="2800" kern="0"/>
          </a:p>
        </p:txBody>
      </p:sp>
      <p:grpSp>
        <p:nvGrpSpPr>
          <p:cNvPr id="2" name="Group 1">
            <a:extLst>
              <a:ext uri="{FF2B5EF4-FFF2-40B4-BE49-F238E27FC236}">
                <a16:creationId xmlns:a16="http://schemas.microsoft.com/office/drawing/2014/main" id="{02905814-B97D-4D47-AF7D-D6EDE61F137D}"/>
              </a:ext>
            </a:extLst>
          </p:cNvPr>
          <p:cNvGrpSpPr/>
          <p:nvPr/>
        </p:nvGrpSpPr>
        <p:grpSpPr>
          <a:xfrm>
            <a:off x="1360857" y="5676309"/>
            <a:ext cx="4286908" cy="971602"/>
            <a:chOff x="7620000" y="3221552"/>
            <a:chExt cx="4286908" cy="971602"/>
          </a:xfrm>
        </p:grpSpPr>
        <p:pic>
          <p:nvPicPr>
            <p:cNvPr id="25" name="Graphic 24">
              <a:extLst>
                <a:ext uri="{FF2B5EF4-FFF2-40B4-BE49-F238E27FC236}">
                  <a16:creationId xmlns:a16="http://schemas.microsoft.com/office/drawing/2014/main" id="{C68712D0-14DE-4D90-BECE-1311324D96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0000" y="3221552"/>
              <a:ext cx="4286908" cy="918581"/>
            </a:xfrm>
            <a:prstGeom prst="rect">
              <a:avLst/>
            </a:prstGeom>
          </p:spPr>
        </p:pic>
        <p:sp>
          <p:nvSpPr>
            <p:cNvPr id="7" name="Rectangle 2">
              <a:extLst>
                <a:ext uri="{FF2B5EF4-FFF2-40B4-BE49-F238E27FC236}">
                  <a16:creationId xmlns:a16="http://schemas.microsoft.com/office/drawing/2014/main" id="{F1A53397-6B0A-41B7-9759-317737587B80}"/>
                </a:ext>
              </a:extLst>
            </p:cNvPr>
            <p:cNvSpPr txBox="1">
              <a:spLocks noChangeArrowheads="1"/>
            </p:cNvSpPr>
            <p:nvPr/>
          </p:nvSpPr>
          <p:spPr bwMode="auto">
            <a:xfrm>
              <a:off x="8338335" y="3431154"/>
              <a:ext cx="346751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464646"/>
                  </a:solidFill>
                  <a:latin typeface="Arial" pitchFamily="34" charset="0"/>
                  <a:ea typeface="ヒラギノ角ゴ Pro W3" charset="-128"/>
                </a:defRPr>
              </a:lvl1pPr>
              <a:lvl2pPr marL="800100" indent="-34290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buNone/>
              </a:pPr>
              <a:r>
                <a:rPr lang="en-CA" sz="1400" spc="300">
                  <a:solidFill>
                    <a:schemeClr val="tx1"/>
                  </a:solidFill>
                  <a:latin typeface="+mn-lt"/>
                </a:rPr>
                <a:t>English poster may be found at </a:t>
              </a:r>
              <a:r>
                <a:rPr lang="en-CA" sz="1400" b="1" spc="300">
                  <a:solidFill>
                    <a:schemeClr val="tx1"/>
                  </a:solidFill>
                  <a:latin typeface="+mn-lt"/>
                  <a:hlinkClick r:id="rId8">
                    <a:extLst>
                      <a:ext uri="{A12FA001-AC4F-418D-AE19-62706E023703}">
                        <ahyp:hlinkClr xmlns:ahyp="http://schemas.microsoft.com/office/drawing/2018/hyperlinkcolor" val="tx"/>
                      </a:ext>
                    </a:extLst>
                  </a:hlinkClick>
                </a:rPr>
                <a:t>https://bit.ly/3kHLeMs</a:t>
              </a:r>
              <a:r>
                <a:rPr lang="en-CA" sz="1400" b="1" spc="300">
                  <a:solidFill>
                    <a:schemeClr val="tx1"/>
                  </a:solidFill>
                  <a:latin typeface="+mn-lt"/>
                </a:rPr>
                <a:t> </a:t>
              </a:r>
            </a:p>
            <a:p>
              <a:pPr marL="0" indent="0" eaLnBrk="1" hangingPunct="1">
                <a:spcBef>
                  <a:spcPct val="0"/>
                </a:spcBef>
                <a:spcAft>
                  <a:spcPts val="800"/>
                </a:spcAft>
                <a:buNone/>
                <a:defRPr/>
              </a:pPr>
              <a:endParaRPr lang="fr-CA" altLang="en-US" sz="1600" b="1" spc="300">
                <a:solidFill>
                  <a:schemeClr val="tx1"/>
                </a:solidFill>
              </a:endParaRPr>
            </a:p>
            <a:p>
              <a:pPr marL="0" indent="0" eaLnBrk="1" hangingPunct="1">
                <a:spcBef>
                  <a:spcPct val="0"/>
                </a:spcBef>
                <a:buNone/>
                <a:defRPr/>
              </a:pPr>
              <a:r>
                <a:rPr lang="fr-CA" altLang="en-US" sz="1600" spc="300">
                  <a:solidFill>
                    <a:schemeClr val="tx1"/>
                  </a:solidFill>
                  <a:latin typeface="Arial Narrow" panose="020B0606020202030204" pitchFamily="34" charset="0"/>
                </a:rPr>
                <a:t>		          	     	</a:t>
              </a:r>
            </a:p>
            <a:p>
              <a:pPr marL="0" indent="0" eaLnBrk="1" hangingPunct="1">
                <a:spcBef>
                  <a:spcPct val="0"/>
                </a:spcBef>
                <a:buNone/>
                <a:defRPr/>
              </a:pPr>
              <a:endParaRPr lang="fr-CA" altLang="en-US" sz="1600" spc="300">
                <a:solidFill>
                  <a:schemeClr val="tx1"/>
                </a:solidFill>
                <a:latin typeface="+mj-lt"/>
              </a:endParaRPr>
            </a:p>
            <a:p>
              <a:pPr marL="0" indent="0" eaLnBrk="1" hangingPunct="1">
                <a:spcBef>
                  <a:spcPct val="0"/>
                </a:spcBef>
                <a:buNone/>
                <a:defRPr/>
              </a:pPr>
              <a:endParaRPr lang="fr-CA" altLang="en-US" sz="1600" spc="300">
                <a:solidFill>
                  <a:schemeClr val="tx1"/>
                </a:solidFill>
                <a:latin typeface="+mj-lt"/>
              </a:endParaRPr>
            </a:p>
            <a:p>
              <a:pPr marL="0" indent="0" eaLnBrk="1" hangingPunct="1">
                <a:spcBef>
                  <a:spcPct val="0"/>
                </a:spcBef>
                <a:buNone/>
                <a:defRPr/>
              </a:pPr>
              <a:endParaRPr lang="en-US" altLang="en-US" sz="1600" spc="300">
                <a:solidFill>
                  <a:schemeClr val="tx1"/>
                </a:solidFill>
                <a:latin typeface="+mn-lt"/>
              </a:endParaRPr>
            </a:p>
            <a:p>
              <a:pPr marL="0" indent="0" eaLnBrk="1" hangingPunct="1">
                <a:spcBef>
                  <a:spcPct val="0"/>
                </a:spcBef>
                <a:buNone/>
                <a:defRPr/>
              </a:pPr>
              <a:endParaRPr lang="en-US" altLang="en-US" sz="1600" spc="300">
                <a:solidFill>
                  <a:schemeClr val="tx1"/>
                </a:solidFill>
                <a:latin typeface="+mn-lt"/>
              </a:endParaRPr>
            </a:p>
          </p:txBody>
        </p:sp>
        <p:pic>
          <p:nvPicPr>
            <p:cNvPr id="24" name="Graphic 23" descr="Information">
              <a:extLst>
                <a:ext uri="{FF2B5EF4-FFF2-40B4-BE49-F238E27FC236}">
                  <a16:creationId xmlns:a16="http://schemas.microsoft.com/office/drawing/2014/main" id="{38EF8A3F-4C9A-4BC7-B8EB-B4EB74DE51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14714" y="3437015"/>
              <a:ext cx="523621" cy="523621"/>
            </a:xfrm>
            <a:prstGeom prst="rect">
              <a:avLst/>
            </a:prstGeom>
          </p:spPr>
        </p:pic>
      </p:grpSp>
      <p:pic>
        <p:nvPicPr>
          <p:cNvPr id="11" name="Picture 2" descr="Afficher l’image source">
            <a:extLst>
              <a:ext uri="{FF2B5EF4-FFF2-40B4-BE49-F238E27FC236}">
                <a16:creationId xmlns:a16="http://schemas.microsoft.com/office/drawing/2014/main" id="{C5E2AD6C-B11C-42C0-AC53-AE22DFBBD5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1843" y="3429000"/>
            <a:ext cx="5589539"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9775716-BE4C-4BD5-9050-D7318509C94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54354" y="1163639"/>
            <a:ext cx="5617029" cy="1637619"/>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7BC3FA5B-DEA9-5675-E8D5-EC45B868AE95}"/>
              </a:ext>
            </a:extLst>
          </p:cNvPr>
          <p:cNvSpPr/>
          <p:nvPr/>
        </p:nvSpPr>
        <p:spPr bwMode="auto">
          <a:xfrm>
            <a:off x="324001" y="5857714"/>
            <a:ext cx="812800" cy="801546"/>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pic>
        <p:nvPicPr>
          <p:cNvPr id="5" name="Audio Recording Dec 23, 2025 at 11:09:55 AM">
            <a:hlinkClick r:id="" action="ppaction://media"/>
            <a:extLst>
              <a:ext uri="{FF2B5EF4-FFF2-40B4-BE49-F238E27FC236}">
                <a16:creationId xmlns:a16="http://schemas.microsoft.com/office/drawing/2014/main" id="{E6BBF970-ACDD-B01C-1B7A-DDFA69DAA06B}"/>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324000" y="5868000"/>
            <a:ext cx="812800" cy="812800"/>
          </a:xfrm>
          <a:prstGeom prst="rect">
            <a:avLst/>
          </a:prstGeom>
          <a:noFill/>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4A772A-9F72-4183-B252-9789525EBBB0}"/>
              </a:ext>
            </a:extLst>
          </p:cNvPr>
          <p:cNvPicPr>
            <a:picLocks noChangeAspect="1"/>
          </p:cNvPicPr>
          <p:nvPr/>
        </p:nvPicPr>
        <p:blipFill>
          <a:blip r:embed="rId14"/>
          <a:stretch>
            <a:fillRect/>
          </a:stretch>
        </p:blipFill>
        <p:spPr>
          <a:xfrm>
            <a:off x="4835600" y="1925234"/>
            <a:ext cx="4249280" cy="4352921"/>
          </a:xfrm>
          <a:prstGeom prst="rect">
            <a:avLst/>
          </a:prstGeom>
        </p:spPr>
      </p:pic>
      <p:pic>
        <p:nvPicPr>
          <p:cNvPr id="3" name="Basic">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extLst>
              <a:ext uri="{28A0092B-C50C-407E-A947-70E740481C1C}">
                <a14:useLocalDpi xmlns:a14="http://schemas.microsoft.com/office/drawing/2010/main" val="0"/>
              </a:ext>
            </a:extLst>
          </a:blip>
          <a:stretch>
            <a:fillRect/>
          </a:stretch>
        </p:blipFill>
        <p:spPr>
          <a:xfrm>
            <a:off x="5934371" y="4739647"/>
            <a:ext cx="304800" cy="304800"/>
          </a:xfrm>
          <a:prstGeom prst="rect">
            <a:avLst/>
          </a:prstGeom>
        </p:spPr>
      </p:pic>
      <p:pic>
        <p:nvPicPr>
          <p:cNvPr id="4" name="Intermediate">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extLst>
              <a:ext uri="{28A0092B-C50C-407E-A947-70E740481C1C}">
                <a14:useLocalDpi xmlns:a14="http://schemas.microsoft.com/office/drawing/2010/main" val="0"/>
              </a:ext>
            </a:extLst>
          </a:blip>
          <a:stretch>
            <a:fillRect/>
          </a:stretch>
        </p:blipFill>
        <p:spPr>
          <a:xfrm>
            <a:off x="5599586" y="4184225"/>
            <a:ext cx="296141" cy="296141"/>
          </a:xfrm>
          <a:prstGeom prst="rect">
            <a:avLst/>
          </a:prstGeom>
        </p:spPr>
      </p:pic>
      <p:pic>
        <p:nvPicPr>
          <p:cNvPr id="5" name="InterPlus">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5">
            <a:extLst>
              <a:ext uri="{28A0092B-C50C-407E-A947-70E740481C1C}">
                <a14:useLocalDpi xmlns:a14="http://schemas.microsoft.com/office/drawing/2010/main" val="0"/>
              </a:ext>
            </a:extLst>
          </a:blip>
          <a:stretch>
            <a:fillRect/>
          </a:stretch>
        </p:blipFill>
        <p:spPr>
          <a:xfrm>
            <a:off x="5303445" y="3667511"/>
            <a:ext cx="296141" cy="296141"/>
          </a:xfrm>
          <a:prstGeom prst="rect">
            <a:avLst/>
          </a:prstGeom>
        </p:spPr>
      </p:pic>
      <p:pic>
        <p:nvPicPr>
          <p:cNvPr id="6" name="Advanced">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5">
            <a:extLst>
              <a:ext uri="{28A0092B-C50C-407E-A947-70E740481C1C}">
                <a14:useLocalDpi xmlns:a14="http://schemas.microsoft.com/office/drawing/2010/main" val="0"/>
              </a:ext>
            </a:extLst>
          </a:blip>
          <a:stretch>
            <a:fillRect/>
          </a:stretch>
        </p:blipFill>
        <p:spPr>
          <a:xfrm>
            <a:off x="4998644" y="3125672"/>
            <a:ext cx="304800" cy="304800"/>
          </a:xfrm>
          <a:prstGeom prst="rect">
            <a:avLst/>
          </a:prstGeom>
        </p:spPr>
      </p:pic>
      <p:grpSp>
        <p:nvGrpSpPr>
          <p:cNvPr id="9" name="Group 8">
            <a:extLst>
              <a:ext uri="{FF2B5EF4-FFF2-40B4-BE49-F238E27FC236}">
                <a16:creationId xmlns:a16="http://schemas.microsoft.com/office/drawing/2014/main" id="{B0981D21-A3A1-4951-A608-0145FC343383}"/>
              </a:ext>
            </a:extLst>
          </p:cNvPr>
          <p:cNvGrpSpPr/>
          <p:nvPr/>
        </p:nvGrpSpPr>
        <p:grpSpPr>
          <a:xfrm>
            <a:off x="9044663" y="1248459"/>
            <a:ext cx="2811522" cy="5029696"/>
            <a:chOff x="1127360" y="2433161"/>
            <a:chExt cx="2286000" cy="3401458"/>
          </a:xfrm>
        </p:grpSpPr>
        <p:pic>
          <p:nvPicPr>
            <p:cNvPr id="25" name="Graphic 24">
              <a:extLst>
                <a:ext uri="{FF2B5EF4-FFF2-40B4-BE49-F238E27FC236}">
                  <a16:creationId xmlns:a16="http://schemas.microsoft.com/office/drawing/2014/main" id="{0549E9B8-544D-4479-8995-D3DDAF48A94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27360" y="2433161"/>
              <a:ext cx="2286000" cy="3401458"/>
            </a:xfrm>
            <a:prstGeom prst="rect">
              <a:avLst/>
            </a:prstGeom>
          </p:spPr>
        </p:pic>
        <p:sp>
          <p:nvSpPr>
            <p:cNvPr id="10" name="TextBox 9">
              <a:extLst>
                <a:ext uri="{FF2B5EF4-FFF2-40B4-BE49-F238E27FC236}">
                  <a16:creationId xmlns:a16="http://schemas.microsoft.com/office/drawing/2014/main" id="{F3B80034-9C5F-487B-ABDC-E5E0CC4BCF30}"/>
                </a:ext>
              </a:extLst>
            </p:cNvPr>
            <p:cNvSpPr txBox="1"/>
            <p:nvPr/>
          </p:nvSpPr>
          <p:spPr>
            <a:xfrm>
              <a:off x="1432268" y="4407698"/>
              <a:ext cx="1676185" cy="1061522"/>
            </a:xfrm>
            <a:prstGeom prst="rect">
              <a:avLst/>
            </a:prstGeom>
            <a:noFill/>
          </p:spPr>
          <p:txBody>
            <a:bodyPr wrap="square" rtlCol="0">
              <a:spAutoFit/>
            </a:bodyPr>
            <a:lstStyle/>
            <a:p>
              <a:pPr algn="ctr">
                <a:defRPr/>
              </a:pPr>
              <a:r>
                <a:rPr lang="en-CA" sz="1600" b="1">
                  <a:solidFill>
                    <a:srgbClr val="9F8111"/>
                  </a:solidFill>
                  <a:latin typeface="Arial Narrow" panose="020B0606020202030204" pitchFamily="34" charset="0"/>
                  <a:ea typeface="Adobe Myungjo Std M" panose="02020600000000000000" pitchFamily="18" charset="-128"/>
                </a:rPr>
                <a:t>Proficiency grows with more time, more frequent interactions, strong motivation, and consistent exposure to French.</a:t>
              </a:r>
            </a:p>
          </p:txBody>
        </p:sp>
      </p:grpSp>
      <p:sp>
        <p:nvSpPr>
          <p:cNvPr id="24" name="Rectangle 2">
            <a:extLst>
              <a:ext uri="{FF2B5EF4-FFF2-40B4-BE49-F238E27FC236}">
                <a16:creationId xmlns:a16="http://schemas.microsoft.com/office/drawing/2014/main" id="{C4ECB2CD-975A-41BE-960B-D5D35AE98312}"/>
              </a:ext>
            </a:extLst>
          </p:cNvPr>
          <p:cNvSpPr txBox="1">
            <a:spLocks noChangeArrowheads="1"/>
          </p:cNvSpPr>
          <p:nvPr/>
        </p:nvSpPr>
        <p:spPr bwMode="auto">
          <a:xfrm>
            <a:off x="262009" y="14751"/>
            <a:ext cx="11952737" cy="895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a:t>Levels of Proficiency</a:t>
            </a:r>
            <a:endParaRPr lang="en-US" altLang="en-US" sz="2800" kern="0"/>
          </a:p>
        </p:txBody>
      </p:sp>
      <p:grpSp>
        <p:nvGrpSpPr>
          <p:cNvPr id="2" name="Group 1">
            <a:extLst>
              <a:ext uri="{FF2B5EF4-FFF2-40B4-BE49-F238E27FC236}">
                <a16:creationId xmlns:a16="http://schemas.microsoft.com/office/drawing/2014/main" id="{BC1CA406-8597-5808-CAFF-7B90841678FA}"/>
              </a:ext>
            </a:extLst>
          </p:cNvPr>
          <p:cNvGrpSpPr/>
          <p:nvPr/>
        </p:nvGrpSpPr>
        <p:grpSpPr>
          <a:xfrm>
            <a:off x="238057" y="910565"/>
            <a:ext cx="3404903" cy="5777948"/>
            <a:chOff x="2462004" y="1248459"/>
            <a:chExt cx="3404903" cy="5777948"/>
          </a:xfrm>
        </p:grpSpPr>
        <p:pic>
          <p:nvPicPr>
            <p:cNvPr id="26" name="Graphic 25">
              <a:extLst>
                <a:ext uri="{FF2B5EF4-FFF2-40B4-BE49-F238E27FC236}">
                  <a16:creationId xmlns:a16="http://schemas.microsoft.com/office/drawing/2014/main" id="{B5C4C3EB-8095-46B5-873C-70BC0531A80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462004" y="1248459"/>
              <a:ext cx="3404903" cy="5777948"/>
            </a:xfrm>
            <a:prstGeom prst="rect">
              <a:avLst/>
            </a:prstGeom>
          </p:spPr>
        </p:pic>
        <p:pic>
          <p:nvPicPr>
            <p:cNvPr id="28" name="Graphic 27" descr="Information">
              <a:extLst>
                <a:ext uri="{FF2B5EF4-FFF2-40B4-BE49-F238E27FC236}">
                  <a16:creationId xmlns:a16="http://schemas.microsoft.com/office/drawing/2014/main" id="{956BA6F5-C3D3-4F1F-BAD3-992B39F640C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02644" y="2700211"/>
              <a:ext cx="523621" cy="523621"/>
            </a:xfrm>
            <a:prstGeom prst="rect">
              <a:avLst/>
            </a:prstGeom>
          </p:spPr>
        </p:pic>
        <p:sp>
          <p:nvSpPr>
            <p:cNvPr id="16" name="Content Placeholder 2">
              <a:extLst>
                <a:ext uri="{FF2B5EF4-FFF2-40B4-BE49-F238E27FC236}">
                  <a16:creationId xmlns:a16="http://schemas.microsoft.com/office/drawing/2014/main" id="{B28CE567-145C-4F95-8D0E-9CEA8D4C31A2}"/>
                </a:ext>
              </a:extLst>
            </p:cNvPr>
            <p:cNvSpPr txBox="1">
              <a:spLocks/>
            </p:cNvSpPr>
            <p:nvPr/>
          </p:nvSpPr>
          <p:spPr>
            <a:xfrm>
              <a:off x="2719570" y="3443689"/>
              <a:ext cx="3029958" cy="3362861"/>
            </a:xfrm>
            <a:prstGeom prst="rect">
              <a:avLst/>
            </a:prstGeom>
          </p:spPr>
          <p:txBody>
            <a:bodyPr/>
            <a:lst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a:lstStyle>
            <a:p>
              <a:pPr marL="0" indent="0">
                <a:spcBef>
                  <a:spcPct val="0"/>
                </a:spcBef>
                <a:buNone/>
                <a:defRPr/>
              </a:pPr>
              <a:r>
                <a:rPr lang="en-US" sz="1600" spc="300">
                  <a:solidFill>
                    <a:schemeClr val="bg1"/>
                  </a:solidFill>
                  <a:latin typeface="Arial" panose="020B0604020202020204" pitchFamily="34" charset="0"/>
                  <a:ea typeface="ヒラギノ角ゴ Pro W3" charset="-128"/>
                </a:rPr>
                <a:t>The level of French that learners attain will vary from one student to another, </a:t>
              </a:r>
            </a:p>
            <a:p>
              <a:pPr marL="0" indent="0">
                <a:spcBef>
                  <a:spcPct val="0"/>
                </a:spcBef>
                <a:buNone/>
                <a:defRPr/>
              </a:pPr>
              <a:r>
                <a:rPr lang="en-US" sz="1600" spc="300">
                  <a:solidFill>
                    <a:schemeClr val="bg1"/>
                  </a:solidFill>
                  <a:latin typeface="Arial" panose="020B0604020202020204" pitchFamily="34" charset="0"/>
                  <a:ea typeface="ヒラギノ角ゴ Pro W3" charset="-128"/>
                </a:rPr>
                <a:t>in the same way as progress varies in other subject areas</a:t>
              </a:r>
              <a:endParaRPr lang="fr-CA" sz="1600" spc="300">
                <a:solidFill>
                  <a:schemeClr val="bg1"/>
                </a:solidFill>
                <a:latin typeface="Arial" panose="020B0604020202020204" pitchFamily="34" charset="0"/>
                <a:ea typeface="ヒラギノ角ゴ Pro W3" charset="-128"/>
              </a:endParaRPr>
            </a:p>
          </p:txBody>
        </p:sp>
      </p:grpSp>
      <p:pic>
        <p:nvPicPr>
          <p:cNvPr id="8" name="Audio Recording Dec 23, 2025 at 11:14:32 AM">
            <a:hlinkClick r:id="" action="ppaction://media"/>
            <a:extLst>
              <a:ext uri="{FF2B5EF4-FFF2-40B4-BE49-F238E27FC236}">
                <a16:creationId xmlns:a16="http://schemas.microsoft.com/office/drawing/2014/main" id="{A6AA1759-47A7-3ECE-DAB2-DE74D1065F5C}"/>
              </a:ext>
            </a:extLst>
          </p:cNvPr>
          <p:cNvPicPr>
            <a:picLocks noChangeAspect="1"/>
          </p:cNvPicPr>
          <p:nvPr>
            <a:audioFile r:link="rId11"/>
            <p:extLst>
              <p:ext uri="{DAA4B4D4-6D71-4841-9C94-3DE7FCFB9230}">
                <p14:media xmlns:p14="http://schemas.microsoft.com/office/powerpoint/2010/main" r:embed="rId10"/>
              </p:ext>
            </p:extLst>
          </p:nvPr>
        </p:nvPicPr>
        <p:blipFill>
          <a:blip r:embed="rId22"/>
          <a:stretch>
            <a:fillRect/>
          </a:stretch>
        </p:blipFill>
        <p:spPr>
          <a:xfrm>
            <a:off x="324000" y="5868000"/>
            <a:ext cx="812800" cy="812800"/>
          </a:xfrm>
          <a:prstGeom prst="rect">
            <a:avLst/>
          </a:prstGeom>
        </p:spPr>
      </p:pic>
    </p:spTree>
    <p:custDataLst>
      <p:tags r:id="rId1"/>
    </p:custDataLst>
    <p:extLst>
      <p:ext uri="{BB962C8B-B14F-4D97-AF65-F5344CB8AC3E}">
        <p14:creationId xmlns:p14="http://schemas.microsoft.com/office/powerpoint/2010/main" val="396123465"/>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3141" fill="hold"/>
                                        <p:tgtEl>
                                          <p:spTgt spid="3"/>
                                        </p:tgtEl>
                                      </p:cBhvr>
                                    </p:cmd>
                                  </p:childTnLst>
                                </p:cTn>
                              </p:par>
                            </p:childTnLst>
                          </p:cTn>
                        </p:par>
                      </p:childTnLst>
                    </p:cTn>
                  </p:par>
                </p:childTnLst>
              </p:cTn>
              <p:nextCondLst>
                <p:cond evt="onClick" delay="0">
                  <p:tgtEl>
                    <p:spTgt spid="3"/>
                  </p:tgtEl>
                </p:cond>
              </p:nextCondLst>
            </p:seq>
            <p:audio>
              <p:cMediaNode vol="80000">
                <p:cTn id="12" fill="remove" display="0">
                  <p:stCondLst>
                    <p:cond delay="indefinite"/>
                  </p:stCondLst>
                  <p:endCondLst>
                    <p:cond evt="onStopAudio" delay="0">
                      <p:tgtEl>
                        <p:sldTgt/>
                      </p:tgtEl>
                    </p:cond>
                  </p:endCondLst>
                </p:cTn>
                <p:tgtEl>
                  <p:spTgt spid="3"/>
                </p:tgtEl>
              </p:cMediaNode>
            </p:audi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6439" fill="hold"/>
                                        <p:tgtEl>
                                          <p:spTgt spid="4"/>
                                        </p:tgtEl>
                                      </p:cBhvr>
                                    </p:cmd>
                                  </p:childTnLst>
                                </p:cTn>
                              </p:par>
                            </p:childTnLst>
                          </p:cTn>
                        </p:par>
                      </p:childTnLst>
                    </p:cTn>
                  </p:par>
                </p:childTnLst>
              </p:cTn>
              <p:nextCondLst>
                <p:cond evt="onClick" delay="0">
                  <p:tgtEl>
                    <p:spTgt spid="4"/>
                  </p:tgtEl>
                </p:cond>
              </p:nextCondLst>
            </p:seq>
            <p:audio>
              <p:cMediaNode vol="80000">
                <p:cTn id="18" fill="remove" display="0">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2427" fill="hold"/>
                                        <p:tgtEl>
                                          <p:spTgt spid="5"/>
                                        </p:tgtEl>
                                      </p:cBhvr>
                                    </p:cmd>
                                  </p:childTnLst>
                                </p:cTn>
                              </p:par>
                            </p:childTnLst>
                          </p:cTn>
                        </p:par>
                      </p:childTnLst>
                    </p:cTn>
                  </p:par>
                </p:childTnLst>
              </p:cTn>
              <p:nextCondLst>
                <p:cond evt="onClick" delay="0">
                  <p:tgtEl>
                    <p:spTgt spid="5"/>
                  </p:tgtEl>
                </p:cond>
              </p:nextCondLst>
            </p:seq>
            <p:audio>
              <p:cMediaNode vol="80000">
                <p:cTn id="24" fill="remove" display="0">
                  <p:stCondLst>
                    <p:cond delay="indefinite"/>
                  </p:stCondLst>
                  <p:endCondLst>
                    <p:cond evt="onStopAudio" delay="0">
                      <p:tgtEl>
                        <p:sldTgt/>
                      </p:tgtEl>
                    </p:cond>
                  </p:endCondLst>
                </p:cTn>
                <p:tgtEl>
                  <p:spTgt spid="5"/>
                </p:tgtEl>
              </p:cMediaNode>
            </p:audio>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64739" fill="hold"/>
                                        <p:tgtEl>
                                          <p:spTgt spid="6"/>
                                        </p:tgtEl>
                                      </p:cBhvr>
                                    </p:cmd>
                                  </p:childTnLst>
                                </p:cTn>
                              </p:par>
                            </p:childTnLst>
                          </p:cTn>
                        </p:par>
                      </p:childTnLst>
                    </p:cTn>
                  </p:par>
                </p:childTnLst>
              </p:cTn>
              <p:nextCondLst>
                <p:cond evt="onClick" delay="0">
                  <p:tgtEl>
                    <p:spTgt spid="6"/>
                  </p:tgtEl>
                </p:cond>
              </p:nextCondLst>
            </p:seq>
            <p:audio>
              <p:cMediaNode vol="80000">
                <p:cTn id="30" fill="remove" display="0">
                  <p:stCondLst>
                    <p:cond delay="indefinite"/>
                  </p:stCondLst>
                  <p:endCondLst>
                    <p:cond evt="onStopAudio" delay="0">
                      <p:tgtEl>
                        <p:sldTgt/>
                      </p:tgtEl>
                    </p:cond>
                  </p:endCondLst>
                </p:cTn>
                <p:tgtEl>
                  <p:spTgt spid="6"/>
                </p:tgtEl>
              </p:cMediaNode>
            </p:audio>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FEC247-5007-1179-BF4C-3CAFC2F3822F}"/>
              </a:ext>
            </a:extLst>
          </p:cNvPr>
          <p:cNvSpPr/>
          <p:nvPr/>
        </p:nvSpPr>
        <p:spPr bwMode="auto">
          <a:xfrm>
            <a:off x="4481000" y="2536804"/>
            <a:ext cx="3524124" cy="3951298"/>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Arial" charset="0"/>
              <a:ea typeface="ヒラギノ角ゴ Pro W3" pitchFamily="48" charset="-128"/>
            </a:endParaRPr>
          </a:p>
        </p:txBody>
      </p:sp>
      <p:sp>
        <p:nvSpPr>
          <p:cNvPr id="3078" name="Rectangle 3"/>
          <p:cNvSpPr>
            <a:spLocks noChangeArrowheads="1"/>
          </p:cNvSpPr>
          <p:nvPr/>
        </p:nvSpPr>
        <p:spPr bwMode="auto">
          <a:xfrm>
            <a:off x="4656595" y="2823529"/>
            <a:ext cx="3172933" cy="3377848"/>
          </a:xfrm>
          <a:prstGeom prst="rect">
            <a:avLst/>
          </a:prstGeom>
          <a:solidFill>
            <a:schemeClr val="accent2">
              <a:lumMod val="20000"/>
              <a:lumOff val="80000"/>
            </a:schemeClr>
          </a:solidFill>
          <a:ln>
            <a:noFill/>
          </a:ln>
        </p:spPr>
        <p:txBody>
          <a:bodyPr wrap="square" lIns="91440" tIns="45720" rIns="91440" bIns="45720" anchor="t">
            <a:spAutoFit/>
          </a:bodyPr>
          <a:lstStyle>
            <a:lvl1pPr marL="342900" indent="-342900">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57150" indent="0" algn="ctr" eaLnBrk="1" hangingPunct="1">
              <a:spcBef>
                <a:spcPct val="0"/>
              </a:spcBef>
              <a:buNone/>
              <a:defRPr/>
            </a:pPr>
            <a:r>
              <a:rPr lang="en-US" altLang="en-US" sz="1600" b="1">
                <a:solidFill>
                  <a:schemeClr val="tx1"/>
                </a:solidFill>
                <a:latin typeface="+mj-lt"/>
                <a:ea typeface="ヒラギノ角ゴ Pro W3"/>
              </a:rPr>
              <a:t>ENGLISH PRIME</a:t>
            </a:r>
          </a:p>
          <a:p>
            <a:pPr marL="57150" indent="0" eaLnBrk="1" hangingPunct="1">
              <a:spcBef>
                <a:spcPct val="0"/>
              </a:spcBef>
              <a:buNone/>
              <a:defRPr/>
            </a:pPr>
            <a:endParaRPr lang="en-US" altLang="en-US" sz="1600" b="1">
              <a:solidFill>
                <a:schemeClr val="tx1"/>
              </a:solidFill>
              <a:latin typeface="+mj-lt"/>
              <a:cs typeface="Arial"/>
            </a:endParaRPr>
          </a:p>
          <a:p>
            <a:pPr indent="-365760" eaLnBrk="1" hangingPunct="1">
              <a:spcBef>
                <a:spcPts val="600"/>
              </a:spcBef>
              <a:spcAft>
                <a:spcPts val="700"/>
              </a:spcAft>
              <a:buFont typeface="Arial" panose="020B0604020202020204" pitchFamily="34" charset="0"/>
              <a:buChar char="•"/>
              <a:defRPr/>
            </a:pPr>
            <a:r>
              <a:rPr lang="en-US" altLang="en-US" sz="1600">
                <a:solidFill>
                  <a:schemeClr val="tx1"/>
                </a:solidFill>
                <a:latin typeface="Arial"/>
                <a:ea typeface="ヒラギノ角ゴ Pro W3"/>
                <a:cs typeface="Arial"/>
              </a:rPr>
              <a:t>Available in all schools</a:t>
            </a:r>
          </a:p>
          <a:p>
            <a:pPr indent="-365760" eaLnBrk="1" hangingPunct="1">
              <a:spcBef>
                <a:spcPts val="600"/>
              </a:spcBef>
              <a:spcAft>
                <a:spcPts val="700"/>
              </a:spcAft>
              <a:buFont typeface="Arial" panose="020B0604020202020204" pitchFamily="34" charset="0"/>
              <a:buChar char="•"/>
              <a:defRPr/>
            </a:pPr>
            <a:r>
              <a:rPr lang="en-US" altLang="en-US" sz="1600" b="1">
                <a:solidFill>
                  <a:schemeClr val="tx1"/>
                </a:solidFill>
                <a:latin typeface="Arial"/>
                <a:ea typeface="ヒラギノ角ゴ Pro W3"/>
                <a:cs typeface="Arial"/>
              </a:rPr>
              <a:t>K to Grade 4: </a:t>
            </a:r>
            <a:r>
              <a:rPr lang="en-US" altLang="en-US" sz="1600">
                <a:solidFill>
                  <a:schemeClr val="tx1"/>
                </a:solidFill>
                <a:latin typeface="Arial"/>
                <a:ea typeface="ヒラギノ角ゴ Pro W3"/>
                <a:cs typeface="Arial"/>
              </a:rPr>
              <a:t>Introduction to French through FLORA resources and Pre-Intensive French</a:t>
            </a:r>
            <a:endParaRPr lang="en-US" altLang="en-US" sz="1600">
              <a:solidFill>
                <a:schemeClr val="tx1"/>
              </a:solidFill>
              <a:cs typeface="Arial" panose="020B0604020202020204" pitchFamily="34" charset="0"/>
            </a:endParaRPr>
          </a:p>
          <a:p>
            <a:pPr indent="-365760" eaLnBrk="1" hangingPunct="1">
              <a:spcBef>
                <a:spcPts val="600"/>
              </a:spcBef>
              <a:spcAft>
                <a:spcPts val="700"/>
              </a:spcAft>
              <a:buFont typeface="Arial" panose="020B0604020202020204" pitchFamily="34" charset="0"/>
              <a:buChar char="•"/>
              <a:defRPr/>
            </a:pPr>
            <a:r>
              <a:rPr lang="en-US" altLang="en-US" sz="1600" b="1">
                <a:solidFill>
                  <a:schemeClr val="tx1"/>
                </a:solidFill>
                <a:latin typeface="Arial"/>
                <a:ea typeface="ヒラギノ角ゴ Pro W3"/>
                <a:cs typeface="Arial"/>
              </a:rPr>
              <a:t>Grade 5: </a:t>
            </a:r>
            <a:br>
              <a:rPr lang="en-US" altLang="en-US" sz="1600" b="1">
                <a:latin typeface="Arial"/>
                <a:ea typeface="ヒラギノ角ゴ Pro W3"/>
                <a:cs typeface="Arial"/>
              </a:rPr>
            </a:br>
            <a:r>
              <a:rPr lang="en-US" altLang="en-US" sz="1600">
                <a:solidFill>
                  <a:schemeClr val="tx1"/>
                </a:solidFill>
                <a:latin typeface="Arial"/>
                <a:ea typeface="ヒラギノ角ゴ Pro W3"/>
                <a:cs typeface="Arial"/>
              </a:rPr>
              <a:t>Intensive French </a:t>
            </a:r>
          </a:p>
          <a:p>
            <a:pPr indent="-365760" eaLnBrk="1" hangingPunct="1">
              <a:spcBef>
                <a:spcPts val="600"/>
              </a:spcBef>
              <a:spcAft>
                <a:spcPts val="700"/>
              </a:spcAft>
              <a:buFont typeface="Arial" panose="020B0604020202020204" pitchFamily="34" charset="0"/>
              <a:buChar char="•"/>
              <a:defRPr/>
            </a:pPr>
            <a:r>
              <a:rPr lang="en-US" altLang="en-US" sz="1600" b="1">
                <a:solidFill>
                  <a:schemeClr val="tx1"/>
                </a:solidFill>
                <a:latin typeface="Arial"/>
                <a:ea typeface="ヒラギノ角ゴ Pro W3"/>
                <a:cs typeface="Arial"/>
              </a:rPr>
              <a:t>Grades 6 to 12: </a:t>
            </a:r>
            <a:br>
              <a:rPr lang="en-US" altLang="en-US" sz="1600" b="1">
                <a:latin typeface="Arial"/>
                <a:ea typeface="ヒラギノ角ゴ Pro W3"/>
                <a:cs typeface="Arial"/>
              </a:rPr>
            </a:br>
            <a:r>
              <a:rPr lang="en-US" altLang="en-US" sz="1600">
                <a:solidFill>
                  <a:schemeClr val="tx1"/>
                </a:solidFill>
                <a:latin typeface="Arial"/>
                <a:ea typeface="ヒラギノ角ゴ Pro W3"/>
                <a:cs typeface="Arial"/>
              </a:rPr>
              <a:t>Post-Intensive French</a:t>
            </a:r>
          </a:p>
        </p:txBody>
      </p:sp>
      <p:sp>
        <p:nvSpPr>
          <p:cNvPr id="34" name="Rectangle 2">
            <a:extLst>
              <a:ext uri="{FF2B5EF4-FFF2-40B4-BE49-F238E27FC236}">
                <a16:creationId xmlns:a16="http://schemas.microsoft.com/office/drawing/2014/main" id="{FBA3582A-0F94-4BD0-BAC3-E9306476FE96}"/>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3200"/>
              <a:t>French Second Language Pathways for 2026-27</a:t>
            </a:r>
            <a:endParaRPr lang="en-US" altLang="en-US" sz="3200">
              <a:cs typeface="Arial"/>
            </a:endParaRPr>
          </a:p>
        </p:txBody>
      </p:sp>
      <p:pic>
        <p:nvPicPr>
          <p:cNvPr id="46" name="Picture 45">
            <a:extLst>
              <a:ext uri="{FF2B5EF4-FFF2-40B4-BE49-F238E27FC236}">
                <a16:creationId xmlns:a16="http://schemas.microsoft.com/office/drawing/2014/main" id="{96C5AFF9-A0FB-4399-A362-F49EBCE47BA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28600" y="914400"/>
            <a:ext cx="3800784" cy="5780314"/>
          </a:xfrm>
          <a:prstGeom prst="rect">
            <a:avLst/>
          </a:prstGeom>
          <a:ln>
            <a:noFill/>
          </a:ln>
        </p:spPr>
      </p:pic>
      <p:sp>
        <p:nvSpPr>
          <p:cNvPr id="5" name="TextBox 4">
            <a:extLst>
              <a:ext uri="{FF2B5EF4-FFF2-40B4-BE49-F238E27FC236}">
                <a16:creationId xmlns:a16="http://schemas.microsoft.com/office/drawing/2014/main" id="{BA83FAA0-8E43-2949-BAF7-BE55D87F6A46}"/>
              </a:ext>
            </a:extLst>
          </p:cNvPr>
          <p:cNvSpPr txBox="1"/>
          <p:nvPr/>
        </p:nvSpPr>
        <p:spPr>
          <a:xfrm>
            <a:off x="4309907" y="1468815"/>
            <a:ext cx="7390434" cy="707886"/>
          </a:xfrm>
          <a:prstGeom prst="rect">
            <a:avLst/>
          </a:prstGeom>
          <a:noFill/>
        </p:spPr>
        <p:txBody>
          <a:bodyPr wrap="square">
            <a:spAutoFit/>
          </a:bodyPr>
          <a:lstStyle/>
          <a:p>
            <a:pPr marL="57150" indent="0" eaLnBrk="1" hangingPunct="1">
              <a:spcBef>
                <a:spcPct val="0"/>
              </a:spcBef>
              <a:buNone/>
              <a:defRPr/>
            </a:pPr>
            <a:r>
              <a:rPr lang="en-US" altLang="en-US" sz="2000">
                <a:solidFill>
                  <a:schemeClr val="tx1"/>
                </a:solidFill>
                <a:latin typeface="+mj-lt"/>
                <a:ea typeface="ヒラギノ角ゴ Pro W3"/>
              </a:rPr>
              <a:t>There are multiple pathways to achieve French proficiency in New Brunswick:</a:t>
            </a:r>
          </a:p>
        </p:txBody>
      </p:sp>
      <p:pic>
        <p:nvPicPr>
          <p:cNvPr id="2" name="Audio Recording Dec 23, 2025 at 11:19:28 AM">
            <a:hlinkClick r:id="" action="ppaction://media"/>
            <a:extLst>
              <a:ext uri="{FF2B5EF4-FFF2-40B4-BE49-F238E27FC236}">
                <a16:creationId xmlns:a16="http://schemas.microsoft.com/office/drawing/2014/main" id="{4EC3E981-6253-5A79-9F3A-0CB31795207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24853" y="5868000"/>
            <a:ext cx="812800" cy="812800"/>
          </a:xfrm>
          <a:prstGeom prst="rect">
            <a:avLst/>
          </a:prstGeom>
        </p:spPr>
      </p:pic>
      <p:sp>
        <p:nvSpPr>
          <p:cNvPr id="7" name="Rectangle 6">
            <a:extLst>
              <a:ext uri="{FF2B5EF4-FFF2-40B4-BE49-F238E27FC236}">
                <a16:creationId xmlns:a16="http://schemas.microsoft.com/office/drawing/2014/main" id="{8B789AC0-C006-D49A-6619-7AF3C9FB86C7}"/>
              </a:ext>
            </a:extLst>
          </p:cNvPr>
          <p:cNvSpPr/>
          <p:nvPr/>
        </p:nvSpPr>
        <p:spPr bwMode="auto">
          <a:xfrm>
            <a:off x="8343023" y="2536804"/>
            <a:ext cx="3524124" cy="3951298"/>
          </a:xfrm>
          <a:prstGeom prst="rect">
            <a:avLst/>
          </a:prstGeom>
          <a:solidFill>
            <a:schemeClr val="accent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Arial" charset="0"/>
              <a:ea typeface="ヒラギノ角ゴ Pro W3" pitchFamily="48" charset="-128"/>
            </a:endParaRPr>
          </a:p>
        </p:txBody>
      </p:sp>
      <p:sp>
        <p:nvSpPr>
          <p:cNvPr id="3" name="Rectangle 2"/>
          <p:cNvSpPr>
            <a:spLocks noChangeArrowheads="1"/>
          </p:cNvSpPr>
          <p:nvPr/>
        </p:nvSpPr>
        <p:spPr bwMode="auto">
          <a:xfrm>
            <a:off x="8376941" y="2823529"/>
            <a:ext cx="3323400" cy="3198311"/>
          </a:xfrm>
          <a:prstGeom prst="rect">
            <a:avLst/>
          </a:prstGeom>
          <a:solidFill>
            <a:schemeClr val="accent5"/>
          </a:solidFill>
          <a:ln>
            <a:noFill/>
          </a:ln>
        </p:spPr>
        <p:txBody>
          <a:bodyPr wrap="square" lIns="91440" tIns="45720" rIns="91440" bIns="45720" anchor="t">
            <a:spAutoFit/>
          </a:bodyPr>
          <a:lstStyle>
            <a:lvl1pPr marL="342900" indent="-342900">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57150" indent="0" algn="ctr" eaLnBrk="1" hangingPunct="1">
              <a:spcBef>
                <a:spcPct val="0"/>
              </a:spcBef>
              <a:spcAft>
                <a:spcPts val="600"/>
              </a:spcAft>
              <a:buNone/>
              <a:defRPr/>
            </a:pPr>
            <a:r>
              <a:rPr lang="en-US" altLang="en-US" sz="1600" b="1">
                <a:solidFill>
                  <a:schemeClr val="tx1"/>
                </a:solidFill>
                <a:latin typeface="+mn-lt"/>
                <a:ea typeface="ヒラギノ角ゴ Pro W3"/>
              </a:rPr>
              <a:t>FRENCH IMMERSION</a:t>
            </a:r>
            <a:br>
              <a:rPr lang="en-US" altLang="en-US" sz="1600" b="1">
                <a:solidFill>
                  <a:schemeClr val="tx1"/>
                </a:solidFill>
                <a:latin typeface="+mn-lt"/>
                <a:ea typeface="ヒラギノ角ゴ Pro W3"/>
              </a:rPr>
            </a:br>
            <a:endParaRPr lang="en-US" sz="1600">
              <a:solidFill>
                <a:schemeClr val="tx1"/>
              </a:solidFill>
            </a:endParaRPr>
          </a:p>
          <a:p>
            <a:pPr indent="-285750" eaLnBrk="1" hangingPunct="1">
              <a:spcBef>
                <a:spcPct val="0"/>
              </a:spcBef>
              <a:spcAft>
                <a:spcPts val="600"/>
              </a:spcAft>
              <a:defRPr/>
            </a:pPr>
            <a:r>
              <a:rPr lang="en-US" altLang="en-US" sz="1600">
                <a:solidFill>
                  <a:schemeClr val="tx1"/>
                </a:solidFill>
                <a:latin typeface="+mn-lt"/>
                <a:ea typeface="ヒラギノ角ゴ Pro W3"/>
              </a:rPr>
              <a:t>Offered in communities where there is sufficient interest and where it is deemed to be sustainable over time as per </a:t>
            </a:r>
            <a:r>
              <a:rPr lang="en-US" sz="1600">
                <a:latin typeface="Arial"/>
                <a:ea typeface="ヒラギノ角ゴ Pro W3"/>
                <a:cs typeface="Arial"/>
                <a:hlinkClick r:id="rId8"/>
              </a:rPr>
              <a:t>Policy 309</a:t>
            </a:r>
            <a:r>
              <a:rPr lang="en-US" sz="1600">
                <a:latin typeface="Arial"/>
                <a:ea typeface="ヒラギノ角ゴ Pro W3"/>
                <a:cs typeface="Arial"/>
              </a:rPr>
              <a:t> </a:t>
            </a:r>
            <a:endParaRPr lang="en-US" altLang="en-US" sz="1600" b="1">
              <a:solidFill>
                <a:schemeClr val="tx1"/>
              </a:solidFill>
              <a:latin typeface="Arial"/>
              <a:ea typeface="ヒラギノ角ゴ Pro W3"/>
              <a:cs typeface="Arial"/>
            </a:endParaRPr>
          </a:p>
          <a:p>
            <a:pPr lvl="1" indent="-365760" eaLnBrk="1" hangingPunct="1">
              <a:spcBef>
                <a:spcPts val="600"/>
              </a:spcBef>
              <a:spcAft>
                <a:spcPts val="700"/>
              </a:spcAft>
              <a:buFont typeface="Arial" panose="020B0604020202020204" pitchFamily="34" charset="0"/>
              <a:buChar char="•"/>
              <a:defRPr/>
            </a:pPr>
            <a:r>
              <a:rPr lang="en-US" altLang="en-US" sz="1600" b="1">
                <a:solidFill>
                  <a:schemeClr val="tx1"/>
                </a:solidFill>
                <a:latin typeface="+mn-lt"/>
                <a:ea typeface="ヒラギノ角ゴ Pro W3"/>
                <a:cs typeface="Arial"/>
              </a:rPr>
              <a:t>Grade 1 Entry Point </a:t>
            </a:r>
            <a:r>
              <a:rPr lang="en-US" altLang="en-US" sz="1600">
                <a:solidFill>
                  <a:schemeClr val="tx1"/>
                </a:solidFill>
                <a:latin typeface="+mn-lt"/>
                <a:ea typeface="ヒラギノ角ゴ Pro W3"/>
                <a:cs typeface="Arial"/>
              </a:rPr>
              <a:t>Early French Immersion </a:t>
            </a:r>
            <a:endParaRPr lang="en-US" altLang="en-US" sz="1600">
              <a:solidFill>
                <a:schemeClr val="tx1"/>
              </a:solidFill>
              <a:latin typeface="+mn-lt"/>
              <a:cs typeface="Arial" panose="020B0604020202020204" pitchFamily="34" charset="0"/>
            </a:endParaRPr>
          </a:p>
          <a:p>
            <a:pPr lvl="1" indent="-365760" eaLnBrk="1" hangingPunct="1">
              <a:spcBef>
                <a:spcPts val="600"/>
              </a:spcBef>
              <a:spcAft>
                <a:spcPts val="700"/>
              </a:spcAft>
              <a:buFont typeface="Arial" panose="020B0604020202020204" pitchFamily="34" charset="0"/>
              <a:buChar char="•"/>
              <a:defRPr/>
            </a:pPr>
            <a:r>
              <a:rPr lang="en-US" altLang="en-US" sz="1600" b="1">
                <a:solidFill>
                  <a:schemeClr val="tx1"/>
                </a:solidFill>
                <a:latin typeface="+mn-lt"/>
                <a:ea typeface="ヒラギノ角ゴ Pro W3"/>
                <a:cs typeface="Arial"/>
              </a:rPr>
              <a:t>Grade 6 Entry Point </a:t>
            </a:r>
            <a:r>
              <a:rPr lang="en-US" altLang="en-US" sz="1600">
                <a:solidFill>
                  <a:schemeClr val="tx1"/>
                </a:solidFill>
                <a:latin typeface="+mn-lt"/>
                <a:ea typeface="ヒラギノ角ゴ Pro W3"/>
                <a:cs typeface="Arial"/>
              </a:rPr>
              <a:t>Late French Immersion</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A937B0-E23A-4CDD-AB37-49C2BE51F27A}"/>
              </a:ext>
            </a:extLst>
          </p:cNvPr>
          <p:cNvPicPr>
            <a:picLocks noChangeAspect="1"/>
          </p:cNvPicPr>
          <p:nvPr/>
        </p:nvPicPr>
        <p:blipFill rotWithShape="1">
          <a:blip r:embed="rId6">
            <a:extLst>
              <a:ext uri="{28A0092B-C50C-407E-A947-70E740481C1C}">
                <a14:useLocalDpi xmlns:a14="http://schemas.microsoft.com/office/drawing/2010/main" val="0"/>
              </a:ext>
            </a:extLst>
          </a:blip>
          <a:srcRect t="7405" b="7255"/>
          <a:stretch/>
        </p:blipFill>
        <p:spPr>
          <a:xfrm>
            <a:off x="228600" y="0"/>
            <a:ext cx="11963400" cy="6858000"/>
          </a:xfrm>
          <a:prstGeom prst="rect">
            <a:avLst/>
          </a:prstGeom>
        </p:spPr>
      </p:pic>
      <p:grpSp>
        <p:nvGrpSpPr>
          <p:cNvPr id="21" name="Group 20">
            <a:extLst>
              <a:ext uri="{FF2B5EF4-FFF2-40B4-BE49-F238E27FC236}">
                <a16:creationId xmlns:a16="http://schemas.microsoft.com/office/drawing/2014/main" id="{F51599DD-C989-432C-A42E-5B45A7C1E667}"/>
              </a:ext>
            </a:extLst>
          </p:cNvPr>
          <p:cNvGrpSpPr/>
          <p:nvPr/>
        </p:nvGrpSpPr>
        <p:grpSpPr>
          <a:xfrm>
            <a:off x="224118" y="1137575"/>
            <a:ext cx="11967882" cy="5720425"/>
            <a:chOff x="232191" y="1143000"/>
            <a:chExt cx="11964291" cy="5728446"/>
          </a:xfrm>
        </p:grpSpPr>
        <p:pic>
          <p:nvPicPr>
            <p:cNvPr id="22" name="Graphic 21">
              <a:extLst>
                <a:ext uri="{FF2B5EF4-FFF2-40B4-BE49-F238E27FC236}">
                  <a16:creationId xmlns:a16="http://schemas.microsoft.com/office/drawing/2014/main" id="{EBFF996D-FE1C-4AE4-8360-470F0AB680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2191" y="1143000"/>
              <a:ext cx="11959810" cy="5728446"/>
            </a:xfrm>
            <a:prstGeom prst="rect">
              <a:avLst/>
            </a:prstGeom>
          </p:spPr>
        </p:pic>
        <p:pic>
          <p:nvPicPr>
            <p:cNvPr id="23" name="Graphic 22">
              <a:extLst>
                <a:ext uri="{FF2B5EF4-FFF2-40B4-BE49-F238E27FC236}">
                  <a16:creationId xmlns:a16="http://schemas.microsoft.com/office/drawing/2014/main" id="{180A4EDB-A897-407E-8CB4-518C61F3E9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6672" y="4322517"/>
              <a:ext cx="11959810" cy="2548929"/>
            </a:xfrm>
            <a:prstGeom prst="rect">
              <a:avLst/>
            </a:prstGeom>
          </p:spPr>
        </p:pic>
      </p:grpSp>
      <p:sp>
        <p:nvSpPr>
          <p:cNvPr id="31" name="TextBox 9">
            <a:extLst>
              <a:ext uri="{FF2B5EF4-FFF2-40B4-BE49-F238E27FC236}">
                <a16:creationId xmlns:a16="http://schemas.microsoft.com/office/drawing/2014/main" id="{4E932C81-32C2-478E-9993-2E63E2F86A95}"/>
              </a:ext>
            </a:extLst>
          </p:cNvPr>
          <p:cNvSpPr txBox="1">
            <a:spLocks noChangeArrowheads="1"/>
          </p:cNvSpPr>
          <p:nvPr/>
        </p:nvSpPr>
        <p:spPr bwMode="auto">
          <a:xfrm>
            <a:off x="822960" y="5123655"/>
            <a:ext cx="8042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US" altLang="en-US" sz="4000" b="1">
                <a:solidFill>
                  <a:schemeClr val="bg1"/>
                </a:solidFill>
                <a:latin typeface="Arial"/>
                <a:ea typeface="ヒラギノ角ゴ Pro W3"/>
                <a:cs typeface="Arial"/>
              </a:rPr>
              <a:t>ENGLISH PRIME PATHWAY</a:t>
            </a:r>
            <a:r>
              <a:rPr lang="en-US" altLang="en-US" sz="4000">
                <a:solidFill>
                  <a:schemeClr val="bg1"/>
                </a:solidFill>
                <a:latin typeface="Arial"/>
                <a:ea typeface="ヒラギノ角ゴ Pro W3"/>
                <a:cs typeface="Arial"/>
              </a:rPr>
              <a:t> </a:t>
            </a:r>
          </a:p>
        </p:txBody>
      </p:sp>
      <p:pic>
        <p:nvPicPr>
          <p:cNvPr id="2" name="Audio Recording Dec 23, 2025 at 11:24:40 AM">
            <a:hlinkClick r:id="" action="ppaction://media"/>
            <a:extLst>
              <a:ext uri="{FF2B5EF4-FFF2-40B4-BE49-F238E27FC236}">
                <a16:creationId xmlns:a16="http://schemas.microsoft.com/office/drawing/2014/main" id="{8284B901-F138-888F-3B54-24210E4C396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324000" y="5868000"/>
            <a:ext cx="812800" cy="812800"/>
          </a:xfrm>
          <a:prstGeom prst="rect">
            <a:avLst/>
          </a:prstGeom>
        </p:spPr>
      </p:pic>
    </p:spTree>
    <p:custDataLst>
      <p:tags r:id="rId1"/>
    </p:custDataLst>
    <p:extLst>
      <p:ext uri="{BB962C8B-B14F-4D97-AF65-F5344CB8AC3E}">
        <p14:creationId xmlns:p14="http://schemas.microsoft.com/office/powerpoint/2010/main" val="4124422475"/>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4291EAA-939F-AECB-113D-57C8C21436CB}"/>
              </a:ext>
            </a:extLst>
          </p:cNvPr>
          <p:cNvSpPr/>
          <p:nvPr/>
        </p:nvSpPr>
        <p:spPr bwMode="auto">
          <a:xfrm>
            <a:off x="324000" y="5900084"/>
            <a:ext cx="812800" cy="693221"/>
          </a:xfrm>
          <a:prstGeom prst="roundRect">
            <a:avLst/>
          </a:prstGeom>
          <a:solidFill>
            <a:schemeClr val="tx2">
              <a:alpha val="31952"/>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pic>
        <p:nvPicPr>
          <p:cNvPr id="24" name="Picture 23">
            <a:extLst>
              <a:ext uri="{FF2B5EF4-FFF2-40B4-BE49-F238E27FC236}">
                <a16:creationId xmlns:a16="http://schemas.microsoft.com/office/drawing/2014/main" id="{F9095AD8-1419-43B1-82F0-69798E3743C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299" t="17705" b="9588"/>
          <a:stretch/>
        </p:blipFill>
        <p:spPr>
          <a:xfrm>
            <a:off x="228600" y="914399"/>
            <a:ext cx="3876984" cy="5776687"/>
          </a:xfrm>
          <a:prstGeom prst="rect">
            <a:avLst/>
          </a:prstGeom>
        </p:spPr>
      </p:pic>
      <p:sp>
        <p:nvSpPr>
          <p:cNvPr id="24579" name="Rectangle 11"/>
          <p:cNvSpPr>
            <a:spLocks noChangeArrowheads="1"/>
          </p:cNvSpPr>
          <p:nvPr/>
        </p:nvSpPr>
        <p:spPr bwMode="auto">
          <a:xfrm>
            <a:off x="4105584" y="1816301"/>
            <a:ext cx="7621596" cy="436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740410" indent="-365760">
              <a:spcBef>
                <a:spcPts val="600"/>
              </a:spcBef>
              <a:spcAft>
                <a:spcPts val="700"/>
              </a:spcAft>
            </a:pPr>
            <a:r>
              <a:rPr lang="en-US" altLang="en-US" sz="1800" b="1">
                <a:solidFill>
                  <a:schemeClr val="tx1"/>
                </a:solidFill>
                <a:latin typeface="Arial"/>
                <a:ea typeface="ヒラギノ角ゴ Pro W3"/>
                <a:cs typeface="Arial"/>
              </a:rPr>
              <a:t>K to Grade 4: </a:t>
            </a:r>
            <a:r>
              <a:rPr lang="en-US" altLang="en-US" sz="1800">
                <a:solidFill>
                  <a:schemeClr val="tx1"/>
                </a:solidFill>
                <a:latin typeface="Arial"/>
                <a:ea typeface="ヒラギノ角ゴ Pro W3"/>
                <a:cs typeface="Arial"/>
              </a:rPr>
              <a:t>introduction to French primarily through French Learning Opportunities Reaching All (FLORA) resources and Pre-Intensive French</a:t>
            </a:r>
            <a:endParaRPr lang="en-CA" altLang="en-US" sz="1800">
              <a:solidFill>
                <a:schemeClr val="tx1"/>
              </a:solidFill>
              <a:latin typeface="+mn-lt"/>
              <a:ea typeface="ヒラギノ角ゴ Pro W3"/>
            </a:endParaRPr>
          </a:p>
          <a:p>
            <a:pPr marL="740410" indent="-365760">
              <a:spcBef>
                <a:spcPts val="600"/>
              </a:spcBef>
              <a:spcAft>
                <a:spcPts val="700"/>
              </a:spcAft>
            </a:pPr>
            <a:r>
              <a:rPr lang="en-US" altLang="en-US" sz="1800" b="1">
                <a:solidFill>
                  <a:schemeClr val="tx1"/>
                </a:solidFill>
                <a:latin typeface="+mn-lt"/>
                <a:ea typeface="ヒラギノ角ゴ Pro W3"/>
              </a:rPr>
              <a:t>Grade 5: </a:t>
            </a:r>
            <a:r>
              <a:rPr lang="en-US" altLang="en-US" sz="1800">
                <a:solidFill>
                  <a:schemeClr val="tx1"/>
                </a:solidFill>
                <a:latin typeface="+mn-lt"/>
                <a:ea typeface="ヒラギノ角ゴ Pro W3"/>
              </a:rPr>
              <a:t>Intensive 5-month block (occasionally 10-months) typically offered in Grade 5 (occasionally occurs in combined 4/5 classes). </a:t>
            </a:r>
            <a:br>
              <a:rPr lang="en-US" altLang="en-US" sz="1800">
                <a:solidFill>
                  <a:schemeClr val="tx1"/>
                </a:solidFill>
                <a:latin typeface="+mn-lt"/>
                <a:ea typeface="ヒラギノ角ゴ Pro W3"/>
              </a:rPr>
            </a:br>
            <a:br>
              <a:rPr lang="en-US" altLang="en-US" sz="1800">
                <a:solidFill>
                  <a:schemeClr val="tx1"/>
                </a:solidFill>
                <a:latin typeface="+mn-lt"/>
                <a:ea typeface="ヒラギノ角ゴ Pro W3"/>
              </a:rPr>
            </a:br>
            <a:r>
              <a:rPr lang="en-US" altLang="en-US" sz="1800">
                <a:solidFill>
                  <a:schemeClr val="tx1"/>
                </a:solidFill>
                <a:latin typeface="+mn-lt"/>
                <a:ea typeface="ヒラギノ角ゴ Pro W3"/>
              </a:rPr>
              <a:t>At the end of Grade 5, there are two potential program options depending on the school: French as part of the Post-Intensive program or Late French Immersion (as per provincial </a:t>
            </a:r>
            <a:r>
              <a:rPr lang="en-US" sz="1800">
                <a:hlinkClick r:id="rId7"/>
              </a:rPr>
              <a:t>Policy 309</a:t>
            </a:r>
            <a:r>
              <a:rPr lang="en-US" altLang="en-US" sz="1800">
                <a:solidFill>
                  <a:schemeClr val="tx1"/>
                </a:solidFill>
                <a:latin typeface="+mn-lt"/>
                <a:ea typeface="ヒラギノ角ゴ Pro W3"/>
              </a:rPr>
              <a:t>).</a:t>
            </a:r>
            <a:endParaRPr lang="en-CA" altLang="en-US" sz="1800">
              <a:solidFill>
                <a:schemeClr val="tx1"/>
              </a:solidFill>
              <a:latin typeface="+mn-lt"/>
              <a:ea typeface="ヒラギノ角ゴ Pro W3"/>
              <a:cs typeface="Arial"/>
            </a:endParaRPr>
          </a:p>
          <a:p>
            <a:pPr marL="740410" indent="-365760">
              <a:spcBef>
                <a:spcPts val="600"/>
              </a:spcBef>
              <a:spcAft>
                <a:spcPts val="700"/>
              </a:spcAft>
            </a:pPr>
            <a:r>
              <a:rPr lang="en-CA" altLang="en-US" sz="1800" b="1">
                <a:solidFill>
                  <a:schemeClr val="tx1"/>
                </a:solidFill>
                <a:latin typeface="+mn-lt"/>
                <a:ea typeface="ヒラギノ角ゴ Pro W3"/>
              </a:rPr>
              <a:t>Grades 4-10: </a:t>
            </a:r>
            <a:r>
              <a:rPr lang="en-CA" altLang="en-US" sz="1800">
                <a:solidFill>
                  <a:schemeClr val="tx1"/>
                </a:solidFill>
                <a:latin typeface="+mn-lt"/>
                <a:ea typeface="ヒラギノ角ゴ Pro W3"/>
              </a:rPr>
              <a:t>Mandatory FSL courses</a:t>
            </a:r>
          </a:p>
          <a:p>
            <a:pPr marL="740410" indent="-365760">
              <a:spcBef>
                <a:spcPts val="600"/>
              </a:spcBef>
              <a:spcAft>
                <a:spcPts val="700"/>
              </a:spcAft>
            </a:pPr>
            <a:r>
              <a:rPr lang="en-CA" altLang="en-US" sz="1800" b="1">
                <a:solidFill>
                  <a:schemeClr val="tx1"/>
                </a:solidFill>
                <a:latin typeface="+mn-lt"/>
                <a:ea typeface="ヒラギノ角ゴ Pro W3"/>
              </a:rPr>
              <a:t>Grades 11-12: </a:t>
            </a:r>
            <a:r>
              <a:rPr lang="en-CA" altLang="en-US" sz="1800">
                <a:solidFill>
                  <a:schemeClr val="tx1"/>
                </a:solidFill>
                <a:latin typeface="+mn-lt"/>
                <a:ea typeface="ヒラギノ角ゴ Pro W3"/>
              </a:rPr>
              <a:t>Elective FSL courses in all schools</a:t>
            </a:r>
            <a:endParaRPr lang="en-CA" altLang="en-US" sz="1800">
              <a:solidFill>
                <a:schemeClr val="tx1"/>
              </a:solidFill>
              <a:latin typeface="+mn-lt"/>
              <a:ea typeface="ヒラギノ角ゴ Pro W3"/>
              <a:cs typeface="Arial"/>
            </a:endParaRPr>
          </a:p>
          <a:p>
            <a:pPr marL="374650">
              <a:spcBef>
                <a:spcPts val="600"/>
              </a:spcBef>
              <a:spcAft>
                <a:spcPts val="700"/>
              </a:spcAft>
              <a:buNone/>
            </a:pPr>
            <a:endParaRPr lang="en-CA" altLang="en-US" sz="1800">
              <a:solidFill>
                <a:schemeClr val="tx1"/>
              </a:solidFill>
              <a:latin typeface="+mn-lt"/>
              <a:ea typeface="ヒラギノ角ゴ Pro W3"/>
              <a:cs typeface="Arial"/>
            </a:endParaRPr>
          </a:p>
        </p:txBody>
      </p:sp>
      <p:sp>
        <p:nvSpPr>
          <p:cNvPr id="10" name="Rectangle 2">
            <a:extLst>
              <a:ext uri="{FF2B5EF4-FFF2-40B4-BE49-F238E27FC236}">
                <a16:creationId xmlns:a16="http://schemas.microsoft.com/office/drawing/2014/main" id="{E0F8BF64-1B00-4BA4-9334-9B69EAF790FE}"/>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fr-CA" altLang="en-US" sz="2800">
                <a:solidFill>
                  <a:schemeClr val="bg1"/>
                </a:solidFill>
              </a:rPr>
              <a:t>English Prime </a:t>
            </a:r>
            <a:r>
              <a:rPr lang="en-CA" altLang="en-US" sz="2800">
                <a:solidFill>
                  <a:schemeClr val="bg1"/>
                </a:solidFill>
              </a:rPr>
              <a:t>Pathway Overview</a:t>
            </a:r>
            <a:endParaRPr lang="en-US" altLang="en-US" sz="2800" kern="0">
              <a:solidFill>
                <a:schemeClr val="bg1"/>
              </a:solidFill>
            </a:endParaRPr>
          </a:p>
        </p:txBody>
      </p:sp>
      <p:sp>
        <p:nvSpPr>
          <p:cNvPr id="4" name="Oval 3">
            <a:extLst>
              <a:ext uri="{FF2B5EF4-FFF2-40B4-BE49-F238E27FC236}">
                <a16:creationId xmlns:a16="http://schemas.microsoft.com/office/drawing/2014/main" id="{A59E9D6E-0A61-D39A-BFBA-E236A634E1B0}"/>
              </a:ext>
            </a:extLst>
          </p:cNvPr>
          <p:cNvSpPr/>
          <p:nvPr/>
        </p:nvSpPr>
        <p:spPr bwMode="auto">
          <a:xfrm>
            <a:off x="324001" y="5857714"/>
            <a:ext cx="812800" cy="801546"/>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pic>
        <p:nvPicPr>
          <p:cNvPr id="2" name="Audio Recording Dec 23, 2025 at 11:29:25 AM">
            <a:hlinkClick r:id="" action="ppaction://media"/>
            <a:extLst>
              <a:ext uri="{FF2B5EF4-FFF2-40B4-BE49-F238E27FC236}">
                <a16:creationId xmlns:a16="http://schemas.microsoft.com/office/drawing/2014/main" id="{196CA057-F342-6C79-6E82-F8791FD8F88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24000" y="5862373"/>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B663C5E-C136-457C-B793-DD4E285FF57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797571" y="4178736"/>
            <a:ext cx="4174958" cy="2561323"/>
          </a:xfrm>
          <a:prstGeom prst="rect">
            <a:avLst/>
          </a:prstGeom>
        </p:spPr>
      </p:pic>
      <p:sp>
        <p:nvSpPr>
          <p:cNvPr id="8" name="Rectangle 6">
            <a:extLst>
              <a:ext uri="{FF2B5EF4-FFF2-40B4-BE49-F238E27FC236}">
                <a16:creationId xmlns:a16="http://schemas.microsoft.com/office/drawing/2014/main" id="{39C8CA52-242F-4F08-9188-9A0A201A820E}"/>
              </a:ext>
            </a:extLst>
          </p:cNvPr>
          <p:cNvSpPr>
            <a:spLocks noChangeArrowheads="1"/>
          </p:cNvSpPr>
          <p:nvPr/>
        </p:nvSpPr>
        <p:spPr bwMode="auto">
          <a:xfrm>
            <a:off x="838200" y="1445207"/>
            <a:ext cx="9372600" cy="271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spcAft>
                <a:spcPts val="0"/>
              </a:spcAft>
              <a:buFontTx/>
              <a:buNone/>
            </a:pPr>
            <a:endParaRPr lang="en-US" altLang="en-US" sz="2400" b="1">
              <a:solidFill>
                <a:schemeClr val="tx1"/>
              </a:solidFill>
              <a:latin typeface="+mn-lt"/>
              <a:cs typeface="Arial"/>
            </a:endParaRPr>
          </a:p>
          <a:p>
            <a:pPr marL="342900" lvl="1" indent="-365760" eaLnBrk="1" hangingPunct="1">
              <a:lnSpc>
                <a:spcPts val="2400"/>
              </a:lnSpc>
              <a:spcBef>
                <a:spcPts val="600"/>
              </a:spcBef>
              <a:spcAft>
                <a:spcPts val="700"/>
              </a:spcAft>
              <a:buFont typeface="Arial" panose="020B0604020202020204" pitchFamily="34" charset="0"/>
              <a:buChar char="•"/>
              <a:defRPr/>
            </a:pPr>
            <a:r>
              <a:rPr lang="en-US" altLang="en-US">
                <a:solidFill>
                  <a:schemeClr val="tx1"/>
                </a:solidFill>
                <a:latin typeface="+mn-lt"/>
                <a:ea typeface="ヒラギノ角ゴ Pro W3"/>
                <a:cs typeface="Arial"/>
              </a:rPr>
              <a:t>FLORA is a made-in-New Brunswick French resource for early language acquisition that includes educational songs, animated characters, readings and activities</a:t>
            </a:r>
          </a:p>
          <a:p>
            <a:pPr marL="342900" lvl="1" indent="-365760" eaLnBrk="1" hangingPunct="1">
              <a:lnSpc>
                <a:spcPts val="2400"/>
              </a:lnSpc>
              <a:spcBef>
                <a:spcPts val="600"/>
              </a:spcBef>
              <a:spcAft>
                <a:spcPts val="700"/>
              </a:spcAft>
              <a:buFont typeface="Arial" panose="020B0604020202020204" pitchFamily="34" charset="0"/>
              <a:buChar char="•"/>
              <a:defRPr/>
            </a:pPr>
            <a:r>
              <a:rPr lang="en-US" altLang="en-US">
                <a:solidFill>
                  <a:schemeClr val="tx1"/>
                </a:solidFill>
                <a:latin typeface="+mn-lt"/>
                <a:ea typeface="ヒラギノ角ゴ Pro W3"/>
                <a:cs typeface="Arial"/>
              </a:rPr>
              <a:t>Accessible from home to support in-class learning and for fun</a:t>
            </a:r>
          </a:p>
          <a:p>
            <a:pPr marL="342900" lvl="1" indent="-365760" eaLnBrk="1" hangingPunct="1">
              <a:lnSpc>
                <a:spcPts val="2400"/>
              </a:lnSpc>
              <a:spcBef>
                <a:spcPts val="600"/>
              </a:spcBef>
              <a:spcAft>
                <a:spcPts val="700"/>
              </a:spcAft>
              <a:buFont typeface="Arial" panose="020B0604020202020204" pitchFamily="34" charset="0"/>
              <a:buChar char="•"/>
              <a:defRPr/>
            </a:pPr>
            <a:r>
              <a:rPr lang="en-US" altLang="en-US">
                <a:solidFill>
                  <a:schemeClr val="tx1"/>
                </a:solidFill>
                <a:latin typeface="+mn-lt"/>
                <a:ea typeface="ヒラギノ角ゴ Pro W3"/>
                <a:cs typeface="Arial"/>
              </a:rPr>
              <a:t>Uses the same approach as Intensive French with a focus on listening and speaking.</a:t>
            </a:r>
            <a:endParaRPr lang="en-US" altLang="en-US">
              <a:solidFill>
                <a:schemeClr val="tx1"/>
              </a:solidFill>
              <a:cs typeface="Arial" panose="020B0604020202020204" pitchFamily="34" charset="0"/>
            </a:endParaRPr>
          </a:p>
        </p:txBody>
      </p:sp>
      <p:sp>
        <p:nvSpPr>
          <p:cNvPr id="18" name="Rectangle 2">
            <a:extLst>
              <a:ext uri="{FF2B5EF4-FFF2-40B4-BE49-F238E27FC236}">
                <a16:creationId xmlns:a16="http://schemas.microsoft.com/office/drawing/2014/main" id="{2062460B-30E2-4D96-AD59-1ABC7EE9EAA1}"/>
              </a:ext>
            </a:extLst>
          </p:cNvPr>
          <p:cNvSpPr txBox="1">
            <a:spLocks noChangeArrowheads="1"/>
          </p:cNvSpPr>
          <p:nvPr/>
        </p:nvSpPr>
        <p:spPr bwMode="auto">
          <a:xfrm>
            <a:off x="228600" y="210089"/>
            <a:ext cx="11963399"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algn="ctr" eaLnBrk="1" hangingPunct="1">
              <a:defRPr/>
            </a:pPr>
            <a:r>
              <a:rPr lang="en-CA" altLang="en-US" sz="2800">
                <a:solidFill>
                  <a:schemeClr val="bg1"/>
                </a:solidFill>
              </a:rPr>
              <a:t>Grades K-4: French Learning Opportunities Reaching All (FLORA)</a:t>
            </a:r>
            <a:endParaRPr lang="en-US" altLang="en-US" sz="2800" kern="0">
              <a:solidFill>
                <a:schemeClr val="bg1"/>
              </a:solidFill>
            </a:endParaRPr>
          </a:p>
        </p:txBody>
      </p:sp>
      <p:sp>
        <p:nvSpPr>
          <p:cNvPr id="29" name="Rectangle 28">
            <a:extLst>
              <a:ext uri="{FF2B5EF4-FFF2-40B4-BE49-F238E27FC236}">
                <a16:creationId xmlns:a16="http://schemas.microsoft.com/office/drawing/2014/main" id="{DBFDDFF5-ADAC-4E2B-83B7-BFDEEB17CB90}"/>
              </a:ext>
            </a:extLst>
          </p:cNvPr>
          <p:cNvSpPr/>
          <p:nvPr/>
        </p:nvSpPr>
        <p:spPr bwMode="auto">
          <a:xfrm>
            <a:off x="1136801" y="4716429"/>
            <a:ext cx="5486400" cy="914400"/>
          </a:xfrm>
          <a:prstGeom prst="rect">
            <a:avLst/>
          </a:prstGeom>
          <a:solidFill>
            <a:srgbClr val="C6E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CA">
              <a:latin typeface="Arial" charset="0"/>
              <a:ea typeface="ヒラギノ角ゴ Pro W3" pitchFamily="48" charset="-128"/>
            </a:endParaRPr>
          </a:p>
        </p:txBody>
      </p:sp>
      <p:sp>
        <p:nvSpPr>
          <p:cNvPr id="4" name="TextBox 3">
            <a:extLst>
              <a:ext uri="{FF2B5EF4-FFF2-40B4-BE49-F238E27FC236}">
                <a16:creationId xmlns:a16="http://schemas.microsoft.com/office/drawing/2014/main" id="{36F9098E-F998-49BE-BDEC-22C679990DC5}"/>
              </a:ext>
            </a:extLst>
          </p:cNvPr>
          <p:cNvSpPr txBox="1"/>
          <p:nvPr/>
        </p:nvSpPr>
        <p:spPr>
          <a:xfrm>
            <a:off x="1806742" y="4881241"/>
            <a:ext cx="3717758" cy="584775"/>
          </a:xfrm>
          <a:prstGeom prst="rect">
            <a:avLst/>
          </a:prstGeom>
          <a:solidFill>
            <a:srgbClr val="C6EBFE"/>
          </a:solidFill>
        </p:spPr>
        <p:txBody>
          <a:bodyPr wrap="square" rtlCol="0">
            <a:spAutoFit/>
          </a:bodyPr>
          <a:lstStyle/>
          <a:p>
            <a:pPr algn="ctr"/>
            <a:endParaRPr lang="fr-CA" sz="800">
              <a:hlinkClick r:id="rId7">
                <a:extLst>
                  <a:ext uri="{A12FA001-AC4F-418D-AE19-62706E023703}">
                    <ahyp:hlinkClr xmlns:ahyp="http://schemas.microsoft.com/office/drawing/2018/hyperlinkcolor" val="tx"/>
                  </a:ext>
                </a:extLst>
              </a:hlinkClick>
            </a:endParaRPr>
          </a:p>
          <a:p>
            <a:pPr algn="r"/>
            <a:r>
              <a:rPr lang="fr-CA" sz="1600" b="1" spc="300">
                <a:hlinkClick r:id="rId7">
                  <a:extLst>
                    <a:ext uri="{A12FA001-AC4F-418D-AE19-62706E023703}">
                      <ahyp:hlinkClr xmlns:ahyp="http://schemas.microsoft.com/office/drawing/2018/hyperlinkcolor" val="tx"/>
                    </a:ext>
                  </a:extLst>
                </a:hlinkClick>
              </a:rPr>
              <a:t>https://flora.nbed.nb.ca</a:t>
            </a:r>
            <a:r>
              <a:rPr lang="fr-CA" sz="1600" b="1" spc="300"/>
              <a:t>    </a:t>
            </a:r>
          </a:p>
          <a:p>
            <a:pPr algn="ctr"/>
            <a:r>
              <a:rPr lang="fr-CA" sz="800"/>
              <a:t> </a:t>
            </a:r>
          </a:p>
        </p:txBody>
      </p:sp>
      <p:pic>
        <p:nvPicPr>
          <p:cNvPr id="5" name="Graphic 4" descr="Internet">
            <a:extLst>
              <a:ext uri="{FF2B5EF4-FFF2-40B4-BE49-F238E27FC236}">
                <a16:creationId xmlns:a16="http://schemas.microsoft.com/office/drawing/2014/main" id="{243778FF-C03E-4B58-928D-385D86A390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76522" y="4875603"/>
            <a:ext cx="701842" cy="701842"/>
          </a:xfrm>
          <a:prstGeom prst="rect">
            <a:avLst/>
          </a:prstGeom>
        </p:spPr>
      </p:pic>
      <p:sp>
        <p:nvSpPr>
          <p:cNvPr id="2" name="Oval 1">
            <a:extLst>
              <a:ext uri="{FF2B5EF4-FFF2-40B4-BE49-F238E27FC236}">
                <a16:creationId xmlns:a16="http://schemas.microsoft.com/office/drawing/2014/main" id="{245B1484-7074-0D05-199C-1E20FDD8B53C}"/>
              </a:ext>
            </a:extLst>
          </p:cNvPr>
          <p:cNvSpPr/>
          <p:nvPr/>
        </p:nvSpPr>
        <p:spPr bwMode="auto">
          <a:xfrm>
            <a:off x="324001" y="5857714"/>
            <a:ext cx="812800" cy="801546"/>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48" charset="-128"/>
            </a:endParaRPr>
          </a:p>
        </p:txBody>
      </p:sp>
      <p:pic>
        <p:nvPicPr>
          <p:cNvPr id="3" name="Audio Recording Dec 23, 2025 at 11:37:03 AM">
            <a:hlinkClick r:id="" action="ppaction://media"/>
            <a:extLst>
              <a:ext uri="{FF2B5EF4-FFF2-40B4-BE49-F238E27FC236}">
                <a16:creationId xmlns:a16="http://schemas.microsoft.com/office/drawing/2014/main" id="{A55BDB9C-5BE5-6B22-0C8D-7DA1DC482DE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324001" y="5868000"/>
            <a:ext cx="812800" cy="812800"/>
          </a:xfrm>
          <a:prstGeom prst="rect">
            <a:avLst/>
          </a:prstGeom>
        </p:spPr>
      </p:pic>
    </p:spTree>
    <p:custDataLst>
      <p:tags r:id="rId1"/>
    </p:custDataLst>
    <p:extLst>
      <p:ext uri="{BB962C8B-B14F-4D97-AF65-F5344CB8AC3E}">
        <p14:creationId xmlns:p14="http://schemas.microsoft.com/office/powerpoint/2010/main" val="3210807892"/>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BLANK PRESENTATION" val="jipePSV8"/>
  <p:tag name="ARTICULATE_DESIGN_ID_EATB" val="bDSugvdg"/>
  <p:tag name="ARTICULATE_PROJECT_OPEN" val="0"/>
  <p:tag name="ARTICULATE_SLIDE_COUNT" val="31"/>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ATB">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94847DECE0AB14DA2E83C9018CC67BE" ma:contentTypeVersion="8" ma:contentTypeDescription="Create a new document." ma:contentTypeScope="" ma:versionID="d76ae356bb87c00c72a9a1988f90c667">
  <xsd:schema xmlns:xsd="http://www.w3.org/2001/XMLSchema" xmlns:xs="http://www.w3.org/2001/XMLSchema" xmlns:p="http://schemas.microsoft.com/office/2006/metadata/properties" xmlns:ns2="3d41981f-bc98-47d2-a49d-fe06876943ce" xmlns:ns3="c6d8f0ea-b85b-41c9-a435-d7e64d1f5dc4" targetNamespace="http://schemas.microsoft.com/office/2006/metadata/properties" ma:root="true" ma:fieldsID="a3bec8ab5e006947abcd98154ab06cfb" ns2:_="" ns3:_="">
    <xsd:import namespace="3d41981f-bc98-47d2-a49d-fe06876943ce"/>
    <xsd:import namespace="c6d8f0ea-b85b-41c9-a435-d7e64d1f5dc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41981f-bc98-47d2-a49d-fe06876943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d8f0ea-b85b-41c9-a435-d7e64d1f5dc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2C08D1-8170-4BE2-BC46-65A9ED04D823}">
  <ds:schemaRefs>
    <ds:schemaRef ds:uri="http://schemas.microsoft.com/sharepoint/v3/contenttype/forms"/>
  </ds:schemaRefs>
</ds:datastoreItem>
</file>

<file path=customXml/itemProps2.xml><?xml version="1.0" encoding="utf-8"?>
<ds:datastoreItem xmlns:ds="http://schemas.openxmlformats.org/officeDocument/2006/customXml" ds:itemID="{B672E88E-AE32-4828-B5CC-9F1CD910A630}">
  <ds:schemaRefs>
    <ds:schemaRef ds:uri="http://schemas.microsoft.com/office/infopath/2007/PartnerControls"/>
    <ds:schemaRef ds:uri="http://purl.org/dc/dcmitype/"/>
    <ds:schemaRef ds:uri="3d41981f-bc98-47d2-a49d-fe06876943ce"/>
    <ds:schemaRef ds:uri="c6d8f0ea-b85b-41c9-a435-d7e64d1f5dc4"/>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11456EC6-6560-4CDD-A439-15788013B9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41981f-bc98-47d2-a49d-fe06876943ce"/>
    <ds:schemaRef ds:uri="c6d8f0ea-b85b-41c9-a435-d7e64d1f5d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TotalTime>
  <Words>3777</Words>
  <Application>Microsoft Office PowerPoint</Application>
  <PresentationFormat>Widescreen</PresentationFormat>
  <Paragraphs>398</Paragraphs>
  <Slides>22</Slides>
  <Notes>22</Notes>
  <HiddenSlides>0</HiddenSlides>
  <MMClips>26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 Narrow</vt:lpstr>
      <vt:lpstr>Calibri</vt:lpstr>
      <vt:lpstr>Myriad Pro</vt:lpstr>
      <vt:lpstr>Wingdings</vt:lpstr>
      <vt:lpstr>EATB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Ruth (EECD/EDPE)</dc:creator>
  <cp:lastModifiedBy>Manderson, Ann     (ASD-W)</cp:lastModifiedBy>
  <cp:revision>3</cp:revision>
  <cp:lastPrinted>2020-01-23T17:19:54Z</cp:lastPrinted>
  <dcterms:created xsi:type="dcterms:W3CDTF">2008-01-16T13:43:52Z</dcterms:created>
  <dcterms:modified xsi:type="dcterms:W3CDTF">2026-01-13T16:40:58Z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33FA0B94-A8E6-46BE-BDD4-37E03CEDF358</vt:lpwstr>
  </property>
  <property fmtid="{D5CDD505-2E9C-101B-9397-08002B2CF9AE}" pid="3" name="ArticulatePath">
    <vt:lpwstr>EveryoneAtTheirBestFSL 7march22</vt:lpwstr>
  </property>
  <property fmtid="{D5CDD505-2E9C-101B-9397-08002B2CF9AE}" pid="4" name="ContentTypeId">
    <vt:lpwstr>0x010100F94847DECE0AB14DA2E83C9018CC67BE</vt:lpwstr>
  </property>
</Properties>
</file>