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6" r:id="rId1"/>
  </p:sldMasterIdLst>
  <p:sldIdLst>
    <p:sldId id="256" r:id="rId2"/>
    <p:sldId id="259" r:id="rId3"/>
    <p:sldId id="262" r:id="rId4"/>
    <p:sldId id="284" r:id="rId5"/>
    <p:sldId id="287" r:id="rId6"/>
    <p:sldId id="286" r:id="rId7"/>
    <p:sldId id="285" r:id="rId8"/>
    <p:sldId id="290" r:id="rId9"/>
    <p:sldId id="293" r:id="rId10"/>
    <p:sldId id="291" r:id="rId11"/>
    <p:sldId id="292" r:id="rId12"/>
    <p:sldId id="271" r:id="rId13"/>
    <p:sldId id="288" r:id="rId14"/>
    <p:sldId id="273" r:id="rId15"/>
    <p:sldId id="289" r:id="rId16"/>
    <p:sldId id="29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7B74"/>
    <a:srgbClr val="32AAA1"/>
    <a:srgbClr val="FFC000"/>
    <a:srgbClr val="FFE508"/>
    <a:srgbClr val="172C51"/>
    <a:srgbClr val="51BE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884"/>
  </p:normalViewPr>
  <p:slideViewPr>
    <p:cSldViewPr snapToGrid="0">
      <p:cViewPr varScale="1">
        <p:scale>
          <a:sx n="111" d="100"/>
          <a:sy n="111" d="100"/>
        </p:scale>
        <p:origin x="594"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3F023A-9395-4355-9C4D-E2FF107453D2}"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222CAB26-A8D3-4845-902C-B1AEFD6C82C9}">
      <dgm:prSet/>
      <dgm:spPr/>
      <dgm:t>
        <a:bodyPr/>
        <a:lstStyle/>
        <a:p>
          <a:r>
            <a:rPr lang="en-US"/>
            <a:t>There are six </a:t>
          </a:r>
          <a:r>
            <a:rPr lang="en-US" b="1"/>
            <a:t>Enhanced First Nation Education Programs and Services committees</a:t>
          </a:r>
          <a:r>
            <a:rPr lang="en-US"/>
            <a:t>, one for each Wolastoqey Community.  </a:t>
          </a:r>
        </a:p>
      </dgm:t>
    </dgm:pt>
    <dgm:pt modelId="{537882DA-E91C-4ED0-BA43-CD4C6444C2B9}" type="parTrans" cxnId="{FE8B6C63-2882-4052-A0E7-BF0841665D3D}">
      <dgm:prSet/>
      <dgm:spPr/>
      <dgm:t>
        <a:bodyPr/>
        <a:lstStyle/>
        <a:p>
          <a:endParaRPr lang="en-US"/>
        </a:p>
      </dgm:t>
    </dgm:pt>
    <dgm:pt modelId="{264613AA-0FE9-4FCA-BA79-800FAACD14BA}" type="sibTrans" cxnId="{FE8B6C63-2882-4052-A0E7-BF0841665D3D}">
      <dgm:prSet/>
      <dgm:spPr/>
      <dgm:t>
        <a:bodyPr/>
        <a:lstStyle/>
        <a:p>
          <a:endParaRPr lang="en-US"/>
        </a:p>
      </dgm:t>
    </dgm:pt>
    <dgm:pt modelId="{2AC9A5F3-5FDD-47A9-B23D-BFAA1548BBE3}">
      <dgm:prSet/>
      <dgm:spPr/>
      <dgm:t>
        <a:bodyPr/>
        <a:lstStyle/>
        <a:p>
          <a:r>
            <a:rPr lang="en-US"/>
            <a:t>The committee includes Sakom (the Chief), the community Director of Education, </a:t>
          </a:r>
          <a:r>
            <a:rPr lang="en-CA" b="0" i="0"/>
            <a:t>Nihkanatpat ciw Skicinowi Kehkiketowaken</a:t>
          </a:r>
          <a:r>
            <a:rPr lang="en-CA"/>
            <a:t> (</a:t>
          </a:r>
          <a:r>
            <a:rPr lang="en-US"/>
            <a:t>Director- Leader for Indigenous Education), First Nations Education Coordinator from ASD-W, Director of Finance and Administration from ASD-W and the Superintendent.</a:t>
          </a:r>
        </a:p>
      </dgm:t>
    </dgm:pt>
    <dgm:pt modelId="{EB7A1C67-A14E-475F-BD0B-BB92066F0732}" type="parTrans" cxnId="{77C1DD4F-2512-4F8E-ABB7-1A50531F7ACF}">
      <dgm:prSet/>
      <dgm:spPr/>
      <dgm:t>
        <a:bodyPr/>
        <a:lstStyle/>
        <a:p>
          <a:endParaRPr lang="en-US"/>
        </a:p>
      </dgm:t>
    </dgm:pt>
    <dgm:pt modelId="{73321F2B-6229-47C3-9A14-C7C2332D9DB5}" type="sibTrans" cxnId="{77C1DD4F-2512-4F8E-ABB7-1A50531F7ACF}">
      <dgm:prSet/>
      <dgm:spPr/>
      <dgm:t>
        <a:bodyPr/>
        <a:lstStyle/>
        <a:p>
          <a:endParaRPr lang="en-US"/>
        </a:p>
      </dgm:t>
    </dgm:pt>
    <dgm:pt modelId="{D326E2EB-CDE0-4CEA-9C6E-7E97169AC282}">
      <dgm:prSet/>
      <dgm:spPr/>
      <dgm:t>
        <a:bodyPr/>
        <a:lstStyle/>
        <a:p>
          <a:r>
            <a:rPr lang="en-US"/>
            <a:t>The committee reviews proposals and invests in educational support to enhance learning for First Nation students and others who may benefit.  </a:t>
          </a:r>
        </a:p>
      </dgm:t>
    </dgm:pt>
    <dgm:pt modelId="{6482E364-32D9-4D36-B8AB-A5FB6E176686}" type="parTrans" cxnId="{99EE103B-202B-42AF-9809-3CAE201C3E58}">
      <dgm:prSet/>
      <dgm:spPr/>
      <dgm:t>
        <a:bodyPr/>
        <a:lstStyle/>
        <a:p>
          <a:endParaRPr lang="en-US"/>
        </a:p>
      </dgm:t>
    </dgm:pt>
    <dgm:pt modelId="{7AAAFB7B-8789-4E48-B55F-812031991605}" type="sibTrans" cxnId="{99EE103B-202B-42AF-9809-3CAE201C3E58}">
      <dgm:prSet/>
      <dgm:spPr/>
      <dgm:t>
        <a:bodyPr/>
        <a:lstStyle/>
        <a:p>
          <a:endParaRPr lang="en-US"/>
        </a:p>
      </dgm:t>
    </dgm:pt>
    <dgm:pt modelId="{24168AF4-05A1-49CB-9573-74FD9FBDAF9C}">
      <dgm:prSet/>
      <dgm:spPr/>
      <dgm:t>
        <a:bodyPr/>
        <a:lstStyle/>
        <a:p>
          <a:r>
            <a:rPr lang="en-US"/>
            <a:t>Formal reports are generated each year to account for the work under the terms of the Enhancement Agreement. A report is generated for the province to be presented in the legislature. There is a report generated for the district to be shared with DEC and individual reports are generated for each community to be shared with Chief and Council.</a:t>
          </a:r>
          <a:r>
            <a:rPr lang="en-CA"/>
            <a:t> </a:t>
          </a:r>
          <a:endParaRPr lang="en-US"/>
        </a:p>
      </dgm:t>
    </dgm:pt>
    <dgm:pt modelId="{8470DDE2-F0BD-473E-8D5B-8567DA728505}" type="parTrans" cxnId="{C10D0217-4387-4902-8FFB-7DD936590964}">
      <dgm:prSet/>
      <dgm:spPr/>
      <dgm:t>
        <a:bodyPr/>
        <a:lstStyle/>
        <a:p>
          <a:endParaRPr lang="en-US"/>
        </a:p>
      </dgm:t>
    </dgm:pt>
    <dgm:pt modelId="{6FE8EE6B-6974-46CF-AE64-F34CCB8DB111}" type="sibTrans" cxnId="{C10D0217-4387-4902-8FFB-7DD936590964}">
      <dgm:prSet/>
      <dgm:spPr/>
      <dgm:t>
        <a:bodyPr/>
        <a:lstStyle/>
        <a:p>
          <a:endParaRPr lang="en-US"/>
        </a:p>
      </dgm:t>
    </dgm:pt>
    <dgm:pt modelId="{276ED0D5-4EE6-4750-B5DA-325CC50B8969}" type="pres">
      <dgm:prSet presAssocID="{0C3F023A-9395-4355-9C4D-E2FF107453D2}" presName="hierChild1" presStyleCnt="0">
        <dgm:presLayoutVars>
          <dgm:chPref val="1"/>
          <dgm:dir/>
          <dgm:animOne val="branch"/>
          <dgm:animLvl val="lvl"/>
          <dgm:resizeHandles/>
        </dgm:presLayoutVars>
      </dgm:prSet>
      <dgm:spPr/>
    </dgm:pt>
    <dgm:pt modelId="{F4467A6C-FDCA-4371-B5C1-6B365D890D95}" type="pres">
      <dgm:prSet presAssocID="{222CAB26-A8D3-4845-902C-B1AEFD6C82C9}" presName="hierRoot1" presStyleCnt="0"/>
      <dgm:spPr/>
    </dgm:pt>
    <dgm:pt modelId="{88287109-732D-4692-9754-3259173E1787}" type="pres">
      <dgm:prSet presAssocID="{222CAB26-A8D3-4845-902C-B1AEFD6C82C9}" presName="composite" presStyleCnt="0"/>
      <dgm:spPr/>
    </dgm:pt>
    <dgm:pt modelId="{B27A274F-A11B-4332-AF4B-B4F06C9A7DAA}" type="pres">
      <dgm:prSet presAssocID="{222CAB26-A8D3-4845-902C-B1AEFD6C82C9}" presName="background" presStyleLbl="node0" presStyleIdx="0" presStyleCnt="4"/>
      <dgm:spPr/>
    </dgm:pt>
    <dgm:pt modelId="{12128E22-984A-416F-9B0D-6C7C2EE33B47}" type="pres">
      <dgm:prSet presAssocID="{222CAB26-A8D3-4845-902C-B1AEFD6C82C9}" presName="text" presStyleLbl="fgAcc0" presStyleIdx="0" presStyleCnt="4">
        <dgm:presLayoutVars>
          <dgm:chPref val="3"/>
        </dgm:presLayoutVars>
      </dgm:prSet>
      <dgm:spPr/>
    </dgm:pt>
    <dgm:pt modelId="{6EDB7897-2B6A-4FE3-B440-5BD78596F390}" type="pres">
      <dgm:prSet presAssocID="{222CAB26-A8D3-4845-902C-B1AEFD6C82C9}" presName="hierChild2" presStyleCnt="0"/>
      <dgm:spPr/>
    </dgm:pt>
    <dgm:pt modelId="{C72B66D8-8799-47FC-ADA6-5E1B349D8690}" type="pres">
      <dgm:prSet presAssocID="{2AC9A5F3-5FDD-47A9-B23D-BFAA1548BBE3}" presName="hierRoot1" presStyleCnt="0"/>
      <dgm:spPr/>
    </dgm:pt>
    <dgm:pt modelId="{CE8A5F58-7414-48E6-A42D-79680C5E6706}" type="pres">
      <dgm:prSet presAssocID="{2AC9A5F3-5FDD-47A9-B23D-BFAA1548BBE3}" presName="composite" presStyleCnt="0"/>
      <dgm:spPr/>
    </dgm:pt>
    <dgm:pt modelId="{286DC7B4-2829-4C65-AF54-7E0A3AEC16C4}" type="pres">
      <dgm:prSet presAssocID="{2AC9A5F3-5FDD-47A9-B23D-BFAA1548BBE3}" presName="background" presStyleLbl="node0" presStyleIdx="1" presStyleCnt="4"/>
      <dgm:spPr/>
    </dgm:pt>
    <dgm:pt modelId="{68D386A9-3761-4A33-9A1A-18E6A5D9B9C7}" type="pres">
      <dgm:prSet presAssocID="{2AC9A5F3-5FDD-47A9-B23D-BFAA1548BBE3}" presName="text" presStyleLbl="fgAcc0" presStyleIdx="1" presStyleCnt="4">
        <dgm:presLayoutVars>
          <dgm:chPref val="3"/>
        </dgm:presLayoutVars>
      </dgm:prSet>
      <dgm:spPr/>
    </dgm:pt>
    <dgm:pt modelId="{64319C8C-EC6E-482C-B807-8D77F750747F}" type="pres">
      <dgm:prSet presAssocID="{2AC9A5F3-5FDD-47A9-B23D-BFAA1548BBE3}" presName="hierChild2" presStyleCnt="0"/>
      <dgm:spPr/>
    </dgm:pt>
    <dgm:pt modelId="{B37F9E1B-D5C6-4CF9-AC20-7198DA65A836}" type="pres">
      <dgm:prSet presAssocID="{D326E2EB-CDE0-4CEA-9C6E-7E97169AC282}" presName="hierRoot1" presStyleCnt="0"/>
      <dgm:spPr/>
    </dgm:pt>
    <dgm:pt modelId="{862470EC-4C26-407F-9CEB-416F5212D7F0}" type="pres">
      <dgm:prSet presAssocID="{D326E2EB-CDE0-4CEA-9C6E-7E97169AC282}" presName="composite" presStyleCnt="0"/>
      <dgm:spPr/>
    </dgm:pt>
    <dgm:pt modelId="{0954E3DB-C76D-4640-B505-FA2C868080FE}" type="pres">
      <dgm:prSet presAssocID="{D326E2EB-CDE0-4CEA-9C6E-7E97169AC282}" presName="background" presStyleLbl="node0" presStyleIdx="2" presStyleCnt="4"/>
      <dgm:spPr/>
    </dgm:pt>
    <dgm:pt modelId="{C3A57217-28B8-4EE2-BCFD-8D566C5915B1}" type="pres">
      <dgm:prSet presAssocID="{D326E2EB-CDE0-4CEA-9C6E-7E97169AC282}" presName="text" presStyleLbl="fgAcc0" presStyleIdx="2" presStyleCnt="4">
        <dgm:presLayoutVars>
          <dgm:chPref val="3"/>
        </dgm:presLayoutVars>
      </dgm:prSet>
      <dgm:spPr/>
    </dgm:pt>
    <dgm:pt modelId="{D19F9835-3546-4BA9-ADC7-8BB7D4D7CB2D}" type="pres">
      <dgm:prSet presAssocID="{D326E2EB-CDE0-4CEA-9C6E-7E97169AC282}" presName="hierChild2" presStyleCnt="0"/>
      <dgm:spPr/>
    </dgm:pt>
    <dgm:pt modelId="{971A3349-4A2D-43BA-84F3-09495C491473}" type="pres">
      <dgm:prSet presAssocID="{24168AF4-05A1-49CB-9573-74FD9FBDAF9C}" presName="hierRoot1" presStyleCnt="0"/>
      <dgm:spPr/>
    </dgm:pt>
    <dgm:pt modelId="{0AE661B7-3D1A-42A1-9FA5-4A57601AD748}" type="pres">
      <dgm:prSet presAssocID="{24168AF4-05A1-49CB-9573-74FD9FBDAF9C}" presName="composite" presStyleCnt="0"/>
      <dgm:spPr/>
    </dgm:pt>
    <dgm:pt modelId="{D505F63B-81E8-4415-852F-D95BD6ACAA49}" type="pres">
      <dgm:prSet presAssocID="{24168AF4-05A1-49CB-9573-74FD9FBDAF9C}" presName="background" presStyleLbl="node0" presStyleIdx="3" presStyleCnt="4"/>
      <dgm:spPr/>
    </dgm:pt>
    <dgm:pt modelId="{4AAB7085-0037-4605-A3CD-DFE6F4D8DBD1}" type="pres">
      <dgm:prSet presAssocID="{24168AF4-05A1-49CB-9573-74FD9FBDAF9C}" presName="text" presStyleLbl="fgAcc0" presStyleIdx="3" presStyleCnt="4">
        <dgm:presLayoutVars>
          <dgm:chPref val="3"/>
        </dgm:presLayoutVars>
      </dgm:prSet>
      <dgm:spPr/>
    </dgm:pt>
    <dgm:pt modelId="{34AB6845-8112-447C-B383-63E3868B3F89}" type="pres">
      <dgm:prSet presAssocID="{24168AF4-05A1-49CB-9573-74FD9FBDAF9C}" presName="hierChild2" presStyleCnt="0"/>
      <dgm:spPr/>
    </dgm:pt>
  </dgm:ptLst>
  <dgm:cxnLst>
    <dgm:cxn modelId="{56F1BA15-A2C1-4E5D-BAAC-2D8FE6E28E91}" type="presOf" srcId="{24168AF4-05A1-49CB-9573-74FD9FBDAF9C}" destId="{4AAB7085-0037-4605-A3CD-DFE6F4D8DBD1}" srcOrd="0" destOrd="0" presId="urn:microsoft.com/office/officeart/2005/8/layout/hierarchy1"/>
    <dgm:cxn modelId="{C10D0217-4387-4902-8FFB-7DD936590964}" srcId="{0C3F023A-9395-4355-9C4D-E2FF107453D2}" destId="{24168AF4-05A1-49CB-9573-74FD9FBDAF9C}" srcOrd="3" destOrd="0" parTransId="{8470DDE2-F0BD-473E-8D5B-8567DA728505}" sibTransId="{6FE8EE6B-6974-46CF-AE64-F34CCB8DB111}"/>
    <dgm:cxn modelId="{99EE103B-202B-42AF-9809-3CAE201C3E58}" srcId="{0C3F023A-9395-4355-9C4D-E2FF107453D2}" destId="{D326E2EB-CDE0-4CEA-9C6E-7E97169AC282}" srcOrd="2" destOrd="0" parTransId="{6482E364-32D9-4D36-B8AB-A5FB6E176686}" sibTransId="{7AAAFB7B-8789-4E48-B55F-812031991605}"/>
    <dgm:cxn modelId="{F1A8965B-21BC-4216-A7D8-C307D69CD247}" type="presOf" srcId="{222CAB26-A8D3-4845-902C-B1AEFD6C82C9}" destId="{12128E22-984A-416F-9B0D-6C7C2EE33B47}" srcOrd="0" destOrd="0" presId="urn:microsoft.com/office/officeart/2005/8/layout/hierarchy1"/>
    <dgm:cxn modelId="{FE8B6C63-2882-4052-A0E7-BF0841665D3D}" srcId="{0C3F023A-9395-4355-9C4D-E2FF107453D2}" destId="{222CAB26-A8D3-4845-902C-B1AEFD6C82C9}" srcOrd="0" destOrd="0" parTransId="{537882DA-E91C-4ED0-BA43-CD4C6444C2B9}" sibTransId="{264613AA-0FE9-4FCA-BA79-800FAACD14BA}"/>
    <dgm:cxn modelId="{77C1DD4F-2512-4F8E-ABB7-1A50531F7ACF}" srcId="{0C3F023A-9395-4355-9C4D-E2FF107453D2}" destId="{2AC9A5F3-5FDD-47A9-B23D-BFAA1548BBE3}" srcOrd="1" destOrd="0" parTransId="{EB7A1C67-A14E-475F-BD0B-BB92066F0732}" sibTransId="{73321F2B-6229-47C3-9A14-C7C2332D9DB5}"/>
    <dgm:cxn modelId="{4ECD697A-637D-43B9-8723-6D6913B85083}" type="presOf" srcId="{D326E2EB-CDE0-4CEA-9C6E-7E97169AC282}" destId="{C3A57217-28B8-4EE2-BCFD-8D566C5915B1}" srcOrd="0" destOrd="0" presId="urn:microsoft.com/office/officeart/2005/8/layout/hierarchy1"/>
    <dgm:cxn modelId="{DE5F5692-B6C5-4432-A7B8-D6FD3A2FD379}" type="presOf" srcId="{0C3F023A-9395-4355-9C4D-E2FF107453D2}" destId="{276ED0D5-4EE6-4750-B5DA-325CC50B8969}" srcOrd="0" destOrd="0" presId="urn:microsoft.com/office/officeart/2005/8/layout/hierarchy1"/>
    <dgm:cxn modelId="{A40A97DC-97C1-4F2C-B457-9EDD338C150C}" type="presOf" srcId="{2AC9A5F3-5FDD-47A9-B23D-BFAA1548BBE3}" destId="{68D386A9-3761-4A33-9A1A-18E6A5D9B9C7}" srcOrd="0" destOrd="0" presId="urn:microsoft.com/office/officeart/2005/8/layout/hierarchy1"/>
    <dgm:cxn modelId="{11EF560F-5AFA-4E44-86E3-EEAF5635785C}" type="presParOf" srcId="{276ED0D5-4EE6-4750-B5DA-325CC50B8969}" destId="{F4467A6C-FDCA-4371-B5C1-6B365D890D95}" srcOrd="0" destOrd="0" presId="urn:microsoft.com/office/officeart/2005/8/layout/hierarchy1"/>
    <dgm:cxn modelId="{8B71CEAC-7EA0-45FA-977D-3813F27E5919}" type="presParOf" srcId="{F4467A6C-FDCA-4371-B5C1-6B365D890D95}" destId="{88287109-732D-4692-9754-3259173E1787}" srcOrd="0" destOrd="0" presId="urn:microsoft.com/office/officeart/2005/8/layout/hierarchy1"/>
    <dgm:cxn modelId="{BCEB4853-00A5-4A99-9266-06F40DC15DF1}" type="presParOf" srcId="{88287109-732D-4692-9754-3259173E1787}" destId="{B27A274F-A11B-4332-AF4B-B4F06C9A7DAA}" srcOrd="0" destOrd="0" presId="urn:microsoft.com/office/officeart/2005/8/layout/hierarchy1"/>
    <dgm:cxn modelId="{C700E2F5-A14C-4C07-A218-47533950C8F2}" type="presParOf" srcId="{88287109-732D-4692-9754-3259173E1787}" destId="{12128E22-984A-416F-9B0D-6C7C2EE33B47}" srcOrd="1" destOrd="0" presId="urn:microsoft.com/office/officeart/2005/8/layout/hierarchy1"/>
    <dgm:cxn modelId="{10F773B1-B338-42F0-BD4A-71D3ECF219E6}" type="presParOf" srcId="{F4467A6C-FDCA-4371-B5C1-6B365D890D95}" destId="{6EDB7897-2B6A-4FE3-B440-5BD78596F390}" srcOrd="1" destOrd="0" presId="urn:microsoft.com/office/officeart/2005/8/layout/hierarchy1"/>
    <dgm:cxn modelId="{3F8FFE43-EC03-465E-B801-54DF4CF02F43}" type="presParOf" srcId="{276ED0D5-4EE6-4750-B5DA-325CC50B8969}" destId="{C72B66D8-8799-47FC-ADA6-5E1B349D8690}" srcOrd="1" destOrd="0" presId="urn:microsoft.com/office/officeart/2005/8/layout/hierarchy1"/>
    <dgm:cxn modelId="{59F225BB-00CA-4C12-8E0F-5EF1663E3D4A}" type="presParOf" srcId="{C72B66D8-8799-47FC-ADA6-5E1B349D8690}" destId="{CE8A5F58-7414-48E6-A42D-79680C5E6706}" srcOrd="0" destOrd="0" presId="urn:microsoft.com/office/officeart/2005/8/layout/hierarchy1"/>
    <dgm:cxn modelId="{7115A152-111B-4D9E-BBD9-33E54EF9330E}" type="presParOf" srcId="{CE8A5F58-7414-48E6-A42D-79680C5E6706}" destId="{286DC7B4-2829-4C65-AF54-7E0A3AEC16C4}" srcOrd="0" destOrd="0" presId="urn:microsoft.com/office/officeart/2005/8/layout/hierarchy1"/>
    <dgm:cxn modelId="{203C5BFF-AEE0-43B4-B1C2-A85EDA39ADA2}" type="presParOf" srcId="{CE8A5F58-7414-48E6-A42D-79680C5E6706}" destId="{68D386A9-3761-4A33-9A1A-18E6A5D9B9C7}" srcOrd="1" destOrd="0" presId="urn:microsoft.com/office/officeart/2005/8/layout/hierarchy1"/>
    <dgm:cxn modelId="{06A704D5-809E-4E7F-BD15-4B525D425665}" type="presParOf" srcId="{C72B66D8-8799-47FC-ADA6-5E1B349D8690}" destId="{64319C8C-EC6E-482C-B807-8D77F750747F}" srcOrd="1" destOrd="0" presId="urn:microsoft.com/office/officeart/2005/8/layout/hierarchy1"/>
    <dgm:cxn modelId="{DF6AEEEC-520F-4851-9603-5F1B955B1BFF}" type="presParOf" srcId="{276ED0D5-4EE6-4750-B5DA-325CC50B8969}" destId="{B37F9E1B-D5C6-4CF9-AC20-7198DA65A836}" srcOrd="2" destOrd="0" presId="urn:microsoft.com/office/officeart/2005/8/layout/hierarchy1"/>
    <dgm:cxn modelId="{685BD13A-9141-4DF1-8ED6-BF62CD800DD1}" type="presParOf" srcId="{B37F9E1B-D5C6-4CF9-AC20-7198DA65A836}" destId="{862470EC-4C26-407F-9CEB-416F5212D7F0}" srcOrd="0" destOrd="0" presId="urn:microsoft.com/office/officeart/2005/8/layout/hierarchy1"/>
    <dgm:cxn modelId="{EB0DA137-4A98-484D-9E16-6E2EA8B77BBE}" type="presParOf" srcId="{862470EC-4C26-407F-9CEB-416F5212D7F0}" destId="{0954E3DB-C76D-4640-B505-FA2C868080FE}" srcOrd="0" destOrd="0" presId="urn:microsoft.com/office/officeart/2005/8/layout/hierarchy1"/>
    <dgm:cxn modelId="{E7C3A454-D08A-40C8-AE0D-9F0F02FC1781}" type="presParOf" srcId="{862470EC-4C26-407F-9CEB-416F5212D7F0}" destId="{C3A57217-28B8-4EE2-BCFD-8D566C5915B1}" srcOrd="1" destOrd="0" presId="urn:microsoft.com/office/officeart/2005/8/layout/hierarchy1"/>
    <dgm:cxn modelId="{E0B19A46-EF99-4D9A-93A1-0DB939273E2C}" type="presParOf" srcId="{B37F9E1B-D5C6-4CF9-AC20-7198DA65A836}" destId="{D19F9835-3546-4BA9-ADC7-8BB7D4D7CB2D}" srcOrd="1" destOrd="0" presId="urn:microsoft.com/office/officeart/2005/8/layout/hierarchy1"/>
    <dgm:cxn modelId="{88A67A21-B3C3-4D7B-BA9C-69547F08AD5E}" type="presParOf" srcId="{276ED0D5-4EE6-4750-B5DA-325CC50B8969}" destId="{971A3349-4A2D-43BA-84F3-09495C491473}" srcOrd="3" destOrd="0" presId="urn:microsoft.com/office/officeart/2005/8/layout/hierarchy1"/>
    <dgm:cxn modelId="{DBF862A8-0BE6-474F-B25B-59F7F3EF29A3}" type="presParOf" srcId="{971A3349-4A2D-43BA-84F3-09495C491473}" destId="{0AE661B7-3D1A-42A1-9FA5-4A57601AD748}" srcOrd="0" destOrd="0" presId="urn:microsoft.com/office/officeart/2005/8/layout/hierarchy1"/>
    <dgm:cxn modelId="{AD0C1691-7FCC-44BE-8096-6608842C4392}" type="presParOf" srcId="{0AE661B7-3D1A-42A1-9FA5-4A57601AD748}" destId="{D505F63B-81E8-4415-852F-D95BD6ACAA49}" srcOrd="0" destOrd="0" presId="urn:microsoft.com/office/officeart/2005/8/layout/hierarchy1"/>
    <dgm:cxn modelId="{BD4A105B-964C-44CC-BBE2-1516DAB66E57}" type="presParOf" srcId="{0AE661B7-3D1A-42A1-9FA5-4A57601AD748}" destId="{4AAB7085-0037-4605-A3CD-DFE6F4D8DBD1}" srcOrd="1" destOrd="0" presId="urn:microsoft.com/office/officeart/2005/8/layout/hierarchy1"/>
    <dgm:cxn modelId="{FB1F9EFC-4B76-4B6C-9E76-1593040B4AA7}" type="presParOf" srcId="{971A3349-4A2D-43BA-84F3-09495C491473}" destId="{34AB6845-8112-447C-B383-63E3868B3F89}" srcOrd="1" destOrd="0" presId="urn:microsoft.com/office/officeart/2005/8/layout/hierarchy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7A274F-A11B-4332-AF4B-B4F06C9A7DAA}">
      <dsp:nvSpPr>
        <dsp:cNvPr id="0" name=""/>
        <dsp:cNvSpPr/>
      </dsp:nvSpPr>
      <dsp:spPr>
        <a:xfrm>
          <a:off x="3193" y="386745"/>
          <a:ext cx="2280343" cy="144801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128E22-984A-416F-9B0D-6C7C2EE33B47}">
      <dsp:nvSpPr>
        <dsp:cNvPr id="0" name=""/>
        <dsp:cNvSpPr/>
      </dsp:nvSpPr>
      <dsp:spPr>
        <a:xfrm>
          <a:off x="256565" y="627448"/>
          <a:ext cx="2280343" cy="144801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There are six </a:t>
          </a:r>
          <a:r>
            <a:rPr lang="en-US" sz="900" b="1" kern="1200"/>
            <a:t>Enhanced First Nation Education Programs and Services committees</a:t>
          </a:r>
          <a:r>
            <a:rPr lang="en-US" sz="900" kern="1200"/>
            <a:t>, one for each Wolastoqey Community.  </a:t>
          </a:r>
        </a:p>
      </dsp:txBody>
      <dsp:txXfrm>
        <a:off x="298976" y="669859"/>
        <a:ext cx="2195521" cy="1363196"/>
      </dsp:txXfrm>
    </dsp:sp>
    <dsp:sp modelId="{286DC7B4-2829-4C65-AF54-7E0A3AEC16C4}">
      <dsp:nvSpPr>
        <dsp:cNvPr id="0" name=""/>
        <dsp:cNvSpPr/>
      </dsp:nvSpPr>
      <dsp:spPr>
        <a:xfrm>
          <a:off x="2790280" y="386745"/>
          <a:ext cx="2280343" cy="144801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D386A9-3761-4A33-9A1A-18E6A5D9B9C7}">
      <dsp:nvSpPr>
        <dsp:cNvPr id="0" name=""/>
        <dsp:cNvSpPr/>
      </dsp:nvSpPr>
      <dsp:spPr>
        <a:xfrm>
          <a:off x="3043651" y="627448"/>
          <a:ext cx="2280343" cy="144801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The committee includes Sakom (the Chief), the community Director of Education, </a:t>
          </a:r>
          <a:r>
            <a:rPr lang="en-CA" sz="900" b="0" i="0" kern="1200"/>
            <a:t>Nihkanatpat ciw Skicinowi Kehkiketowaken</a:t>
          </a:r>
          <a:r>
            <a:rPr lang="en-CA" sz="900" kern="1200"/>
            <a:t> (</a:t>
          </a:r>
          <a:r>
            <a:rPr lang="en-US" sz="900" kern="1200"/>
            <a:t>Director- Leader for Indigenous Education), First Nations Education Coordinator from ASD-W, Director of Finance and Administration from ASD-W and the Superintendent.</a:t>
          </a:r>
        </a:p>
      </dsp:txBody>
      <dsp:txXfrm>
        <a:off x="3086062" y="669859"/>
        <a:ext cx="2195521" cy="1363196"/>
      </dsp:txXfrm>
    </dsp:sp>
    <dsp:sp modelId="{0954E3DB-C76D-4640-B505-FA2C868080FE}">
      <dsp:nvSpPr>
        <dsp:cNvPr id="0" name=""/>
        <dsp:cNvSpPr/>
      </dsp:nvSpPr>
      <dsp:spPr>
        <a:xfrm>
          <a:off x="5577366" y="386745"/>
          <a:ext cx="2280343" cy="144801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A57217-28B8-4EE2-BCFD-8D566C5915B1}">
      <dsp:nvSpPr>
        <dsp:cNvPr id="0" name=""/>
        <dsp:cNvSpPr/>
      </dsp:nvSpPr>
      <dsp:spPr>
        <a:xfrm>
          <a:off x="5830738" y="627448"/>
          <a:ext cx="2280343" cy="144801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The committee reviews proposals and invests in educational support to enhance learning for First Nation students and others who may benefit.  </a:t>
          </a:r>
        </a:p>
      </dsp:txBody>
      <dsp:txXfrm>
        <a:off x="5873149" y="669859"/>
        <a:ext cx="2195521" cy="1363196"/>
      </dsp:txXfrm>
    </dsp:sp>
    <dsp:sp modelId="{D505F63B-81E8-4415-852F-D95BD6ACAA49}">
      <dsp:nvSpPr>
        <dsp:cNvPr id="0" name=""/>
        <dsp:cNvSpPr/>
      </dsp:nvSpPr>
      <dsp:spPr>
        <a:xfrm>
          <a:off x="8364453" y="386745"/>
          <a:ext cx="2280343" cy="144801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AB7085-0037-4605-A3CD-DFE6F4D8DBD1}">
      <dsp:nvSpPr>
        <dsp:cNvPr id="0" name=""/>
        <dsp:cNvSpPr/>
      </dsp:nvSpPr>
      <dsp:spPr>
        <a:xfrm>
          <a:off x="8617824" y="627448"/>
          <a:ext cx="2280343" cy="144801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a:t>Formal reports are generated each year to account for the work under the terms of the Enhancement Agreement. A report is generated for the province to be presented in the legislature. There is a report generated for the district to be shared with DEC and individual reports are generated for each community to be shared with Chief and Council.</a:t>
          </a:r>
          <a:r>
            <a:rPr lang="en-CA" sz="900" kern="1200"/>
            <a:t> </a:t>
          </a:r>
          <a:endParaRPr lang="en-US" sz="900" kern="1200"/>
        </a:p>
      </dsp:txBody>
      <dsp:txXfrm>
        <a:off x="8660235" y="669859"/>
        <a:ext cx="2195521" cy="136319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2984576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2501076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845859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1773897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58850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20619788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2807660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105957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229400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D8100-D4C6-8143-9B4A-C85F59A5A0F6}"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3979362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7D8100-D4C6-8143-9B4A-C85F59A5A0F6}"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2799115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7D8100-D4C6-8143-9B4A-C85F59A5A0F6}"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3100063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7D8100-D4C6-8143-9B4A-C85F59A5A0F6}" type="datetimeFigureOut">
              <a:rPr lang="en-US" smtClean="0"/>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3161456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7D8100-D4C6-8143-9B4A-C85F59A5A0F6}" type="datetimeFigureOut">
              <a:rPr lang="en-US" smtClean="0"/>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1726579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17D8100-D4C6-8143-9B4A-C85F59A5A0F6}"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B7A49F-B5B1-D94A-A7EF-C1EA99E1670A}" type="slidenum">
              <a:rPr lang="en-US" smtClean="0"/>
              <a:t>‹#›</a:t>
            </a:fld>
            <a:endParaRPr lang="en-US"/>
          </a:p>
        </p:txBody>
      </p:sp>
    </p:spTree>
    <p:extLst>
      <p:ext uri="{BB962C8B-B14F-4D97-AF65-F5344CB8AC3E}">
        <p14:creationId xmlns:p14="http://schemas.microsoft.com/office/powerpoint/2010/main" val="3071885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B7A49F-B5B1-D94A-A7EF-C1EA99E1670A}" type="slidenum">
              <a:rPr lang="en-US" smtClean="0"/>
              <a:t>‹#›</a:t>
            </a:fld>
            <a:endParaRPr lang="en-US"/>
          </a:p>
        </p:txBody>
      </p:sp>
      <p:sp>
        <p:nvSpPr>
          <p:cNvPr id="5" name="Date Placeholder 4"/>
          <p:cNvSpPr>
            <a:spLocks noGrp="1"/>
          </p:cNvSpPr>
          <p:nvPr>
            <p:ph type="dt" sz="half" idx="10"/>
          </p:nvPr>
        </p:nvSpPr>
        <p:spPr/>
        <p:txBody>
          <a:bodyPr/>
          <a:lstStyle/>
          <a:p>
            <a:fld id="{F17D8100-D4C6-8143-9B4A-C85F59A5A0F6}" type="datetimeFigureOut">
              <a:rPr lang="en-US" smtClean="0"/>
              <a:t>12/8/2025</a:t>
            </a:fld>
            <a:endParaRPr lang="en-US"/>
          </a:p>
        </p:txBody>
      </p:sp>
    </p:spTree>
    <p:extLst>
      <p:ext uri="{BB962C8B-B14F-4D97-AF65-F5344CB8AC3E}">
        <p14:creationId xmlns:p14="http://schemas.microsoft.com/office/powerpoint/2010/main" val="290606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17D8100-D4C6-8143-9B4A-C85F59A5A0F6}" type="datetimeFigureOut">
              <a:rPr lang="en-US" smtClean="0"/>
              <a:t>12/8/2025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FB7A49F-B5B1-D94A-A7EF-C1EA99E1670A}" type="slidenum">
              <a:rPr lang="en-US" smtClean="0"/>
              <a:t>‹#›</a:t>
            </a:fld>
            <a:endParaRPr lang="en-US"/>
          </a:p>
        </p:txBody>
      </p:sp>
    </p:spTree>
    <p:extLst>
      <p:ext uri="{BB962C8B-B14F-4D97-AF65-F5344CB8AC3E}">
        <p14:creationId xmlns:p14="http://schemas.microsoft.com/office/powerpoint/2010/main" val="3658502964"/>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youtu.be/j7orpsExDWo"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nbed-my.sharepoint.com/:b:/g/personal/richard_champagne_nbed_nb_ca/EeGhg01MEyRCt6e5JSD0DHsBO9MiFRZ9gAE6-70DWGtTGg?e=duxro5" TargetMode="External"/><Relationship Id="rId2" Type="http://schemas.openxmlformats.org/officeDocument/2006/relationships/hyperlink" Target="https://www.canva.com/design/DAGyyHUI90A/BMoKpaYnWqaP_fBOaOURkg/edit?utm_content=DAGyyHUI90A&amp;utm_campaign=designshare&amp;utm_medium=link2&amp;utm_source=sharebutton" TargetMode="External"/><Relationship Id="rId1" Type="http://schemas.openxmlformats.org/officeDocument/2006/relationships/slideLayout" Target="../slideLayouts/slideLayout6.xml"/><Relationship Id="rId6" Type="http://schemas.openxmlformats.org/officeDocument/2006/relationships/hyperlink" Target="https://www.canva.com/design/DAGkuLzhnEI/UEbgLoU1O0fEzYAqabRd4g/edit?utm_content=DAGkuLzhnEI&amp;utm_campaign=designshare&amp;utm_medium=link2&amp;utm_source=sharebutton" TargetMode="External"/><Relationship Id="rId5" Type="http://schemas.openxmlformats.org/officeDocument/2006/relationships/hyperlink" Target="https://www.canva.com/design/DAGxShpIQJc/UHHHB8skDKEFnLcIVQoSaw/edit" TargetMode="External"/><Relationship Id="rId4" Type="http://schemas.openxmlformats.org/officeDocument/2006/relationships/hyperlink" Target="https://www.canva.com/design/DAGoFHwzY4g/4ubM3B13yfWb1NWPgM3hgA/edit?utm_content=DAGoFHwzY4g&amp;utm_campaign=designshare&amp;utm_medium=link2&amp;utm_source=sharebutton"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canva.com/design/DAGjfncjY20/UcrHiPubvmEx_fyKItf8ug/edit?utm_content=DAGjfncjY20&amp;utm_campaign=designshare&amp;utm_medium=link2&amp;utm_source=sharebutton" TargetMode="External"/><Relationship Id="rId2" Type="http://schemas.openxmlformats.org/officeDocument/2006/relationships/hyperlink" Target="https://www.youtube.com/watch?v=E_ypBz63cS8" TargetMode="External"/><Relationship Id="rId1" Type="http://schemas.openxmlformats.org/officeDocument/2006/relationships/slideLayout" Target="../slideLayouts/slideLayout6.xml"/><Relationship Id="rId4" Type="http://schemas.openxmlformats.org/officeDocument/2006/relationships/hyperlink" Target="https://www.amazon.com/photos/shared/dpTdOSFZTAaKlwvFfUpUog.U9eL5Siy5050X3Pu9t1Pe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1.xml"/><Relationship Id="rId3" Type="http://schemas.openxmlformats.org/officeDocument/2006/relationships/image" Target="../media/image3.png"/><Relationship Id="rId7" Type="http://schemas.openxmlformats.org/officeDocument/2006/relationships/image" Target="../media/image7.png"/><Relationship Id="rId12"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jpeg"/><Relationship Id="rId11" Type="http://schemas.openxmlformats.org/officeDocument/2006/relationships/diagramColors" Target="../diagrams/colors1.xml"/><Relationship Id="rId5" Type="http://schemas.openxmlformats.org/officeDocument/2006/relationships/image" Target="../media/image5.jpeg"/><Relationship Id="rId10" Type="http://schemas.openxmlformats.org/officeDocument/2006/relationships/diagramQuickStyle" Target="../diagrams/quickStyle1.xml"/><Relationship Id="rId4" Type="http://schemas.openxmlformats.org/officeDocument/2006/relationships/image" Target="../media/image4.jpeg"/><Relationship Id="rId9"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2" name="Group 81">
            <a:extLst>
              <a:ext uri="{FF2B5EF4-FFF2-40B4-BE49-F238E27FC236}">
                <a16:creationId xmlns:a16="http://schemas.microsoft.com/office/drawing/2014/main" id="{2A83B46E-4B9D-41E7-AEA4-D49D0E7D87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59" name="Straight Connector 58">
              <a:extLst>
                <a:ext uri="{FF2B5EF4-FFF2-40B4-BE49-F238E27FC236}">
                  <a16:creationId xmlns:a16="http://schemas.microsoft.com/office/drawing/2014/main" id="{396A8005-E9F4-4EB9-8920-B40570B4AAB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60" name="Straight Connector 59">
              <a:extLst>
                <a:ext uri="{FF2B5EF4-FFF2-40B4-BE49-F238E27FC236}">
                  <a16:creationId xmlns:a16="http://schemas.microsoft.com/office/drawing/2014/main" id="{90635935-0E19-45AE-833C-28B82B087FE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83" name="Rectangle 23">
              <a:extLst>
                <a:ext uri="{FF2B5EF4-FFF2-40B4-BE49-F238E27FC236}">
                  <a16:creationId xmlns:a16="http://schemas.microsoft.com/office/drawing/2014/main" id="{3F51BFFB-86E2-4C0F-A3E6-9EB854CA43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4" name="Rectangle 25">
              <a:extLst>
                <a:ext uri="{FF2B5EF4-FFF2-40B4-BE49-F238E27FC236}">
                  <a16:creationId xmlns:a16="http://schemas.microsoft.com/office/drawing/2014/main" id="{BC377650-A34B-4F5C-9CF6-357C1AE1AA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5" name="Isosceles Triangle 84">
              <a:extLst>
                <a:ext uri="{FF2B5EF4-FFF2-40B4-BE49-F238E27FC236}">
                  <a16:creationId xmlns:a16="http://schemas.microsoft.com/office/drawing/2014/main" id="{8EDFD6E0-0A92-4B6A-8B1C-6DD83E629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6" name="Rectangle 27">
              <a:extLst>
                <a:ext uri="{FF2B5EF4-FFF2-40B4-BE49-F238E27FC236}">
                  <a16:creationId xmlns:a16="http://schemas.microsoft.com/office/drawing/2014/main" id="{A1D08E0A-48F2-475F-933A-7D65C5B04F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7" name="Rectangle 28">
              <a:extLst>
                <a:ext uri="{FF2B5EF4-FFF2-40B4-BE49-F238E27FC236}">
                  <a16:creationId xmlns:a16="http://schemas.microsoft.com/office/drawing/2014/main" id="{43F7D684-BFDD-4685-8195-32F1ABE315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8" name="Rectangle 29">
              <a:extLst>
                <a:ext uri="{FF2B5EF4-FFF2-40B4-BE49-F238E27FC236}">
                  <a16:creationId xmlns:a16="http://schemas.microsoft.com/office/drawing/2014/main" id="{4A0E8712-3D59-4F13-9FD3-F8889E3C54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9" name="Isosceles Triangle 88">
              <a:extLst>
                <a:ext uri="{FF2B5EF4-FFF2-40B4-BE49-F238E27FC236}">
                  <a16:creationId xmlns:a16="http://schemas.microsoft.com/office/drawing/2014/main" id="{D99F7967-C64D-482A-A1B6-896D7EC227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0" name="Isosceles Triangle 89">
              <a:extLst>
                <a:ext uri="{FF2B5EF4-FFF2-40B4-BE49-F238E27FC236}">
                  <a16:creationId xmlns:a16="http://schemas.microsoft.com/office/drawing/2014/main" id="{7CE53433-52BD-4F44-80A5-B57F4B53A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useBgFill="1">
        <p:nvSpPr>
          <p:cNvPr id="91" name="Rectangle 90">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E099F5-633F-366F-3973-4BB34B0B917E}"/>
              </a:ext>
            </a:extLst>
          </p:cNvPr>
          <p:cNvSpPr>
            <a:spLocks noGrp="1"/>
          </p:cNvSpPr>
          <p:nvPr>
            <p:ph type="ctrTitle"/>
          </p:nvPr>
        </p:nvSpPr>
        <p:spPr>
          <a:xfrm>
            <a:off x="1019852" y="1901013"/>
            <a:ext cx="8934549" cy="1463693"/>
          </a:xfrm>
        </p:spPr>
        <p:txBody>
          <a:bodyPr vert="horz" lIns="91440" tIns="45720" rIns="91440" bIns="45720" rtlCol="0" anchor="t">
            <a:normAutofit/>
          </a:bodyPr>
          <a:lstStyle/>
          <a:p>
            <a:pPr algn="l"/>
            <a:r>
              <a:rPr lang="en-US" sz="3200" dirty="0"/>
              <a:t>DEC REPORT ASD-W-ER11 Wabanaki Education</a:t>
            </a:r>
          </a:p>
        </p:txBody>
      </p:sp>
      <p:sp>
        <p:nvSpPr>
          <p:cNvPr id="92" name="Isosceles Triangle 91">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Subtitle 2">
            <a:extLst>
              <a:ext uri="{FF2B5EF4-FFF2-40B4-BE49-F238E27FC236}">
                <a16:creationId xmlns:a16="http://schemas.microsoft.com/office/drawing/2014/main" id="{33EFB1EF-B8AA-BD9A-F4DC-6E803886A7B1}"/>
              </a:ext>
            </a:extLst>
          </p:cNvPr>
          <p:cNvSpPr>
            <a:spLocks noGrp="1"/>
          </p:cNvSpPr>
          <p:nvPr>
            <p:ph type="subTitle" idx="1"/>
          </p:nvPr>
        </p:nvSpPr>
        <p:spPr>
          <a:xfrm>
            <a:off x="1164561" y="3298561"/>
            <a:ext cx="8596668" cy="1429278"/>
          </a:xfrm>
        </p:spPr>
        <p:txBody>
          <a:bodyPr vert="horz" lIns="91440" tIns="45720" rIns="91440" bIns="45720" rtlCol="0">
            <a:normAutofit/>
          </a:bodyPr>
          <a:lstStyle/>
          <a:p>
            <a:pPr marL="0" marR="0" algn="l"/>
            <a:r>
              <a:rPr lang="en-US" b="1" i="1" u="none" strike="noStrike" dirty="0">
                <a:solidFill>
                  <a:schemeClr val="tx1">
                    <a:lumMod val="75000"/>
                    <a:lumOff val="25000"/>
                  </a:schemeClr>
                </a:solidFill>
                <a:effectLst/>
              </a:rPr>
              <a:t>Sarah Francis </a:t>
            </a:r>
          </a:p>
          <a:p>
            <a:pPr algn="l"/>
            <a:r>
              <a:rPr lang="en-US" u="sng" dirty="0">
                <a:solidFill>
                  <a:schemeClr val="accent1"/>
                </a:solidFill>
                <a:effectLst/>
                <a:hlinkClick r:id="rId2">
                  <a:extLst>
                    <a:ext uri="{A12FA001-AC4F-418D-AE19-62706E023703}">
                      <ahyp:hlinkClr xmlns:ahyp="http://schemas.microsoft.com/office/drawing/2018/hyperlinkcolor" val="tx"/>
                    </a:ext>
                  </a:extLst>
                </a:hlinkClick>
              </a:rPr>
              <a:t>Nihkanatpat ‘ciw Skicinuwi Kehkiketuwakon</a:t>
            </a:r>
            <a:endParaRPr lang="en-US" dirty="0">
              <a:solidFill>
                <a:schemeClr val="accent1"/>
              </a:solidFill>
              <a:effectLst/>
            </a:endParaRPr>
          </a:p>
          <a:p>
            <a:pPr marL="0" marR="0" algn="l"/>
            <a:r>
              <a:rPr lang="en-US" b="0" i="0" u="none" strike="noStrike" dirty="0">
                <a:solidFill>
                  <a:schemeClr val="tx1">
                    <a:lumMod val="75000"/>
                    <a:lumOff val="25000"/>
                  </a:schemeClr>
                </a:solidFill>
                <a:effectLst/>
              </a:rPr>
              <a:t>Director – Leader for Indigenous Teachings</a:t>
            </a:r>
          </a:p>
          <a:p>
            <a:pPr algn="l">
              <a:buFont typeface="Wingdings 3" charset="2"/>
              <a:buChar char=""/>
            </a:pPr>
            <a:endParaRPr lang="en-US" dirty="0">
              <a:solidFill>
                <a:schemeClr val="tx1">
                  <a:lumMod val="75000"/>
                  <a:lumOff val="25000"/>
                </a:schemeClr>
              </a:solidFill>
            </a:endParaRPr>
          </a:p>
        </p:txBody>
      </p:sp>
      <p:sp>
        <p:nvSpPr>
          <p:cNvPr id="93" name="Isosceles Triangle 92">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descr="A close-up of a logo&#10;&#10;Description automatically generated">
            <a:extLst>
              <a:ext uri="{FF2B5EF4-FFF2-40B4-BE49-F238E27FC236}">
                <a16:creationId xmlns:a16="http://schemas.microsoft.com/office/drawing/2014/main" id="{1DE7F819-F731-351E-4EFB-4E2735D792F4}"/>
              </a:ext>
            </a:extLst>
          </p:cNvPr>
          <p:cNvPicPr>
            <a:picLocks noChangeAspect="1"/>
          </p:cNvPicPr>
          <p:nvPr/>
        </p:nvPicPr>
        <p:blipFill>
          <a:blip r:embed="rId3"/>
          <a:stretch>
            <a:fillRect/>
          </a:stretch>
        </p:blipFill>
        <p:spPr>
          <a:xfrm>
            <a:off x="129177" y="6128658"/>
            <a:ext cx="1514532" cy="435428"/>
          </a:xfrm>
          <a:prstGeom prst="rect">
            <a:avLst/>
          </a:prstGeom>
        </p:spPr>
      </p:pic>
    </p:spTree>
    <p:extLst>
      <p:ext uri="{BB962C8B-B14F-4D97-AF65-F5344CB8AC3E}">
        <p14:creationId xmlns:p14="http://schemas.microsoft.com/office/powerpoint/2010/main" val="1472019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1D67E-77A3-88EE-C132-2631331171DF}"/>
              </a:ext>
            </a:extLst>
          </p:cNvPr>
          <p:cNvSpPr>
            <a:spLocks noGrp="1"/>
          </p:cNvSpPr>
          <p:nvPr>
            <p:ph type="title"/>
          </p:nvPr>
        </p:nvSpPr>
        <p:spPr>
          <a:xfrm>
            <a:off x="244196" y="628850"/>
            <a:ext cx="8596668" cy="1320800"/>
          </a:xfrm>
        </p:spPr>
        <p:txBody>
          <a:bodyPr/>
          <a:lstStyle/>
          <a:p>
            <a:r>
              <a:rPr lang="en-US" dirty="0"/>
              <a:t>Indigenous Services Lead Support </a:t>
            </a:r>
          </a:p>
        </p:txBody>
      </p:sp>
      <p:sp>
        <p:nvSpPr>
          <p:cNvPr id="3" name="Content Placeholder 2">
            <a:extLst>
              <a:ext uri="{FF2B5EF4-FFF2-40B4-BE49-F238E27FC236}">
                <a16:creationId xmlns:a16="http://schemas.microsoft.com/office/drawing/2014/main" id="{EEC30263-2D56-9EE9-C1B2-3D9C18886A12}"/>
              </a:ext>
            </a:extLst>
          </p:cNvPr>
          <p:cNvSpPr>
            <a:spLocks noGrp="1"/>
          </p:cNvSpPr>
          <p:nvPr>
            <p:ph idx="1"/>
          </p:nvPr>
        </p:nvSpPr>
        <p:spPr>
          <a:xfrm>
            <a:off x="244196" y="1453414"/>
            <a:ext cx="9111559" cy="4966635"/>
          </a:xfrm>
        </p:spPr>
        <p:txBody>
          <a:bodyPr>
            <a:normAutofit/>
          </a:bodyPr>
          <a:lstStyle/>
          <a:p>
            <a:pPr marL="0" indent="0">
              <a:buNone/>
            </a:pPr>
            <a:r>
              <a:rPr lang="en-US" b="1" dirty="0"/>
              <a:t>Reporting Period – September - December 2025</a:t>
            </a:r>
          </a:p>
          <a:p>
            <a:pPr marL="0" indent="0">
              <a:buNone/>
            </a:pPr>
            <a:r>
              <a:rPr lang="en-US" dirty="0"/>
              <a:t>The Indigenous Services Lead serves as a key advocate for Indigenous youth across ASD-W, ensuring that students received equitable access to the same resources, opportunities, and supports provided to all learners.</a:t>
            </a:r>
          </a:p>
          <a:p>
            <a:pPr marL="0" indent="0">
              <a:buNone/>
            </a:pPr>
            <a:r>
              <a:rPr lang="en-US" dirty="0"/>
              <a:t>The students being supported represent some of the most vulnerable learners in our district, including those identified as high-risk, experiencing significant barriers to attendance, and at risk of being left behind.</a:t>
            </a:r>
          </a:p>
          <a:p>
            <a:pPr marL="0" indent="0">
              <a:buNone/>
            </a:pPr>
            <a:r>
              <a:rPr lang="en-US" dirty="0"/>
              <a:t>The ISL supports collaboration between ESS teams, partner agencies, Enhancement support staff and caregivers and to ensure consistent, wrap-around services for all Indigenous students.</a:t>
            </a:r>
          </a:p>
          <a:p>
            <a:pPr marL="0" indent="0">
              <a:buNone/>
            </a:pPr>
            <a:r>
              <a:rPr lang="en-US" dirty="0"/>
              <a:t>Within three months, 57 Indigenous students at 23 different schools across ASD-W have been supported.</a:t>
            </a:r>
          </a:p>
          <a:p>
            <a:pPr marL="0" indent="0">
              <a:buNone/>
            </a:pPr>
            <a:endParaRPr lang="en-US" dirty="0"/>
          </a:p>
        </p:txBody>
      </p:sp>
    </p:spTree>
    <p:extLst>
      <p:ext uri="{BB962C8B-B14F-4D97-AF65-F5344CB8AC3E}">
        <p14:creationId xmlns:p14="http://schemas.microsoft.com/office/powerpoint/2010/main" val="3443153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D94EC-2EBF-8151-0816-8E7919AF8107}"/>
              </a:ext>
            </a:extLst>
          </p:cNvPr>
          <p:cNvSpPr>
            <a:spLocks noGrp="1"/>
          </p:cNvSpPr>
          <p:nvPr>
            <p:ph type="title"/>
          </p:nvPr>
        </p:nvSpPr>
        <p:spPr/>
        <p:txBody>
          <a:bodyPr/>
          <a:lstStyle/>
          <a:p>
            <a:r>
              <a:rPr lang="en-US" dirty="0"/>
              <a:t>Caregiver Testimony</a:t>
            </a:r>
          </a:p>
        </p:txBody>
      </p:sp>
      <p:sp>
        <p:nvSpPr>
          <p:cNvPr id="3" name="Content Placeholder 2">
            <a:extLst>
              <a:ext uri="{FF2B5EF4-FFF2-40B4-BE49-F238E27FC236}">
                <a16:creationId xmlns:a16="http://schemas.microsoft.com/office/drawing/2014/main" id="{1D0773BD-FA9D-E5F9-15C4-E6F5B94FDBBC}"/>
              </a:ext>
            </a:extLst>
          </p:cNvPr>
          <p:cNvSpPr>
            <a:spLocks noGrp="1"/>
          </p:cNvSpPr>
          <p:nvPr>
            <p:ph idx="1"/>
          </p:nvPr>
        </p:nvSpPr>
        <p:spPr/>
        <p:txBody>
          <a:bodyPr>
            <a:normAutofit/>
          </a:bodyPr>
          <a:lstStyle/>
          <a:p>
            <a:pPr marL="0" indent="0">
              <a:buNone/>
            </a:pPr>
            <a:r>
              <a:rPr lang="en-US" i="1" dirty="0"/>
              <a:t>“Thank you, everyone. I truly appreciate everything that is being done to help (child) and our family. As a parent with a mountain of concerns, I feel heard and supported right now. I appreciate it more than you can think. I truly feel that, with the right people on his side, (child) will thrive. I cannot wait for the day (child) walks confidently into the school, without me.  Thank you. ”</a:t>
            </a:r>
          </a:p>
          <a:p>
            <a:pPr marL="0" indent="0">
              <a:buNone/>
            </a:pPr>
            <a:endParaRPr lang="en-US" i="1" dirty="0"/>
          </a:p>
          <a:p>
            <a:pPr marL="0" indent="0">
              <a:buNone/>
            </a:pPr>
            <a:r>
              <a:rPr lang="en-US" i="1" dirty="0"/>
              <a:t>“</a:t>
            </a:r>
            <a:r>
              <a:rPr lang="en-US" i="1" dirty="0" err="1"/>
              <a:t>Wolisapawiw</a:t>
            </a:r>
            <a:r>
              <a:rPr lang="en-US" i="1" dirty="0"/>
              <a:t> (</a:t>
            </a:r>
            <a:r>
              <a:rPr lang="en-US" i="1" dirty="0" err="1"/>
              <a:t>goodmorning</a:t>
            </a:r>
            <a:r>
              <a:rPr lang="en-US" i="1" dirty="0"/>
              <a:t>) Kelly,</a:t>
            </a:r>
            <a:endParaRPr lang="en-US" dirty="0"/>
          </a:p>
          <a:p>
            <a:pPr marL="0" indent="0">
              <a:buNone/>
            </a:pPr>
            <a:r>
              <a:rPr lang="en-US" i="1" dirty="0"/>
              <a:t>That is AMAZING! I am so very appreciative and beyond grateful for your help. Words cannot even express.</a:t>
            </a:r>
            <a:endParaRPr lang="en-US" dirty="0"/>
          </a:p>
          <a:p>
            <a:pPr marL="0" indent="0">
              <a:buNone/>
            </a:pPr>
            <a:r>
              <a:rPr lang="en-US" i="1" dirty="0"/>
              <a:t>Thank you for the update. </a:t>
            </a:r>
            <a:endParaRPr lang="en-US" dirty="0"/>
          </a:p>
          <a:p>
            <a:pPr marL="0" indent="0">
              <a:buNone/>
            </a:pPr>
            <a:r>
              <a:rPr lang="en-US" i="1" dirty="0"/>
              <a:t>Kci-</a:t>
            </a:r>
            <a:r>
              <a:rPr lang="en-US" i="1" dirty="0" err="1"/>
              <a:t>woliwon</a:t>
            </a:r>
            <a:r>
              <a:rPr lang="en-US" i="1" dirty="0"/>
              <a:t> ( a great big thank you)”</a:t>
            </a:r>
            <a:endParaRPr lang="en-US" dirty="0"/>
          </a:p>
          <a:p>
            <a:endParaRPr lang="en-US" dirty="0"/>
          </a:p>
          <a:p>
            <a:endParaRPr lang="en-US" dirty="0"/>
          </a:p>
        </p:txBody>
      </p:sp>
    </p:spTree>
    <p:extLst>
      <p:ext uri="{BB962C8B-B14F-4D97-AF65-F5344CB8AC3E}">
        <p14:creationId xmlns:p14="http://schemas.microsoft.com/office/powerpoint/2010/main" val="431520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D50522-6CFA-2F07-4D0C-735B7A5173DF}"/>
              </a:ext>
            </a:extLst>
          </p:cNvPr>
          <p:cNvSpPr txBox="1"/>
          <p:nvPr/>
        </p:nvSpPr>
        <p:spPr>
          <a:xfrm>
            <a:off x="-81524" y="779420"/>
            <a:ext cx="6960392" cy="830997"/>
          </a:xfrm>
          <a:prstGeom prst="rect">
            <a:avLst/>
          </a:prstGeom>
          <a:noFill/>
        </p:spPr>
        <p:txBody>
          <a:bodyPr wrap="square" rtlCol="0">
            <a:spAutoFit/>
          </a:bodyPr>
          <a:lstStyle/>
          <a:p>
            <a:pPr algn="ctr"/>
            <a:r>
              <a:rPr lang="en-US" sz="4800" b="1" dirty="0">
                <a:solidFill>
                  <a:schemeClr val="accent1"/>
                </a:solidFill>
                <a:latin typeface="Aptos Narrow" panose="020B0004020202020204" pitchFamily="34" charset="0"/>
              </a:rPr>
              <a:t>Wabanaki Initiatives </a:t>
            </a:r>
          </a:p>
        </p:txBody>
      </p:sp>
      <p:sp>
        <p:nvSpPr>
          <p:cNvPr id="4" name="Rectangle 3">
            <a:extLst>
              <a:ext uri="{FF2B5EF4-FFF2-40B4-BE49-F238E27FC236}">
                <a16:creationId xmlns:a16="http://schemas.microsoft.com/office/drawing/2014/main" id="{E3CCA2B5-EB16-6E0F-11D5-F4945A3AACAA}"/>
              </a:ext>
            </a:extLst>
          </p:cNvPr>
          <p:cNvSpPr/>
          <p:nvPr/>
        </p:nvSpPr>
        <p:spPr>
          <a:xfrm>
            <a:off x="380999" y="472648"/>
            <a:ext cx="11430000" cy="578161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94AC3C-4DC9-CCF9-0BD1-7BE8B10D4BE3}"/>
              </a:ext>
            </a:extLst>
          </p:cNvPr>
          <p:cNvSpPr/>
          <p:nvPr/>
        </p:nvSpPr>
        <p:spPr>
          <a:xfrm>
            <a:off x="380999" y="472648"/>
            <a:ext cx="11430000" cy="5801207"/>
          </a:xfrm>
          <a:prstGeom prst="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19FC818-F2FE-96A3-5965-67122C55A4F6}"/>
              </a:ext>
            </a:extLst>
          </p:cNvPr>
          <p:cNvSpPr txBox="1"/>
          <p:nvPr/>
        </p:nvSpPr>
        <p:spPr>
          <a:xfrm>
            <a:off x="610992" y="1651519"/>
            <a:ext cx="10293442" cy="1077218"/>
          </a:xfrm>
          <a:prstGeom prst="rect">
            <a:avLst/>
          </a:prstGeom>
          <a:noFill/>
        </p:spPr>
        <p:txBody>
          <a:bodyPr wrap="square" rtlCol="0">
            <a:spAutoFit/>
          </a:bodyPr>
          <a:lstStyle/>
          <a:p>
            <a:pPr algn="ctr"/>
            <a:r>
              <a:rPr lang="en-US" b="1" dirty="0">
                <a:solidFill>
                  <a:srgbClr val="267B74"/>
                </a:solidFill>
                <a:latin typeface="Aptos Narrow" panose="020B0004020202020204" pitchFamily="34" charset="0"/>
              </a:rPr>
              <a:t> </a:t>
            </a:r>
          </a:p>
          <a:p>
            <a:endParaRPr lang="en-US" sz="2800" b="1" dirty="0">
              <a:solidFill>
                <a:srgbClr val="267B74"/>
              </a:solidFill>
              <a:latin typeface="Aptos Narrow" panose="020B0004020202020204" pitchFamily="34" charset="0"/>
            </a:endParaRPr>
          </a:p>
          <a:p>
            <a:endParaRPr lang="en-US" dirty="0"/>
          </a:p>
        </p:txBody>
      </p:sp>
      <p:sp>
        <p:nvSpPr>
          <p:cNvPr id="8" name="TextBox 7">
            <a:extLst>
              <a:ext uri="{FF2B5EF4-FFF2-40B4-BE49-F238E27FC236}">
                <a16:creationId xmlns:a16="http://schemas.microsoft.com/office/drawing/2014/main" id="{7D6EA004-F052-0B6F-C8E0-FF0C735F0229}"/>
              </a:ext>
            </a:extLst>
          </p:cNvPr>
          <p:cNvSpPr txBox="1"/>
          <p:nvPr/>
        </p:nvSpPr>
        <p:spPr>
          <a:xfrm>
            <a:off x="610990" y="2629773"/>
            <a:ext cx="9663070" cy="369332"/>
          </a:xfrm>
          <a:prstGeom prst="rect">
            <a:avLst/>
          </a:prstGeom>
          <a:noFill/>
        </p:spPr>
        <p:txBody>
          <a:bodyPr wrap="square">
            <a:spAutoFit/>
          </a:bodyPr>
          <a:lstStyle/>
          <a:p>
            <a:r>
              <a:rPr lang="en-US" sz="1800" dirty="0"/>
              <a:t>National Day of Truth and Reconciliation 2025 - </a:t>
            </a:r>
            <a:r>
              <a:rPr lang="en-US" dirty="0">
                <a:hlinkClick r:id="rId2"/>
              </a:rPr>
              <a:t>Truth Before Reconciliation - Presentation</a:t>
            </a:r>
            <a:endParaRPr lang="en-US" sz="1800" dirty="0"/>
          </a:p>
        </p:txBody>
      </p:sp>
      <p:sp>
        <p:nvSpPr>
          <p:cNvPr id="18" name="TextBox 17">
            <a:extLst>
              <a:ext uri="{FF2B5EF4-FFF2-40B4-BE49-F238E27FC236}">
                <a16:creationId xmlns:a16="http://schemas.microsoft.com/office/drawing/2014/main" id="{AAF338B7-CF6B-18B9-3DF9-691D5F3C2B34}"/>
              </a:ext>
            </a:extLst>
          </p:cNvPr>
          <p:cNvSpPr txBox="1"/>
          <p:nvPr/>
        </p:nvSpPr>
        <p:spPr>
          <a:xfrm>
            <a:off x="610990" y="3163460"/>
            <a:ext cx="9967173" cy="369332"/>
          </a:xfrm>
          <a:prstGeom prst="rect">
            <a:avLst/>
          </a:prstGeom>
          <a:noFill/>
        </p:spPr>
        <p:txBody>
          <a:bodyPr wrap="square">
            <a:spAutoFit/>
          </a:bodyPr>
          <a:lstStyle/>
          <a:p>
            <a:r>
              <a:rPr lang="en-US" sz="1800" dirty="0"/>
              <a:t>Indigenous Reading Bundles 2025 - </a:t>
            </a:r>
            <a:r>
              <a:rPr lang="en-US" dirty="0">
                <a:hlinkClick r:id="rId3"/>
              </a:rPr>
              <a:t>Indigenous Book Bundle 2025 - Pre-reading Pages</a:t>
            </a:r>
            <a:endParaRPr lang="en-US" dirty="0"/>
          </a:p>
        </p:txBody>
      </p:sp>
      <p:sp>
        <p:nvSpPr>
          <p:cNvPr id="22" name="TextBox 21">
            <a:extLst>
              <a:ext uri="{FF2B5EF4-FFF2-40B4-BE49-F238E27FC236}">
                <a16:creationId xmlns:a16="http://schemas.microsoft.com/office/drawing/2014/main" id="{D94BDE49-2838-4546-3D08-6ACEA688F8F5}"/>
              </a:ext>
            </a:extLst>
          </p:cNvPr>
          <p:cNvSpPr txBox="1"/>
          <p:nvPr/>
        </p:nvSpPr>
        <p:spPr>
          <a:xfrm>
            <a:off x="671009" y="2075775"/>
            <a:ext cx="10755965" cy="369332"/>
          </a:xfrm>
          <a:prstGeom prst="rect">
            <a:avLst/>
          </a:prstGeom>
          <a:noFill/>
        </p:spPr>
        <p:txBody>
          <a:bodyPr wrap="square">
            <a:spAutoFit/>
          </a:bodyPr>
          <a:lstStyle/>
          <a:p>
            <a:r>
              <a:rPr lang="en-US" sz="1800" dirty="0"/>
              <a:t>Indigenous Peoples </a:t>
            </a:r>
            <a:r>
              <a:rPr lang="en-US" dirty="0"/>
              <a:t>Month</a:t>
            </a:r>
            <a:r>
              <a:rPr lang="en-US" sz="1800" dirty="0"/>
              <a:t> 2025 - </a:t>
            </a:r>
            <a:r>
              <a:rPr lang="en-US" dirty="0" err="1">
                <a:hlinkClick r:id="rId4"/>
              </a:rPr>
              <a:t>Niponi</a:t>
            </a:r>
            <a:r>
              <a:rPr lang="en-US" dirty="0">
                <a:hlinkClick r:id="rId4"/>
              </a:rPr>
              <a:t> </a:t>
            </a:r>
            <a:r>
              <a:rPr lang="en-US" dirty="0" err="1">
                <a:hlinkClick r:id="rId4"/>
              </a:rPr>
              <a:t>Kisuhs</a:t>
            </a:r>
            <a:r>
              <a:rPr lang="en-US" dirty="0">
                <a:hlinkClick r:id="rId4"/>
              </a:rPr>
              <a:t> - June 2025 - Indigenous Peoples' Month Calendar</a:t>
            </a:r>
            <a:endParaRPr lang="en-US" dirty="0"/>
          </a:p>
        </p:txBody>
      </p:sp>
      <p:sp>
        <p:nvSpPr>
          <p:cNvPr id="3" name="Title 2">
            <a:extLst>
              <a:ext uri="{FF2B5EF4-FFF2-40B4-BE49-F238E27FC236}">
                <a16:creationId xmlns:a16="http://schemas.microsoft.com/office/drawing/2014/main" id="{3065AC7E-30E9-185A-9CBB-E674E82CFB9A}"/>
              </a:ext>
            </a:extLst>
          </p:cNvPr>
          <p:cNvSpPr>
            <a:spLocks noGrp="1"/>
          </p:cNvSpPr>
          <p:nvPr>
            <p:ph type="title"/>
          </p:nvPr>
        </p:nvSpPr>
        <p:spPr>
          <a:xfrm>
            <a:off x="610991" y="3717519"/>
            <a:ext cx="11430000" cy="1488961"/>
          </a:xfrm>
        </p:spPr>
        <p:txBody>
          <a:bodyPr>
            <a:normAutofit/>
          </a:bodyPr>
          <a:lstStyle/>
          <a:p>
            <a:r>
              <a:rPr lang="en-US" sz="1800" dirty="0">
                <a:solidFill>
                  <a:schemeClr val="tx1"/>
                </a:solidFill>
                <a:latin typeface="+mn-lt"/>
              </a:rPr>
              <a:t>Orange Butterfly Initiative 2025 - </a:t>
            </a:r>
            <a:r>
              <a:rPr lang="en-US" sz="1800" dirty="0">
                <a:latin typeface="+mn-lt"/>
                <a:hlinkClick r:id="rId5"/>
              </a:rPr>
              <a:t>Orange Butterfly Initiative + Kaiah’s Garden</a:t>
            </a:r>
            <a:br>
              <a:rPr lang="en-US" sz="1800" dirty="0">
                <a:latin typeface="+mn-lt"/>
              </a:rPr>
            </a:br>
            <a:br>
              <a:rPr lang="en-US" sz="1800" dirty="0">
                <a:latin typeface="+mn-lt"/>
              </a:rPr>
            </a:br>
            <a:r>
              <a:rPr lang="en-US" sz="1800" dirty="0">
                <a:solidFill>
                  <a:schemeClr val="tx1"/>
                </a:solidFill>
                <a:latin typeface="+mn-lt"/>
              </a:rPr>
              <a:t>Storyteller Week 2025 -Virtual sessions with Wabanaki storytellers - </a:t>
            </a:r>
            <a:r>
              <a:rPr lang="en-US" sz="1800" dirty="0">
                <a:latin typeface="+mn-lt"/>
                <a:hlinkClick r:id="rId6"/>
              </a:rPr>
              <a:t>Wabanaki Storyteller Week 2025</a:t>
            </a:r>
            <a:endParaRPr lang="en-US" sz="1800" dirty="0">
              <a:solidFill>
                <a:schemeClr val="tx1"/>
              </a:solidFill>
              <a:latin typeface="+mn-lt"/>
            </a:endParaRPr>
          </a:p>
        </p:txBody>
      </p:sp>
    </p:spTree>
    <p:extLst>
      <p:ext uri="{BB962C8B-B14F-4D97-AF65-F5344CB8AC3E}">
        <p14:creationId xmlns:p14="http://schemas.microsoft.com/office/powerpoint/2010/main" val="3408039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F5B98-3879-E8F2-A50F-6733E86FF69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7C6EECD-F8BB-4A99-B172-98926CC15EC1}"/>
              </a:ext>
            </a:extLst>
          </p:cNvPr>
          <p:cNvSpPr txBox="1"/>
          <p:nvPr/>
        </p:nvSpPr>
        <p:spPr>
          <a:xfrm>
            <a:off x="-81524" y="779420"/>
            <a:ext cx="6960392" cy="830997"/>
          </a:xfrm>
          <a:prstGeom prst="rect">
            <a:avLst/>
          </a:prstGeom>
          <a:noFill/>
        </p:spPr>
        <p:txBody>
          <a:bodyPr wrap="square" rtlCol="0">
            <a:spAutoFit/>
          </a:bodyPr>
          <a:lstStyle/>
          <a:p>
            <a:pPr algn="ctr"/>
            <a:r>
              <a:rPr lang="en-US" sz="4800" b="1" dirty="0">
                <a:solidFill>
                  <a:schemeClr val="accent1"/>
                </a:solidFill>
                <a:latin typeface="Aptos Narrow" panose="020B0004020202020204" pitchFamily="34" charset="0"/>
              </a:rPr>
              <a:t>Wabanaki Partnerships</a:t>
            </a:r>
          </a:p>
        </p:txBody>
      </p:sp>
      <p:sp>
        <p:nvSpPr>
          <p:cNvPr id="4" name="Rectangle 3">
            <a:extLst>
              <a:ext uri="{FF2B5EF4-FFF2-40B4-BE49-F238E27FC236}">
                <a16:creationId xmlns:a16="http://schemas.microsoft.com/office/drawing/2014/main" id="{A01FD3FC-3AF9-5372-976A-56955BA8DB65}"/>
              </a:ext>
            </a:extLst>
          </p:cNvPr>
          <p:cNvSpPr/>
          <p:nvPr/>
        </p:nvSpPr>
        <p:spPr>
          <a:xfrm>
            <a:off x="380999" y="472648"/>
            <a:ext cx="11430000" cy="578161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A649032-8949-50E3-FB5A-8D61B9632E0D}"/>
              </a:ext>
            </a:extLst>
          </p:cNvPr>
          <p:cNvSpPr/>
          <p:nvPr/>
        </p:nvSpPr>
        <p:spPr>
          <a:xfrm>
            <a:off x="380999" y="472648"/>
            <a:ext cx="11430000" cy="5801207"/>
          </a:xfrm>
          <a:prstGeom prst="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470BB31D-A98A-F51A-0D44-D90C71A2DD8A}"/>
              </a:ext>
            </a:extLst>
          </p:cNvPr>
          <p:cNvSpPr txBox="1"/>
          <p:nvPr/>
        </p:nvSpPr>
        <p:spPr>
          <a:xfrm>
            <a:off x="499232" y="1818477"/>
            <a:ext cx="9967173" cy="4247317"/>
          </a:xfrm>
          <a:prstGeom prst="rect">
            <a:avLst/>
          </a:prstGeom>
          <a:noFill/>
        </p:spPr>
        <p:txBody>
          <a:bodyPr wrap="square">
            <a:spAutoFit/>
          </a:bodyPr>
          <a:lstStyle/>
          <a:p>
            <a:pPr marL="285750" indent="-285750">
              <a:buFont typeface="Arial" panose="020B0604020202020204" pitchFamily="34" charset="0"/>
              <a:buChar char="•"/>
            </a:pPr>
            <a:r>
              <a:rPr lang="en-US" dirty="0"/>
              <a:t>Three Nations Education Group Inc. – Treaty Education </a:t>
            </a:r>
          </a:p>
          <a:p>
            <a:endParaRPr lang="en-US" dirty="0"/>
          </a:p>
          <a:p>
            <a:pPr marL="285750" indent="-285750">
              <a:buFont typeface="Arial" panose="020B0604020202020204" pitchFamily="34" charset="0"/>
              <a:buChar char="•"/>
            </a:pPr>
            <a:r>
              <a:rPr lang="en-US" dirty="0"/>
              <a:t>Wolastoq Kci-Sakom </a:t>
            </a:r>
            <a:r>
              <a:rPr lang="en-US" i="1" dirty="0"/>
              <a:t>spasaqsit possesom</a:t>
            </a:r>
            <a:r>
              <a:rPr lang="en-US" dirty="0"/>
              <a:t> – Moosehide Campaign  </a:t>
            </a:r>
          </a:p>
          <a:p>
            <a:endParaRPr lang="en-US" dirty="0"/>
          </a:p>
          <a:p>
            <a:pPr marL="285750" indent="-285750">
              <a:buFont typeface="Arial" panose="020B0604020202020204" pitchFamily="34" charset="0"/>
              <a:buChar char="•"/>
            </a:pPr>
            <a:r>
              <a:rPr lang="en-US" dirty="0"/>
              <a:t>Atlantic Dance Ballet - Mawiamalga’tijig/</a:t>
            </a:r>
            <a:r>
              <a:rPr lang="en-US" dirty="0" err="1"/>
              <a:t>Mawokahtine</a:t>
            </a:r>
            <a:r>
              <a:rPr lang="en-US" dirty="0"/>
              <a:t> Intercultural Indigenous Dance Program</a:t>
            </a:r>
            <a:r>
              <a:rPr lang="en-US" u="sng" dirty="0"/>
              <a:t> </a:t>
            </a:r>
            <a:r>
              <a:rPr lang="en-US" u="sng" dirty="0">
                <a:hlinkClick r:id="rId2"/>
              </a:rPr>
              <a:t>https://www.youtube.com/watch?v=E_ypBz63cS8</a:t>
            </a:r>
            <a:endParaRPr lang="en-US" u="sng" dirty="0"/>
          </a:p>
          <a:p>
            <a:pPr marL="285750" indent="-285750">
              <a:buFont typeface="Arial" panose="020B0604020202020204" pitchFamily="34" charset="0"/>
              <a:buChar char="•"/>
            </a:pPr>
            <a:endParaRPr lang="en-US" u="sng" dirty="0"/>
          </a:p>
          <a:p>
            <a:pPr marL="285750" indent="-285750">
              <a:buFont typeface="Arial" panose="020B0604020202020204" pitchFamily="34" charset="0"/>
              <a:buChar char="•"/>
            </a:pPr>
            <a:r>
              <a:rPr lang="en-US" dirty="0"/>
              <a:t>Nature NB - Monarch Meadows - </a:t>
            </a:r>
            <a:r>
              <a:rPr lang="en-US" dirty="0">
                <a:hlinkClick r:id="rId3"/>
              </a:rPr>
              <a:t>Monarch Meadows Information Sheet</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Early Childhood Services – Collaboration &amp; PL day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Cecelia Brooks – Medicine Walks - </a:t>
            </a:r>
            <a:r>
              <a:rPr lang="en-US" dirty="0">
                <a:hlinkClick r:id="rId4"/>
              </a:rPr>
              <a:t>Amazon Photos</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Wabanaki Curriculum Committee </a:t>
            </a:r>
          </a:p>
          <a:p>
            <a:endParaRPr lang="en-US" dirty="0"/>
          </a:p>
        </p:txBody>
      </p:sp>
    </p:spTree>
    <p:extLst>
      <p:ext uri="{BB962C8B-B14F-4D97-AF65-F5344CB8AC3E}">
        <p14:creationId xmlns:p14="http://schemas.microsoft.com/office/powerpoint/2010/main" val="3013282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D50522-6CFA-2F07-4D0C-735B7A5173DF}"/>
              </a:ext>
            </a:extLst>
          </p:cNvPr>
          <p:cNvSpPr txBox="1"/>
          <p:nvPr/>
        </p:nvSpPr>
        <p:spPr>
          <a:xfrm>
            <a:off x="-372932" y="995487"/>
            <a:ext cx="6960392" cy="646331"/>
          </a:xfrm>
          <a:prstGeom prst="rect">
            <a:avLst/>
          </a:prstGeom>
          <a:noFill/>
        </p:spPr>
        <p:txBody>
          <a:bodyPr wrap="square" rtlCol="0">
            <a:spAutoFit/>
          </a:bodyPr>
          <a:lstStyle/>
          <a:p>
            <a:pPr algn="ctr"/>
            <a:r>
              <a:rPr lang="en-US" sz="3600" b="1" dirty="0">
                <a:solidFill>
                  <a:schemeClr val="accent1"/>
                </a:solidFill>
                <a:latin typeface="Aptos Narrow" panose="020B0004020202020204" pitchFamily="34" charset="0"/>
              </a:rPr>
              <a:t>Updates on 2025 targets</a:t>
            </a:r>
          </a:p>
        </p:txBody>
      </p:sp>
      <p:sp>
        <p:nvSpPr>
          <p:cNvPr id="4" name="Rectangle 3">
            <a:extLst>
              <a:ext uri="{FF2B5EF4-FFF2-40B4-BE49-F238E27FC236}">
                <a16:creationId xmlns:a16="http://schemas.microsoft.com/office/drawing/2014/main" id="{E3CCA2B5-EB16-6E0F-11D5-F4945A3AACAA}"/>
              </a:ext>
            </a:extLst>
          </p:cNvPr>
          <p:cNvSpPr/>
          <p:nvPr/>
        </p:nvSpPr>
        <p:spPr>
          <a:xfrm>
            <a:off x="380999" y="472648"/>
            <a:ext cx="11430000" cy="578161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94AC3C-4DC9-CCF9-0BD1-7BE8B10D4BE3}"/>
              </a:ext>
            </a:extLst>
          </p:cNvPr>
          <p:cNvSpPr/>
          <p:nvPr/>
        </p:nvSpPr>
        <p:spPr>
          <a:xfrm>
            <a:off x="380999" y="472648"/>
            <a:ext cx="11430000" cy="5801207"/>
          </a:xfrm>
          <a:prstGeom prst="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C565F95-6B0B-446B-8879-E05E9238D139}"/>
              </a:ext>
            </a:extLst>
          </p:cNvPr>
          <p:cNvSpPr txBox="1"/>
          <p:nvPr/>
        </p:nvSpPr>
        <p:spPr>
          <a:xfrm>
            <a:off x="727658" y="1691963"/>
            <a:ext cx="9451648" cy="4708981"/>
          </a:xfrm>
          <a:prstGeom prst="rect">
            <a:avLst/>
          </a:prstGeom>
          <a:noFill/>
        </p:spPr>
        <p:txBody>
          <a:bodyPr wrap="square">
            <a:spAutoFit/>
          </a:bodyPr>
          <a:lstStyle/>
          <a:p>
            <a:r>
              <a:rPr lang="en-US" b="1" dirty="0">
                <a:cs typeface="Arial" panose="020B0604020202020204" pitchFamily="34" charset="0"/>
              </a:rPr>
              <a:t>Development and creation of learning materials related to outcomes featuring Wabanaki Education found within the new holistic curriculum framework. </a:t>
            </a:r>
          </a:p>
          <a:p>
            <a:r>
              <a:rPr lang="en-US" dirty="0">
                <a:cs typeface="Arial" panose="020B0604020202020204" pitchFamily="34" charset="0"/>
              </a:rPr>
              <a:t>	</a:t>
            </a:r>
          </a:p>
          <a:p>
            <a:pPr marL="285750" indent="-285750">
              <a:buFont typeface="Wingdings" panose="05000000000000000000" pitchFamily="2" charset="2"/>
              <a:buChar char="ü"/>
            </a:pPr>
            <a:r>
              <a:rPr lang="en-US" dirty="0">
                <a:cs typeface="Arial" panose="020B0604020202020204" pitchFamily="34" charset="0"/>
              </a:rPr>
              <a:t>	</a:t>
            </a:r>
            <a:r>
              <a:rPr lang="en-US" sz="1400" dirty="0">
                <a:cs typeface="Arial" panose="020B0604020202020204" pitchFamily="34" charset="0"/>
              </a:rPr>
              <a:t>Yes, many new resources specific to Wabanaki education were created and shared. This will be ongoing work with Indigenous educators, community leadership, knowledge holders and language carriers. </a:t>
            </a:r>
          </a:p>
          <a:p>
            <a:endParaRPr lang="en-US" dirty="0">
              <a:cs typeface="Arial" panose="020B0604020202020204" pitchFamily="34" charset="0"/>
            </a:endParaRPr>
          </a:p>
          <a:p>
            <a:r>
              <a:rPr lang="en-US" b="1" dirty="0">
                <a:cs typeface="Arial" panose="020B0604020202020204" pitchFamily="34" charset="0"/>
              </a:rPr>
              <a:t>Supporting new and local permit teachers in ASD-W</a:t>
            </a:r>
          </a:p>
          <a:p>
            <a:pPr marL="285750" indent="-285750">
              <a:buFont typeface="Wingdings" panose="05000000000000000000" pitchFamily="2" charset="2"/>
              <a:buChar char="ü"/>
            </a:pPr>
            <a:endParaRPr lang="en-US" sz="1400" b="1" dirty="0">
              <a:solidFill>
                <a:srgbClr val="000000"/>
              </a:solidFill>
              <a:effectLst/>
              <a:ea typeface="Times New Roman" panose="02020603050405020304" pitchFamily="18" charset="0"/>
              <a:cs typeface="Arial" panose="020B0604020202020204" pitchFamily="34" charset="0"/>
            </a:endParaRPr>
          </a:p>
          <a:p>
            <a:pPr marL="285750" indent="-285750">
              <a:buFont typeface="Wingdings" panose="05000000000000000000" pitchFamily="2" charset="2"/>
              <a:buChar char="ü"/>
            </a:pPr>
            <a:r>
              <a:rPr lang="en-US" sz="1400" dirty="0">
                <a:solidFill>
                  <a:srgbClr val="000000"/>
                </a:solidFill>
                <a:effectLst/>
                <a:ea typeface="Times New Roman" panose="02020603050405020304" pitchFamily="18" charset="0"/>
                <a:cs typeface="Arial" panose="020B0604020202020204" pitchFamily="34" charset="0"/>
              </a:rPr>
              <a:t>Yes, reaching out to new and local permit teachers to familiarize them with outcomes related to Wabanaki and Treaty Education found in the holistic curriculum</a:t>
            </a:r>
            <a:r>
              <a:rPr lang="en-US" sz="1400" dirty="0">
                <a:solidFill>
                  <a:srgbClr val="000000"/>
                </a:solidFill>
                <a:ea typeface="Times New Roman" panose="02020603050405020304" pitchFamily="18" charset="0"/>
                <a:cs typeface="Arial" panose="020B0604020202020204" pitchFamily="34" charset="0"/>
              </a:rPr>
              <a:t> occurred. Overall, our team supported 60 new and/or local permit teachers in 33 schools. This work will continue. </a:t>
            </a:r>
            <a:endParaRPr lang="en-US" sz="1400" dirty="0">
              <a:solidFill>
                <a:srgbClr val="000000"/>
              </a:solidFill>
              <a:effectLst/>
              <a:ea typeface="Times New Roman" panose="02020603050405020304" pitchFamily="18" charset="0"/>
              <a:cs typeface="Arial" panose="020B0604020202020204" pitchFamily="34" charset="0"/>
            </a:endParaRPr>
          </a:p>
          <a:p>
            <a:endParaRPr lang="en-US" dirty="0">
              <a:cs typeface="Arial" panose="020B0604020202020204" pitchFamily="34" charset="0"/>
            </a:endParaRPr>
          </a:p>
          <a:p>
            <a:r>
              <a:rPr lang="en-US" b="1" dirty="0">
                <a:cs typeface="Arial" panose="020B0604020202020204" pitchFamily="34" charset="0"/>
              </a:rPr>
              <a:t>Policy Reviews</a:t>
            </a:r>
          </a:p>
          <a:p>
            <a:endParaRPr lang="en-US" dirty="0">
              <a:cs typeface="Arial" panose="020B0604020202020204" pitchFamily="34" charset="0"/>
            </a:endParaRPr>
          </a:p>
          <a:p>
            <a:pPr marL="171450" indent="-171450">
              <a:buFont typeface="Wingdings" panose="05000000000000000000" pitchFamily="2" charset="2"/>
              <a:buChar char="ü"/>
            </a:pPr>
            <a:r>
              <a:rPr lang="en-US" sz="1400" dirty="0">
                <a:cs typeface="Arial" panose="020B0604020202020204" pitchFamily="34" charset="0"/>
              </a:rPr>
              <a:t>Yes, we have reviewed multiple policies and will continue to review more.</a:t>
            </a:r>
            <a:endParaRPr lang="en-US" sz="1400"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099646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20C79-C15E-9977-60C1-846B85C2C12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C14F51-91EF-E187-1620-13D01779B1A8}"/>
              </a:ext>
            </a:extLst>
          </p:cNvPr>
          <p:cNvSpPr txBox="1"/>
          <p:nvPr/>
        </p:nvSpPr>
        <p:spPr>
          <a:xfrm>
            <a:off x="380999" y="1044066"/>
            <a:ext cx="7040880" cy="1200329"/>
          </a:xfrm>
          <a:prstGeom prst="rect">
            <a:avLst/>
          </a:prstGeom>
          <a:noFill/>
        </p:spPr>
        <p:txBody>
          <a:bodyPr wrap="square" rtlCol="0">
            <a:spAutoFit/>
          </a:bodyPr>
          <a:lstStyle/>
          <a:p>
            <a:pPr algn="ctr"/>
            <a:r>
              <a:rPr lang="en-US" sz="3600" dirty="0">
                <a:solidFill>
                  <a:schemeClr val="accent2"/>
                </a:solidFill>
                <a:cs typeface="Arial" panose="020B0604020202020204" pitchFamily="34" charset="0"/>
              </a:rPr>
              <a:t>Big Ideas and targets for 2026:</a:t>
            </a:r>
          </a:p>
          <a:p>
            <a:pPr algn="ctr"/>
            <a:endParaRPr lang="en-US" sz="3600" b="1" dirty="0">
              <a:solidFill>
                <a:schemeClr val="accent1"/>
              </a:solidFill>
              <a:latin typeface="Aptos Narrow" panose="020B0004020202020204" pitchFamily="34" charset="0"/>
            </a:endParaRPr>
          </a:p>
        </p:txBody>
      </p:sp>
      <p:sp>
        <p:nvSpPr>
          <p:cNvPr id="4" name="Rectangle 3">
            <a:extLst>
              <a:ext uri="{FF2B5EF4-FFF2-40B4-BE49-F238E27FC236}">
                <a16:creationId xmlns:a16="http://schemas.microsoft.com/office/drawing/2014/main" id="{CE2E3527-AFAF-B451-5775-089790FBB7A2}"/>
              </a:ext>
            </a:extLst>
          </p:cNvPr>
          <p:cNvSpPr/>
          <p:nvPr/>
        </p:nvSpPr>
        <p:spPr>
          <a:xfrm>
            <a:off x="380999" y="472648"/>
            <a:ext cx="11430000" cy="578161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2D19A1F-B02C-7DA5-84EA-789B551C6C08}"/>
              </a:ext>
            </a:extLst>
          </p:cNvPr>
          <p:cNvSpPr/>
          <p:nvPr/>
        </p:nvSpPr>
        <p:spPr>
          <a:xfrm>
            <a:off x="380999" y="472648"/>
            <a:ext cx="11430000" cy="5801207"/>
          </a:xfrm>
          <a:prstGeom prst="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4B51AF4-6E08-A6CD-BD81-F9D9D25D19D3}"/>
              </a:ext>
            </a:extLst>
          </p:cNvPr>
          <p:cNvSpPr txBox="1"/>
          <p:nvPr/>
        </p:nvSpPr>
        <p:spPr>
          <a:xfrm>
            <a:off x="625509" y="1532471"/>
            <a:ext cx="10376033" cy="5724644"/>
          </a:xfrm>
          <a:prstGeom prst="rect">
            <a:avLst/>
          </a:prstGeom>
          <a:noFill/>
        </p:spPr>
        <p:txBody>
          <a:bodyPr wrap="square">
            <a:spAutoFit/>
          </a:bodyPr>
          <a:lstStyle/>
          <a:p>
            <a:endParaRPr lang="en-US" dirty="0">
              <a:cs typeface="Arial" panose="020B0604020202020204" pitchFamily="34" charset="0"/>
            </a:endParaRPr>
          </a:p>
          <a:p>
            <a:r>
              <a:rPr lang="en-US" dirty="0"/>
              <a:t>Indigenous Student Services</a:t>
            </a:r>
          </a:p>
          <a:p>
            <a:pPr marL="742950" lvl="1" indent="-285750">
              <a:buFont typeface="Wingdings" panose="05000000000000000000" pitchFamily="2" charset="2"/>
              <a:buChar char="Ø"/>
            </a:pPr>
            <a:r>
              <a:rPr lang="en-US" dirty="0"/>
              <a:t>Ensure 100% of school and district ESS teams participate in professional learning on Indigenous student supports available.</a:t>
            </a:r>
          </a:p>
          <a:p>
            <a:endParaRPr lang="en-US" dirty="0"/>
          </a:p>
          <a:p>
            <a:r>
              <a:rPr lang="en-US" dirty="0"/>
              <a:t>Treaty Education </a:t>
            </a:r>
          </a:p>
          <a:p>
            <a:pPr marL="742950" lvl="1" indent="-285750">
              <a:buFont typeface="Wingdings" panose="05000000000000000000" pitchFamily="2" charset="2"/>
              <a:buChar char="Ø"/>
            </a:pPr>
            <a:r>
              <a:rPr lang="en-US" dirty="0"/>
              <a:t>Professional Learning offered to all 70 schools over the next four years </a:t>
            </a:r>
          </a:p>
          <a:p>
            <a:pPr marL="742950" lvl="1" indent="-285750">
              <a:buFont typeface="Wingdings" panose="05000000000000000000" pitchFamily="2" charset="2"/>
              <a:buChar char="Ø"/>
            </a:pPr>
            <a:r>
              <a:rPr lang="en-US" dirty="0"/>
              <a:t>Have all ASD-W educational leaders participate in the 94 Calls to Action PL</a:t>
            </a:r>
            <a:endParaRPr lang="en-US" dirty="0">
              <a:cs typeface="Arial" panose="020B0604020202020204" pitchFamily="34" charset="0"/>
            </a:endParaRPr>
          </a:p>
          <a:p>
            <a:endParaRPr lang="en-US" dirty="0">
              <a:cs typeface="Arial" panose="020B0604020202020204" pitchFamily="34" charset="0"/>
            </a:endParaRPr>
          </a:p>
          <a:p>
            <a:r>
              <a:rPr lang="en-US" dirty="0">
                <a:cs typeface="Arial" panose="020B0604020202020204" pitchFamily="34" charset="0"/>
              </a:rPr>
              <a:t>Wabanaki Teachers – FTE </a:t>
            </a:r>
          </a:p>
          <a:p>
            <a:pPr marL="742950" lvl="1" indent="-285750">
              <a:buFont typeface="Wingdings" panose="05000000000000000000" pitchFamily="2" charset="2"/>
              <a:buChar char="Ø"/>
            </a:pPr>
            <a:r>
              <a:rPr lang="en-US" dirty="0">
                <a:cs typeface="Arial" panose="020B0604020202020204" pitchFamily="34" charset="0"/>
              </a:rPr>
              <a:t>Enhancement Middle Schools to receive FTE specific to Wolastoqey Latuwewakon courses.</a:t>
            </a:r>
          </a:p>
          <a:p>
            <a:pPr marL="742950" lvl="1" indent="-285750">
              <a:buFont typeface="Wingdings" panose="05000000000000000000" pitchFamily="2" charset="2"/>
              <a:buChar char="Ø"/>
            </a:pPr>
            <a:r>
              <a:rPr lang="en-US" dirty="0">
                <a:cs typeface="Arial" panose="020B0604020202020204" pitchFamily="34" charset="0"/>
              </a:rPr>
              <a:t>Enhancement High Schools to receive FTE specific to Wolastoqey Latuwewakon and Wabanaki courses</a:t>
            </a:r>
          </a:p>
          <a:p>
            <a:endParaRPr lang="en-US" dirty="0"/>
          </a:p>
          <a:p>
            <a:r>
              <a:rPr lang="en-US" dirty="0"/>
              <a:t>Grade 5 Intensive French-Enhancement Schools</a:t>
            </a:r>
          </a:p>
          <a:p>
            <a:pPr marL="742950" lvl="1" indent="-285750">
              <a:buFont typeface="Wingdings" panose="05000000000000000000" pitchFamily="2" charset="2"/>
              <a:buChar char="Ø"/>
            </a:pPr>
            <a:r>
              <a:rPr lang="en-US" dirty="0"/>
              <a:t>An option for grade 5 Wolastoqi youth to learn Wolastoqey</a:t>
            </a:r>
          </a:p>
          <a:p>
            <a:pPr lvl="1"/>
            <a:endParaRPr lang="en-US" sz="1400" dirty="0"/>
          </a:p>
          <a:p>
            <a:pPr lvl="1"/>
            <a:endParaRPr lang="en-US" sz="1400" dirty="0"/>
          </a:p>
          <a:p>
            <a:pPr lvl="1"/>
            <a:endParaRPr lang="en-US" sz="1400"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821507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E2ECB-D9E9-12B0-F01F-9C7179FB612C}"/>
              </a:ext>
            </a:extLst>
          </p:cNvPr>
          <p:cNvSpPr>
            <a:spLocks noGrp="1"/>
          </p:cNvSpPr>
          <p:nvPr>
            <p:ph type="ctrTitle"/>
          </p:nvPr>
        </p:nvSpPr>
        <p:spPr>
          <a:xfrm>
            <a:off x="1679132" y="2605849"/>
            <a:ext cx="7766936" cy="1646302"/>
          </a:xfrm>
        </p:spPr>
        <p:txBody>
          <a:bodyPr/>
          <a:lstStyle/>
          <a:p>
            <a:r>
              <a:rPr lang="en-US" dirty="0"/>
              <a:t>Woliwon / Thank you </a:t>
            </a:r>
            <a:br>
              <a:rPr lang="en-US" dirty="0"/>
            </a:br>
            <a:endParaRPr lang="en-US" dirty="0"/>
          </a:p>
        </p:txBody>
      </p:sp>
    </p:spTree>
    <p:extLst>
      <p:ext uri="{BB962C8B-B14F-4D97-AF65-F5344CB8AC3E}">
        <p14:creationId xmlns:p14="http://schemas.microsoft.com/office/powerpoint/2010/main" val="1251951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DCF778-7AAA-4E17-4859-DB36500D37DD}"/>
              </a:ext>
            </a:extLst>
          </p:cNvPr>
          <p:cNvSpPr txBox="1">
            <a:spLocks/>
          </p:cNvSpPr>
          <p:nvPr/>
        </p:nvSpPr>
        <p:spPr>
          <a:xfrm>
            <a:off x="564518" y="982727"/>
            <a:ext cx="2423624" cy="85161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CA" sz="4400" b="1" dirty="0">
                <a:solidFill>
                  <a:schemeClr val="accent1"/>
                </a:solidFill>
                <a:latin typeface="Aptos Narrow" panose="020B0004020202020204" pitchFamily="34" charset="0"/>
              </a:rPr>
              <a:t>Vision</a:t>
            </a:r>
            <a:endParaRPr lang="en-US" b="1" dirty="0">
              <a:solidFill>
                <a:schemeClr val="accent1"/>
              </a:solidFill>
            </a:endParaRPr>
          </a:p>
        </p:txBody>
      </p:sp>
      <p:sp>
        <p:nvSpPr>
          <p:cNvPr id="8" name="Rectangle 7">
            <a:extLst>
              <a:ext uri="{FF2B5EF4-FFF2-40B4-BE49-F238E27FC236}">
                <a16:creationId xmlns:a16="http://schemas.microsoft.com/office/drawing/2014/main" id="{1EB2E0D1-2997-7A18-E541-13EDCF504B93}"/>
              </a:ext>
            </a:extLst>
          </p:cNvPr>
          <p:cNvSpPr/>
          <p:nvPr/>
        </p:nvSpPr>
        <p:spPr>
          <a:xfrm>
            <a:off x="641771" y="597399"/>
            <a:ext cx="10905052" cy="5663202"/>
          </a:xfrm>
          <a:prstGeom prst="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21F6A3F-B46E-7AC9-4D39-92803B2E3989}"/>
              </a:ext>
            </a:extLst>
          </p:cNvPr>
          <p:cNvSpPr txBox="1"/>
          <p:nvPr/>
        </p:nvSpPr>
        <p:spPr>
          <a:xfrm>
            <a:off x="975366" y="1913504"/>
            <a:ext cx="10237861" cy="3416320"/>
          </a:xfrm>
          <a:prstGeom prst="rect">
            <a:avLst/>
          </a:prstGeom>
          <a:noFill/>
        </p:spPr>
        <p:txBody>
          <a:bodyPr wrap="square">
            <a:spAutoFit/>
          </a:bodyPr>
          <a:lstStyle/>
          <a:p>
            <a:pPr algn="just"/>
            <a:r>
              <a:rPr lang="en-US" b="1" i="1" u="sng" dirty="0">
                <a:latin typeface="Aptos Narrow" panose="020B0004020202020204" pitchFamily="34" charset="0"/>
              </a:rPr>
              <a:t>Pswi-ntolnapemok</a:t>
            </a:r>
            <a:r>
              <a:rPr lang="en-US" b="1" u="sng" dirty="0">
                <a:latin typeface="Aptos Narrow" panose="020B0004020202020204" pitchFamily="34" charset="0"/>
              </a:rPr>
              <a:t> embraces inclusivity and diversity,</a:t>
            </a:r>
            <a:r>
              <a:rPr lang="en-US" b="1" dirty="0">
                <a:latin typeface="Aptos Narrow" panose="020B0004020202020204" pitchFamily="34" charset="0"/>
              </a:rPr>
              <a:t> </a:t>
            </a:r>
            <a:r>
              <a:rPr lang="en-US" dirty="0">
                <a:latin typeface="Aptos Narrow" panose="020B0004020202020204" pitchFamily="34" charset="0"/>
              </a:rPr>
              <a:t>thus everyone has a role in shaping the vision, processes, structures, policies, and education that will uplift Indigenous ways of knowing, doing, and being. </a:t>
            </a:r>
          </a:p>
          <a:p>
            <a:pPr algn="just"/>
            <a:endParaRPr lang="en-US" dirty="0">
              <a:latin typeface="Aptos Narrow" panose="020B0004020202020204" pitchFamily="34" charset="0"/>
            </a:endParaRPr>
          </a:p>
          <a:p>
            <a:pPr algn="just"/>
            <a:r>
              <a:rPr lang="en-US" dirty="0">
                <a:latin typeface="Aptos Narrow" panose="020B0004020202020204" pitchFamily="34" charset="0"/>
              </a:rPr>
              <a:t>It is through </a:t>
            </a:r>
            <a:r>
              <a:rPr lang="en-US" b="1" i="1" dirty="0">
                <a:latin typeface="Aptos Narrow" panose="020B0004020202020204" pitchFamily="34" charset="0"/>
              </a:rPr>
              <a:t>Pswi-ntolnapemok</a:t>
            </a:r>
            <a:r>
              <a:rPr lang="en-US" dirty="0">
                <a:latin typeface="Aptos Narrow" panose="020B0004020202020204" pitchFamily="34" charset="0"/>
              </a:rPr>
              <a:t> that a culturally-safe space can be created for Indigenous students and families. </a:t>
            </a:r>
          </a:p>
          <a:p>
            <a:pPr algn="just"/>
            <a:endParaRPr lang="en-US" dirty="0">
              <a:latin typeface="Aptos Narrow" panose="020B0004020202020204" pitchFamily="34" charset="0"/>
            </a:endParaRPr>
          </a:p>
          <a:p>
            <a:pPr algn="just"/>
            <a:r>
              <a:rPr lang="en-US" dirty="0">
                <a:latin typeface="Aptos Narrow" panose="020B0004020202020204" pitchFamily="34" charset="0"/>
              </a:rPr>
              <a:t>Bringing a Wolastoqey perspective through </a:t>
            </a:r>
            <a:r>
              <a:rPr lang="en-US" b="1" i="1" dirty="0">
                <a:latin typeface="Aptos Narrow" panose="020B0004020202020204" pitchFamily="34" charset="0"/>
              </a:rPr>
              <a:t>psiw ntolnapemok </a:t>
            </a:r>
            <a:r>
              <a:rPr lang="en-US" dirty="0">
                <a:latin typeface="Aptos Narrow" panose="020B0004020202020204" pitchFamily="34" charset="0"/>
              </a:rPr>
              <a:t>means challenging systems that have created and sustained barriers for First Nations students. This paradigm shift </a:t>
            </a:r>
            <a:r>
              <a:rPr lang="en-US" b="1" dirty="0">
                <a:latin typeface="Aptos Narrow" panose="020B0004020202020204" pitchFamily="34" charset="0"/>
              </a:rPr>
              <a:t>means honoring all our relations, to the land and water, as well as to our human and non-human relatives. </a:t>
            </a:r>
          </a:p>
          <a:p>
            <a:pPr algn="just"/>
            <a:endParaRPr lang="en-US" dirty="0">
              <a:latin typeface="Aptos Narrow" panose="020B0004020202020204" pitchFamily="34" charset="0"/>
            </a:endParaRPr>
          </a:p>
          <a:p>
            <a:pPr algn="just"/>
            <a:r>
              <a:rPr lang="en-US" dirty="0">
                <a:latin typeface="Aptos Narrow" panose="020B0004020202020204" pitchFamily="34" charset="0"/>
              </a:rPr>
              <a:t>It is the vision of this office to create culturally-safe, welcoming and healthy spaces for Indigenous students and families using a </a:t>
            </a:r>
            <a:r>
              <a:rPr lang="en-US" b="1" i="1" dirty="0">
                <a:latin typeface="Aptos Narrow" panose="020B0004020202020204" pitchFamily="34" charset="0"/>
              </a:rPr>
              <a:t>psiw ntolnapemok </a:t>
            </a:r>
            <a:r>
              <a:rPr lang="en-US" b="1" dirty="0">
                <a:latin typeface="Aptos Narrow" panose="020B0004020202020204" pitchFamily="34" charset="0"/>
              </a:rPr>
              <a:t>(all my relations) approach</a:t>
            </a:r>
            <a:r>
              <a:rPr lang="en-US" dirty="0">
                <a:latin typeface="Aptos Narrow" panose="020B0004020202020204" pitchFamily="34" charset="0"/>
              </a:rPr>
              <a:t>.</a:t>
            </a:r>
          </a:p>
        </p:txBody>
      </p:sp>
    </p:spTree>
    <p:extLst>
      <p:ext uri="{BB962C8B-B14F-4D97-AF65-F5344CB8AC3E}">
        <p14:creationId xmlns:p14="http://schemas.microsoft.com/office/powerpoint/2010/main" val="3940085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picture containing kite, colorful&#10;&#10;Description automatically generated">
            <a:extLst>
              <a:ext uri="{FF2B5EF4-FFF2-40B4-BE49-F238E27FC236}">
                <a16:creationId xmlns:a16="http://schemas.microsoft.com/office/drawing/2014/main" id="{D143CEAD-A968-662D-A335-D9A074FE16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9515" y="4414448"/>
            <a:ext cx="1162382" cy="1063333"/>
          </a:xfrm>
          <a:prstGeom prst="rect">
            <a:avLst/>
          </a:prstGeom>
        </p:spPr>
      </p:pic>
      <p:sp>
        <p:nvSpPr>
          <p:cNvPr id="2" name="TextBox 1">
            <a:extLst>
              <a:ext uri="{FF2B5EF4-FFF2-40B4-BE49-F238E27FC236}">
                <a16:creationId xmlns:a16="http://schemas.microsoft.com/office/drawing/2014/main" id="{BDD50522-6CFA-2F07-4D0C-735B7A5173DF}"/>
              </a:ext>
            </a:extLst>
          </p:cNvPr>
          <p:cNvSpPr txBox="1"/>
          <p:nvPr/>
        </p:nvSpPr>
        <p:spPr>
          <a:xfrm>
            <a:off x="697195" y="999422"/>
            <a:ext cx="6960392" cy="830997"/>
          </a:xfrm>
          <a:prstGeom prst="rect">
            <a:avLst/>
          </a:prstGeom>
          <a:noFill/>
        </p:spPr>
        <p:txBody>
          <a:bodyPr wrap="square" rtlCol="0">
            <a:spAutoFit/>
          </a:bodyPr>
          <a:lstStyle/>
          <a:p>
            <a:r>
              <a:rPr lang="en-US" sz="4800" b="1" dirty="0">
                <a:solidFill>
                  <a:schemeClr val="accent1"/>
                </a:solidFill>
                <a:latin typeface="Aptos Narrow" panose="020B0004020202020204" pitchFamily="34" charset="0"/>
              </a:rPr>
              <a:t>Enhancement Agreements</a:t>
            </a:r>
          </a:p>
        </p:txBody>
      </p:sp>
      <p:sp>
        <p:nvSpPr>
          <p:cNvPr id="4" name="Rectangle 3">
            <a:extLst>
              <a:ext uri="{FF2B5EF4-FFF2-40B4-BE49-F238E27FC236}">
                <a16:creationId xmlns:a16="http://schemas.microsoft.com/office/drawing/2014/main" id="{E3CCA2B5-EB16-6E0F-11D5-F4945A3AACAA}"/>
              </a:ext>
            </a:extLst>
          </p:cNvPr>
          <p:cNvSpPr/>
          <p:nvPr/>
        </p:nvSpPr>
        <p:spPr>
          <a:xfrm>
            <a:off x="380999" y="472648"/>
            <a:ext cx="11430000" cy="578161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94AC3C-4DC9-CCF9-0BD1-7BE8B10D4BE3}"/>
              </a:ext>
            </a:extLst>
          </p:cNvPr>
          <p:cNvSpPr/>
          <p:nvPr/>
        </p:nvSpPr>
        <p:spPr>
          <a:xfrm>
            <a:off x="380999" y="472648"/>
            <a:ext cx="11430000" cy="5801207"/>
          </a:xfrm>
          <a:prstGeom prst="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EF0697C-76D4-35E4-DEF8-57B207A67720}"/>
              </a:ext>
            </a:extLst>
          </p:cNvPr>
          <p:cNvPicPr>
            <a:picLocks noChangeAspect="1"/>
          </p:cNvPicPr>
          <p:nvPr/>
        </p:nvPicPr>
        <p:blipFill>
          <a:blip r:embed="rId3"/>
          <a:stretch>
            <a:fillRect/>
          </a:stretch>
        </p:blipFill>
        <p:spPr>
          <a:xfrm>
            <a:off x="3651897" y="4326340"/>
            <a:ext cx="1682201" cy="1151440"/>
          </a:xfrm>
          <a:prstGeom prst="rect">
            <a:avLst/>
          </a:prstGeom>
        </p:spPr>
      </p:pic>
      <p:pic>
        <p:nvPicPr>
          <p:cNvPr id="13" name="Picture 12" descr="A group of dogs&#10;&#10;Description automatically generated with medium confidence">
            <a:extLst>
              <a:ext uri="{FF2B5EF4-FFF2-40B4-BE49-F238E27FC236}">
                <a16:creationId xmlns:a16="http://schemas.microsoft.com/office/drawing/2014/main" id="{94A98D23-1433-C07C-F4C2-B268768CC7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4334" y="4463447"/>
            <a:ext cx="1215356" cy="1014333"/>
          </a:xfrm>
          <a:prstGeom prst="rect">
            <a:avLst/>
          </a:prstGeom>
        </p:spPr>
      </p:pic>
      <p:pic>
        <p:nvPicPr>
          <p:cNvPr id="14" name="Picture 13" descr="A logo with a river and fish&#10;&#10;Description automatically generated">
            <a:extLst>
              <a:ext uri="{FF2B5EF4-FFF2-40B4-BE49-F238E27FC236}">
                <a16:creationId xmlns:a16="http://schemas.microsoft.com/office/drawing/2014/main" id="{2E412EA3-A927-BC43-8A4B-3ED91106208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89486" y="4414448"/>
            <a:ext cx="1068662" cy="1073565"/>
          </a:xfrm>
          <a:prstGeom prst="rect">
            <a:avLst/>
          </a:prstGeom>
        </p:spPr>
      </p:pic>
      <p:pic>
        <p:nvPicPr>
          <p:cNvPr id="15" name="Picture 14" descr="A picture containing text, clipart&#10;&#10;Description automatically generated">
            <a:extLst>
              <a:ext uri="{FF2B5EF4-FFF2-40B4-BE49-F238E27FC236}">
                <a16:creationId xmlns:a16="http://schemas.microsoft.com/office/drawing/2014/main" id="{DF822813-0539-B38D-3580-B597E8731CE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395752" y="4414448"/>
            <a:ext cx="1177153" cy="1063332"/>
          </a:xfrm>
          <a:prstGeom prst="rect">
            <a:avLst/>
          </a:prstGeom>
        </p:spPr>
      </p:pic>
      <p:pic>
        <p:nvPicPr>
          <p:cNvPr id="16" name="Picture 15" descr="Logo&#10;&#10;Description automatically generated">
            <a:extLst>
              <a:ext uri="{FF2B5EF4-FFF2-40B4-BE49-F238E27FC236}">
                <a16:creationId xmlns:a16="http://schemas.microsoft.com/office/drawing/2014/main" id="{E9BBCA4D-D8A4-8C51-15FF-54D11E5E4AF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77944" y="4414448"/>
            <a:ext cx="1164263" cy="1063332"/>
          </a:xfrm>
          <a:prstGeom prst="rect">
            <a:avLst/>
          </a:prstGeom>
        </p:spPr>
      </p:pic>
      <p:graphicFrame>
        <p:nvGraphicFramePr>
          <p:cNvPr id="18" name="TextBox 7">
            <a:extLst>
              <a:ext uri="{FF2B5EF4-FFF2-40B4-BE49-F238E27FC236}">
                <a16:creationId xmlns:a16="http://schemas.microsoft.com/office/drawing/2014/main" id="{19EAD4A3-85A1-6FB2-4E00-DD841ADDCBB6}"/>
              </a:ext>
            </a:extLst>
          </p:cNvPr>
          <p:cNvGraphicFramePr/>
          <p:nvPr/>
        </p:nvGraphicFramePr>
        <p:xfrm>
          <a:off x="593443" y="1775908"/>
          <a:ext cx="10901362" cy="246221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006874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D50522-6CFA-2F07-4D0C-735B7A5173DF}"/>
              </a:ext>
            </a:extLst>
          </p:cNvPr>
          <p:cNvSpPr txBox="1"/>
          <p:nvPr/>
        </p:nvSpPr>
        <p:spPr>
          <a:xfrm>
            <a:off x="-77629" y="1054649"/>
            <a:ext cx="7400924" cy="707886"/>
          </a:xfrm>
          <a:prstGeom prst="rect">
            <a:avLst/>
          </a:prstGeom>
          <a:noFill/>
        </p:spPr>
        <p:txBody>
          <a:bodyPr wrap="square" rtlCol="0">
            <a:spAutoFit/>
          </a:bodyPr>
          <a:lstStyle/>
          <a:p>
            <a:pPr algn="ctr"/>
            <a:r>
              <a:rPr lang="en-US" sz="4000" b="1" dirty="0">
                <a:solidFill>
                  <a:schemeClr val="accent1"/>
                </a:solidFill>
                <a:latin typeface="Aptos Narrow" panose="020B0004020202020204" pitchFamily="34" charset="0"/>
              </a:rPr>
              <a:t>Indigenous Education Team</a:t>
            </a:r>
          </a:p>
        </p:txBody>
      </p:sp>
      <p:sp>
        <p:nvSpPr>
          <p:cNvPr id="4" name="Rectangle 3">
            <a:extLst>
              <a:ext uri="{FF2B5EF4-FFF2-40B4-BE49-F238E27FC236}">
                <a16:creationId xmlns:a16="http://schemas.microsoft.com/office/drawing/2014/main" id="{E3CCA2B5-EB16-6E0F-11D5-F4945A3AACAA}"/>
              </a:ext>
            </a:extLst>
          </p:cNvPr>
          <p:cNvSpPr/>
          <p:nvPr/>
        </p:nvSpPr>
        <p:spPr>
          <a:xfrm>
            <a:off x="380999" y="472648"/>
            <a:ext cx="11430000" cy="578161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94AC3C-4DC9-CCF9-0BD1-7BE8B10D4BE3}"/>
              </a:ext>
            </a:extLst>
          </p:cNvPr>
          <p:cNvSpPr/>
          <p:nvPr/>
        </p:nvSpPr>
        <p:spPr>
          <a:xfrm>
            <a:off x="380999" y="472648"/>
            <a:ext cx="11430000" cy="5801207"/>
          </a:xfrm>
          <a:prstGeom prst="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EA8A1A59-C322-27F4-982F-85B4BE872701}"/>
              </a:ext>
            </a:extLst>
          </p:cNvPr>
          <p:cNvSpPr txBox="1"/>
          <p:nvPr/>
        </p:nvSpPr>
        <p:spPr>
          <a:xfrm>
            <a:off x="640935" y="1970578"/>
            <a:ext cx="10622422" cy="2862322"/>
          </a:xfrm>
          <a:prstGeom prst="rect">
            <a:avLst/>
          </a:prstGeom>
          <a:noFill/>
        </p:spPr>
        <p:txBody>
          <a:bodyPr wrap="square">
            <a:spAutoFit/>
          </a:bodyPr>
          <a:lstStyle/>
          <a:p>
            <a:r>
              <a:rPr lang="en-US" dirty="0"/>
              <a:t>The Indigenous Education Team works collaboratively across ASD-W to strengthen Wabanaki-centered learning, support Indigenous students and families, and enhance culturally responsive practice across schools. </a:t>
            </a:r>
          </a:p>
          <a:p>
            <a:endParaRPr lang="en-US" dirty="0"/>
          </a:p>
          <a:p>
            <a:r>
              <a:rPr lang="en-US" dirty="0"/>
              <a:t>Together, the team engages in provincial and district-level discussions, maintains regular communication with Wolastoqey communities, and ensures Wabanaki perspectives are embedded in planning, resource allocation, and educational decision-making. </a:t>
            </a:r>
          </a:p>
          <a:p>
            <a:endParaRPr lang="en-US" dirty="0"/>
          </a:p>
          <a:p>
            <a:r>
              <a:rPr lang="en-US" dirty="0"/>
              <a:t>The team collectively supports language revitalization, cultural programming, Treaty Education, and equitable access initiatives, including ongoing work connected to Jordan’s Principle, to ensure Indigenous learners are meaningfully supported in their school environments.</a:t>
            </a:r>
          </a:p>
        </p:txBody>
      </p:sp>
    </p:spTree>
    <p:extLst>
      <p:ext uri="{BB962C8B-B14F-4D97-AF65-F5344CB8AC3E}">
        <p14:creationId xmlns:p14="http://schemas.microsoft.com/office/powerpoint/2010/main" val="825800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62E96-CDC4-9F0B-8458-C95E5F8E95E5}"/>
              </a:ext>
            </a:extLst>
          </p:cNvPr>
          <p:cNvSpPr>
            <a:spLocks noGrp="1"/>
          </p:cNvSpPr>
          <p:nvPr>
            <p:ph type="title"/>
          </p:nvPr>
        </p:nvSpPr>
        <p:spPr/>
        <p:txBody>
          <a:bodyPr/>
          <a:lstStyle/>
          <a:p>
            <a:r>
              <a:rPr lang="en-US" dirty="0"/>
              <a:t>District Improvement Plan</a:t>
            </a:r>
          </a:p>
        </p:txBody>
      </p:sp>
      <p:sp>
        <p:nvSpPr>
          <p:cNvPr id="3" name="Content Placeholder 2">
            <a:extLst>
              <a:ext uri="{FF2B5EF4-FFF2-40B4-BE49-F238E27FC236}">
                <a16:creationId xmlns:a16="http://schemas.microsoft.com/office/drawing/2014/main" id="{1E47AC10-DFF0-4514-5F43-40E223217D91}"/>
              </a:ext>
            </a:extLst>
          </p:cNvPr>
          <p:cNvSpPr>
            <a:spLocks noGrp="1"/>
          </p:cNvSpPr>
          <p:nvPr>
            <p:ph idx="1"/>
          </p:nvPr>
        </p:nvSpPr>
        <p:spPr>
          <a:xfrm>
            <a:off x="677334" y="1573448"/>
            <a:ext cx="8596668" cy="3880773"/>
          </a:xfrm>
        </p:spPr>
        <p:txBody>
          <a:bodyPr/>
          <a:lstStyle/>
          <a:p>
            <a:pPr marL="0" indent="0">
              <a:buNone/>
            </a:pPr>
            <a:r>
              <a:rPr lang="en-US" dirty="0"/>
              <a:t>For the 2025–2026 school year, ASD-W has established a district-wide goal to focus on Treaty education and anti-racism education. This goal emphasizes supporting Indigenous youth, families, and education while ensuring that respectful relationships remain at the center of all we do.</a:t>
            </a:r>
          </a:p>
          <a:p>
            <a:pPr marL="0" indent="0">
              <a:buNone/>
            </a:pPr>
            <a:r>
              <a:rPr lang="en-US" dirty="0"/>
              <a:t>Senior Admin engaged in a team exercise to review the education-related Calls to Action. During this exercise:</a:t>
            </a:r>
          </a:p>
          <a:p>
            <a:pPr lvl="1"/>
            <a:r>
              <a:rPr lang="en-US" dirty="0"/>
              <a:t>Each team member reflected on how their professional role aligns with the Calls to Action.</a:t>
            </a:r>
          </a:p>
          <a:p>
            <a:pPr lvl="1"/>
            <a:r>
              <a:rPr lang="en-US" dirty="0"/>
              <a:t>Ideas were shared and discussed collaboratively.</a:t>
            </a:r>
          </a:p>
          <a:p>
            <a:pPr lvl="1"/>
            <a:r>
              <a:rPr lang="en-US" dirty="0"/>
              <a:t>The team developed two commitments to guide our work and intentions throughout the school year.</a:t>
            </a:r>
          </a:p>
          <a:p>
            <a:endParaRPr lang="en-US" dirty="0"/>
          </a:p>
        </p:txBody>
      </p:sp>
    </p:spTree>
    <p:extLst>
      <p:ext uri="{BB962C8B-B14F-4D97-AF65-F5344CB8AC3E}">
        <p14:creationId xmlns:p14="http://schemas.microsoft.com/office/powerpoint/2010/main" val="2784801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E2A0840-27BE-6FEB-808D-BEF236B763BD}"/>
              </a:ext>
            </a:extLst>
          </p:cNvPr>
          <p:cNvSpPr>
            <a:spLocks noGrp="1"/>
          </p:cNvSpPr>
          <p:nvPr>
            <p:ph idx="1"/>
          </p:nvPr>
        </p:nvSpPr>
        <p:spPr>
          <a:xfrm>
            <a:off x="677334" y="1650450"/>
            <a:ext cx="8596668" cy="3880773"/>
          </a:xfrm>
        </p:spPr>
        <p:txBody>
          <a:bodyPr/>
          <a:lstStyle/>
          <a:p>
            <a:r>
              <a:rPr lang="en-US" dirty="0"/>
              <a:t>We intend to remove barriers by fostering open-mindedness, creating welcoming spaces, and promoting education to ensure that every child’s right to an education is respected and not intentionally or unintentionally hindered.</a:t>
            </a:r>
          </a:p>
          <a:p>
            <a:pPr marL="0" indent="0">
              <a:buNone/>
            </a:pPr>
            <a:endParaRPr lang="en-US" dirty="0"/>
          </a:p>
          <a:p>
            <a:r>
              <a:rPr lang="en-US" dirty="0"/>
              <a:t>We intend to support the daily and intentional use of Wolastoqey Latuwewakon, recognizing that language is relational and binds communities together. We </a:t>
            </a:r>
            <a:r>
              <a:rPr lang="en-US" dirty="0" err="1"/>
              <a:t>honour</a:t>
            </a:r>
            <a:r>
              <a:rPr lang="en-US" dirty="0"/>
              <a:t> its connection to the past, present, and future.</a:t>
            </a:r>
          </a:p>
          <a:p>
            <a:endParaRPr lang="en-US" dirty="0"/>
          </a:p>
        </p:txBody>
      </p:sp>
      <p:sp>
        <p:nvSpPr>
          <p:cNvPr id="6" name="Title 5">
            <a:extLst>
              <a:ext uri="{FF2B5EF4-FFF2-40B4-BE49-F238E27FC236}">
                <a16:creationId xmlns:a16="http://schemas.microsoft.com/office/drawing/2014/main" id="{3E669480-AC17-17E8-E81D-AEB1F2653FB3}"/>
              </a:ext>
            </a:extLst>
          </p:cNvPr>
          <p:cNvSpPr>
            <a:spLocks noGrp="1"/>
          </p:cNvSpPr>
          <p:nvPr>
            <p:ph type="title"/>
          </p:nvPr>
        </p:nvSpPr>
        <p:spPr>
          <a:xfrm>
            <a:off x="677334" y="648101"/>
            <a:ext cx="8596668" cy="1320800"/>
          </a:xfrm>
        </p:spPr>
        <p:txBody>
          <a:bodyPr/>
          <a:lstStyle/>
          <a:p>
            <a:r>
              <a:rPr lang="en-US" dirty="0"/>
              <a:t>Our commitments:</a:t>
            </a:r>
          </a:p>
        </p:txBody>
      </p:sp>
    </p:spTree>
    <p:extLst>
      <p:ext uri="{BB962C8B-B14F-4D97-AF65-F5344CB8AC3E}">
        <p14:creationId xmlns:p14="http://schemas.microsoft.com/office/powerpoint/2010/main" val="56729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B678C-52E4-BB84-C844-00D3756C295B}"/>
              </a:ext>
            </a:extLst>
          </p:cNvPr>
          <p:cNvSpPr>
            <a:spLocks noGrp="1"/>
          </p:cNvSpPr>
          <p:nvPr>
            <p:ph type="title"/>
          </p:nvPr>
        </p:nvSpPr>
        <p:spPr>
          <a:xfrm>
            <a:off x="677334" y="638476"/>
            <a:ext cx="8596668" cy="1320800"/>
          </a:xfrm>
        </p:spPr>
        <p:txBody>
          <a:bodyPr/>
          <a:lstStyle/>
          <a:p>
            <a:r>
              <a:rPr lang="en-US" dirty="0"/>
              <a:t>Accountability through action</a:t>
            </a:r>
          </a:p>
        </p:txBody>
      </p:sp>
      <p:sp>
        <p:nvSpPr>
          <p:cNvPr id="3" name="Content Placeholder 2">
            <a:extLst>
              <a:ext uri="{FF2B5EF4-FFF2-40B4-BE49-F238E27FC236}">
                <a16:creationId xmlns:a16="http://schemas.microsoft.com/office/drawing/2014/main" id="{D141F7EC-E08B-7560-4283-ADBCE9C95923}"/>
              </a:ext>
            </a:extLst>
          </p:cNvPr>
          <p:cNvSpPr>
            <a:spLocks noGrp="1"/>
          </p:cNvSpPr>
          <p:nvPr>
            <p:ph idx="1"/>
          </p:nvPr>
        </p:nvSpPr>
        <p:spPr>
          <a:xfrm>
            <a:off x="677334" y="1660075"/>
            <a:ext cx="8596668" cy="3880773"/>
          </a:xfrm>
        </p:spPr>
        <p:txBody>
          <a:bodyPr>
            <a:normAutofit/>
          </a:bodyPr>
          <a:lstStyle/>
          <a:p>
            <a:pPr marL="0" lvl="0" indent="0">
              <a:buNone/>
            </a:pPr>
            <a:r>
              <a:rPr lang="en-US" dirty="0"/>
              <a:t>Commitments are revisited regularly during SA meetings and team members share examples of progress in day-to-day activities, conversations, and actions.</a:t>
            </a:r>
          </a:p>
          <a:p>
            <a:pPr marL="0" lvl="0" indent="0">
              <a:buNone/>
            </a:pPr>
            <a:r>
              <a:rPr lang="en-US" dirty="0"/>
              <a:t>The focus is on moving from discussion to meaningful action that promotes reconciliation and anti-racism.</a:t>
            </a:r>
          </a:p>
          <a:p>
            <a:pPr lvl="0"/>
            <a:r>
              <a:rPr lang="en-US" dirty="0"/>
              <a:t>Embed Treaty education in curriculum and school activities.</a:t>
            </a:r>
          </a:p>
          <a:p>
            <a:pPr lvl="0"/>
            <a:r>
              <a:rPr lang="en-US" dirty="0"/>
              <a:t>Encourage respectful, collaborative relationships with students, staff, and families.</a:t>
            </a:r>
          </a:p>
          <a:p>
            <a:pPr lvl="0"/>
            <a:r>
              <a:rPr lang="en-US" dirty="0"/>
              <a:t>Promote anti-racism education through professional learning and community engagement.</a:t>
            </a:r>
          </a:p>
          <a:p>
            <a:pPr lvl="0"/>
            <a:r>
              <a:rPr lang="en-US" dirty="0"/>
              <a:t>Track and share progress regularly to ensure accountability. This will happen during SA meetings, Education Director meetings and the DIP monitoring plan. </a:t>
            </a:r>
          </a:p>
          <a:p>
            <a:endParaRPr lang="en-US" dirty="0"/>
          </a:p>
        </p:txBody>
      </p:sp>
    </p:spTree>
    <p:extLst>
      <p:ext uri="{BB962C8B-B14F-4D97-AF65-F5344CB8AC3E}">
        <p14:creationId xmlns:p14="http://schemas.microsoft.com/office/powerpoint/2010/main" val="4177271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72BFC99-6F33-B2AF-9D8E-4C6A78F8A64A}"/>
              </a:ext>
            </a:extLst>
          </p:cNvPr>
          <p:cNvSpPr>
            <a:spLocks noGrp="1"/>
          </p:cNvSpPr>
          <p:nvPr>
            <p:ph type="title"/>
          </p:nvPr>
        </p:nvSpPr>
        <p:spPr>
          <a:xfrm>
            <a:off x="215320" y="816638"/>
            <a:ext cx="9207811" cy="506931"/>
          </a:xfrm>
        </p:spPr>
        <p:txBody>
          <a:bodyPr>
            <a:normAutofit fontScale="90000"/>
          </a:bodyPr>
          <a:lstStyle/>
          <a:p>
            <a:r>
              <a:rPr lang="en-US" sz="4000" dirty="0"/>
              <a:t>Jordan’s Principle Update</a:t>
            </a:r>
            <a:br>
              <a:rPr lang="en-US" dirty="0"/>
            </a:br>
            <a:endParaRPr lang="en-US" dirty="0"/>
          </a:p>
        </p:txBody>
      </p:sp>
      <p:sp>
        <p:nvSpPr>
          <p:cNvPr id="5" name="Content Placeholder 4">
            <a:extLst>
              <a:ext uri="{FF2B5EF4-FFF2-40B4-BE49-F238E27FC236}">
                <a16:creationId xmlns:a16="http://schemas.microsoft.com/office/drawing/2014/main" id="{BE73B50C-2B31-C352-EE11-0DDC4012434C}"/>
              </a:ext>
            </a:extLst>
          </p:cNvPr>
          <p:cNvSpPr>
            <a:spLocks noGrp="1"/>
          </p:cNvSpPr>
          <p:nvPr>
            <p:ph idx="1"/>
          </p:nvPr>
        </p:nvSpPr>
        <p:spPr>
          <a:xfrm>
            <a:off x="292323" y="1765954"/>
            <a:ext cx="8596668" cy="3880773"/>
          </a:xfrm>
        </p:spPr>
        <p:txBody>
          <a:bodyPr/>
          <a:lstStyle/>
          <a:p>
            <a:pPr marL="0" indent="0">
              <a:buNone/>
            </a:pPr>
            <a:r>
              <a:rPr lang="en-US" b="1" dirty="0"/>
              <a:t>Reporting Period - January 2025 – June 2025</a:t>
            </a:r>
          </a:p>
          <a:p>
            <a:r>
              <a:rPr lang="en-US" dirty="0"/>
              <a:t>The Jordan’s Principle Lead role remained consistent with last year’s definition and responsibilities, focusing on advocating for equitable access to services and supports for Indigenous children and youth.</a:t>
            </a:r>
          </a:p>
          <a:p>
            <a:r>
              <a:rPr lang="en-US" dirty="0"/>
              <a:t>No new approvals were received after the end of October 2024; therefore, the statistics reported remain the same as the previous reporting period.</a:t>
            </a:r>
          </a:p>
          <a:p>
            <a:r>
              <a:rPr lang="en-US" dirty="0"/>
              <a:t>We are hopeful supports and services will once again be supported by Indigenous Services Canada</a:t>
            </a:r>
          </a:p>
          <a:p>
            <a:pPr marL="0" indent="0">
              <a:buNone/>
            </a:pPr>
            <a:endParaRPr lang="en-US" dirty="0"/>
          </a:p>
        </p:txBody>
      </p:sp>
    </p:spTree>
    <p:extLst>
      <p:ext uri="{BB962C8B-B14F-4D97-AF65-F5344CB8AC3E}">
        <p14:creationId xmlns:p14="http://schemas.microsoft.com/office/powerpoint/2010/main" val="1714352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CCC74-7DCF-9BB9-8B47-D159C557E922}"/>
              </a:ext>
            </a:extLst>
          </p:cNvPr>
          <p:cNvSpPr>
            <a:spLocks noGrp="1"/>
          </p:cNvSpPr>
          <p:nvPr>
            <p:ph type="title"/>
          </p:nvPr>
        </p:nvSpPr>
        <p:spPr>
          <a:xfrm>
            <a:off x="677334" y="609600"/>
            <a:ext cx="8596668" cy="629920"/>
          </a:xfrm>
        </p:spPr>
        <p:txBody>
          <a:bodyPr>
            <a:normAutofit fontScale="90000"/>
          </a:bodyPr>
          <a:lstStyle/>
          <a:p>
            <a:r>
              <a:rPr lang="en-US" dirty="0"/>
              <a:t>Access to supports</a:t>
            </a:r>
          </a:p>
        </p:txBody>
      </p:sp>
      <p:sp>
        <p:nvSpPr>
          <p:cNvPr id="3" name="Content Placeholder 2">
            <a:extLst>
              <a:ext uri="{FF2B5EF4-FFF2-40B4-BE49-F238E27FC236}">
                <a16:creationId xmlns:a16="http://schemas.microsoft.com/office/drawing/2014/main" id="{6CECF701-34EC-FED0-9DBE-81BAAB31C129}"/>
              </a:ext>
            </a:extLst>
          </p:cNvPr>
          <p:cNvSpPr>
            <a:spLocks noGrp="1"/>
          </p:cNvSpPr>
          <p:nvPr>
            <p:ph idx="1"/>
          </p:nvPr>
        </p:nvSpPr>
        <p:spPr>
          <a:xfrm>
            <a:off x="677334" y="1503681"/>
            <a:ext cx="8596668" cy="4537682"/>
          </a:xfrm>
        </p:spPr>
        <p:txBody>
          <a:bodyPr>
            <a:normAutofit fontScale="92500" lnSpcReduction="10000"/>
          </a:bodyPr>
          <a:lstStyle/>
          <a:p>
            <a:pPr marL="0" indent="0">
              <a:buNone/>
            </a:pPr>
            <a:r>
              <a:rPr lang="en-US" sz="1900" dirty="0"/>
              <a:t>Indigenous youth are not currently receiving equitable services across the system. Several systemic factors contribute to this ongoing disparity:</a:t>
            </a:r>
          </a:p>
          <a:p>
            <a:r>
              <a:rPr lang="en-US" sz="1900" b="1" dirty="0"/>
              <a:t>Lack of Awareness:</a:t>
            </a:r>
            <a:br>
              <a:rPr lang="en-US" sz="1900" dirty="0"/>
            </a:br>
            <a:r>
              <a:rPr lang="en-US" sz="1900" dirty="0"/>
              <a:t>Many educators and ESS team members are not fully aware of the culturally specific supports and resources available for Indigenous students. This gap leads to inconsistent service delivery and missed opportunities for providing necessary interventions.</a:t>
            </a:r>
          </a:p>
          <a:p>
            <a:r>
              <a:rPr lang="en-US" sz="1900" b="1" dirty="0"/>
              <a:t>Implicit Bias:</a:t>
            </a:r>
            <a:br>
              <a:rPr lang="en-US" sz="1900" dirty="0"/>
            </a:br>
            <a:r>
              <a:rPr lang="en-US" sz="1900" dirty="0"/>
              <a:t>Unconscious assumptions about Indigenous learners can influence decision-making, resulting in lower expectations, delayed referrals, or under-identification for supports.</a:t>
            </a:r>
          </a:p>
          <a:p>
            <a:r>
              <a:rPr lang="en-US" sz="1900" b="1" dirty="0"/>
              <a:t>Racism and Systemic Barriers:</a:t>
            </a:r>
            <a:br>
              <a:rPr lang="en-US" sz="1900" dirty="0"/>
            </a:br>
            <a:r>
              <a:rPr lang="en-US" sz="1900" dirty="0"/>
              <a:t>Indigenous students continue to experience the effects of racism—both individual and systemic. These barriers can impact access to programming, appropriate EA support, culturally grounded interventions, and overall school experiences.</a:t>
            </a:r>
          </a:p>
          <a:p>
            <a:endParaRPr lang="en-US" dirty="0"/>
          </a:p>
        </p:txBody>
      </p:sp>
    </p:spTree>
    <p:extLst>
      <p:ext uri="{BB962C8B-B14F-4D97-AF65-F5344CB8AC3E}">
        <p14:creationId xmlns:p14="http://schemas.microsoft.com/office/powerpoint/2010/main" val="2873129399"/>
      </p:ext>
    </p:extLst>
  </p:cSld>
  <p:clrMapOvr>
    <a:masterClrMapping/>
  </p:clrMapOvr>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4370</TotalTime>
  <Words>1536</Words>
  <Application>Microsoft Office PowerPoint</Application>
  <PresentationFormat>Widescreen</PresentationFormat>
  <Paragraphs>115</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 Narrow</vt:lpstr>
      <vt:lpstr>Arial</vt:lpstr>
      <vt:lpstr>Times New Roman</vt:lpstr>
      <vt:lpstr>Trebuchet MS</vt:lpstr>
      <vt:lpstr>Wingdings</vt:lpstr>
      <vt:lpstr>Wingdings 3</vt:lpstr>
      <vt:lpstr>Facet</vt:lpstr>
      <vt:lpstr>DEC REPORT ASD-W-ER11 Wabanaki Education</vt:lpstr>
      <vt:lpstr>PowerPoint Presentation</vt:lpstr>
      <vt:lpstr>PowerPoint Presentation</vt:lpstr>
      <vt:lpstr>PowerPoint Presentation</vt:lpstr>
      <vt:lpstr>District Improvement Plan</vt:lpstr>
      <vt:lpstr>Our commitments:</vt:lpstr>
      <vt:lpstr>Accountability through action</vt:lpstr>
      <vt:lpstr>Jordan’s Principle Update </vt:lpstr>
      <vt:lpstr>Access to supports</vt:lpstr>
      <vt:lpstr>Indigenous Services Lead Support </vt:lpstr>
      <vt:lpstr>Caregiver Testimony</vt:lpstr>
      <vt:lpstr>Orange Butterfly Initiative 2025 - Orange Butterfly Initiative + Kaiah’s Garden  Storyteller Week 2025 -Virtual sessions with Wabanaki storytellers - Wabanaki Storyteller Week 2025</vt:lpstr>
      <vt:lpstr>PowerPoint Presentation</vt:lpstr>
      <vt:lpstr>PowerPoint Presentation</vt:lpstr>
      <vt:lpstr>PowerPoint Presentation</vt:lpstr>
      <vt:lpstr>Woliwon / 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Nations Education: DEC REPORT 2023-24</dc:title>
  <dc:creator>Champagne, Richard (ASD-W)</dc:creator>
  <cp:lastModifiedBy>Francis, Sarah (ASD-W)</cp:lastModifiedBy>
  <cp:revision>23</cp:revision>
  <dcterms:created xsi:type="dcterms:W3CDTF">2023-12-05T13:16:42Z</dcterms:created>
  <dcterms:modified xsi:type="dcterms:W3CDTF">2025-12-08T14:09:31Z</dcterms:modified>
</cp:coreProperties>
</file>