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Roboto Condensed" panose="02000000000000000000" pitchFamily="2" charset="0"/>
      <p:regular r:id="rId9"/>
      <p:bold r:id="rId10"/>
      <p:italic r:id="rId11"/>
      <p:boldItalic r:id="rId12"/>
    </p:embeddedFont>
    <p:embeddedFont>
      <p:font typeface="Roboto Condensed Bold" panose="020B0604020202020204" charset="0"/>
      <p:regular r:id="rId13"/>
    </p:embeddedFont>
    <p:embeddedFont>
      <p:font typeface="Roboto Condensed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svg"/><Relationship Id="rId7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5.sv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7797">
            <a:off x="8784663" y="-1728805"/>
            <a:ext cx="17470915" cy="11784926"/>
          </a:xfrm>
          <a:custGeom>
            <a:avLst/>
            <a:gdLst/>
            <a:ahLst/>
            <a:cxnLst/>
            <a:rect l="l" t="t" r="r" b="b"/>
            <a:pathLst>
              <a:path w="17470915" h="11784926">
                <a:moveTo>
                  <a:pt x="0" y="0"/>
                </a:moveTo>
                <a:lnTo>
                  <a:pt x="17470915" y="0"/>
                </a:lnTo>
                <a:lnTo>
                  <a:pt x="17470915" y="11784927"/>
                </a:lnTo>
                <a:lnTo>
                  <a:pt x="0" y="11784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760091" y="-6185519"/>
            <a:ext cx="12524606" cy="8448416"/>
          </a:xfrm>
          <a:custGeom>
            <a:avLst/>
            <a:gdLst/>
            <a:ahLst/>
            <a:cxnLst/>
            <a:rect l="l" t="t" r="r" b="b"/>
            <a:pathLst>
              <a:path w="12524606" h="8448416">
                <a:moveTo>
                  <a:pt x="0" y="0"/>
                </a:moveTo>
                <a:lnTo>
                  <a:pt x="12524605" y="0"/>
                </a:lnTo>
                <a:lnTo>
                  <a:pt x="12524605" y="8448416"/>
                </a:lnTo>
                <a:lnTo>
                  <a:pt x="0" y="8448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655630" y="8520191"/>
            <a:ext cx="9368660" cy="6319587"/>
          </a:xfrm>
          <a:custGeom>
            <a:avLst/>
            <a:gdLst/>
            <a:ahLst/>
            <a:cxnLst/>
            <a:rect l="l" t="t" r="r" b="b"/>
            <a:pathLst>
              <a:path w="9368660" h="6319587">
                <a:moveTo>
                  <a:pt x="0" y="0"/>
                </a:moveTo>
                <a:lnTo>
                  <a:pt x="9368660" y="0"/>
                </a:lnTo>
                <a:lnTo>
                  <a:pt x="9368660" y="6319587"/>
                </a:lnTo>
                <a:lnTo>
                  <a:pt x="0" y="6319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072775" y="1515862"/>
            <a:ext cx="6784501" cy="6757999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32275" r="-32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02212" y="2956147"/>
            <a:ext cx="9062943" cy="218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50"/>
              </a:lnSpc>
            </a:pPr>
            <a:r>
              <a:rPr lang="en-US" sz="12678" b="1">
                <a:solidFill>
                  <a:srgbClr val="22283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AI USE 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2212" y="4640905"/>
            <a:ext cx="9062943" cy="218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50"/>
              </a:lnSpc>
            </a:pPr>
            <a:r>
              <a:rPr lang="en-US" sz="12678" b="1">
                <a:solidFill>
                  <a:srgbClr val="267B7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ASD-W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2212" y="6731947"/>
            <a:ext cx="7480068" cy="83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3"/>
              </a:lnSpc>
            </a:pPr>
            <a:r>
              <a:rPr lang="en-US" sz="4923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OCTOBER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72396" y="4498547"/>
            <a:ext cx="10505589" cy="8079753"/>
          </a:xfrm>
          <a:custGeom>
            <a:avLst/>
            <a:gdLst/>
            <a:ahLst/>
            <a:cxnLst/>
            <a:rect l="l" t="t" r="r" b="b"/>
            <a:pathLst>
              <a:path w="10505589" h="8079753">
                <a:moveTo>
                  <a:pt x="0" y="0"/>
                </a:moveTo>
                <a:lnTo>
                  <a:pt x="10505589" y="0"/>
                </a:lnTo>
                <a:lnTo>
                  <a:pt x="10505589" y="8079753"/>
                </a:lnTo>
                <a:lnTo>
                  <a:pt x="0" y="807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3199902" y="5119688"/>
            <a:ext cx="82296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46450" y="1727520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846450" y="3231948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846450" y="4736375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46450" y="6240802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846450" y="7745230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100000">
            <a:off x="7100837" y="1760866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8100000">
            <a:off x="7101266" y="3274426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4" y="0"/>
                </a:lnTo>
                <a:lnTo>
                  <a:pt x="475354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8100000">
            <a:off x="7101694" y="4787985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8100000">
            <a:off x="7102122" y="6301544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8100000">
            <a:off x="7102550" y="7815104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271515" y="8134999"/>
            <a:ext cx="4376062" cy="3097545"/>
          </a:xfrm>
          <a:custGeom>
            <a:avLst/>
            <a:gdLst/>
            <a:ahLst/>
            <a:cxnLst/>
            <a:rect l="l" t="t" r="r" b="b"/>
            <a:pathLst>
              <a:path w="4376062" h="3097545">
                <a:moveTo>
                  <a:pt x="0" y="0"/>
                </a:moveTo>
                <a:lnTo>
                  <a:pt x="4376062" y="0"/>
                </a:lnTo>
                <a:lnTo>
                  <a:pt x="4376062" y="3097545"/>
                </a:lnTo>
                <a:lnTo>
                  <a:pt x="0" y="309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80399" y="1129150"/>
            <a:ext cx="3387975" cy="337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22283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AI in Education Journey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40050" y="1366805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0050" y="2899405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January 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40050" y="4403832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July 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40050" y="5904668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August 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40050" y="7424739"/>
            <a:ext cx="404275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September 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40050" y="2086590"/>
            <a:ext cx="861925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EECD reviews Policy 311, begins research around AI in Education, ASD-W consulted.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40050" y="3619190"/>
            <a:ext cx="861925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EECD publishes updated Policy 311.  ASD-W updates sign-off forms (effective 2024-25 school year).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40050" y="5123618"/>
            <a:ext cx="861925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EECD publishes their </a:t>
            </a:r>
            <a:r>
              <a:rPr lang="en-US" sz="3000" i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Recommended Approaches to Generative AI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40050" y="6538728"/>
            <a:ext cx="861925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ASD-W drafts </a:t>
            </a:r>
            <a:r>
              <a:rPr lang="en-US" sz="3000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Guidelines for AI Use.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40050" y="8058799"/>
            <a:ext cx="861925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EECD releases amendments to Policy 311.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72396" y="4498547"/>
            <a:ext cx="10505589" cy="8079753"/>
          </a:xfrm>
          <a:custGeom>
            <a:avLst/>
            <a:gdLst/>
            <a:ahLst/>
            <a:cxnLst/>
            <a:rect l="l" t="t" r="r" b="b"/>
            <a:pathLst>
              <a:path w="10505589" h="8079753">
                <a:moveTo>
                  <a:pt x="0" y="0"/>
                </a:moveTo>
                <a:lnTo>
                  <a:pt x="10505589" y="0"/>
                </a:lnTo>
                <a:lnTo>
                  <a:pt x="10505589" y="8079753"/>
                </a:lnTo>
                <a:lnTo>
                  <a:pt x="0" y="807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3199902" y="5119688"/>
            <a:ext cx="82296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46450" y="1727520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846450" y="3231948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846450" y="4736375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46450" y="6240802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846450" y="7745230"/>
            <a:ext cx="578575" cy="578575"/>
          </a:xfrm>
          <a:custGeom>
            <a:avLst/>
            <a:gdLst/>
            <a:ahLst/>
            <a:cxnLst/>
            <a:rect l="l" t="t" r="r" b="b"/>
            <a:pathLst>
              <a:path w="578575" h="578575">
                <a:moveTo>
                  <a:pt x="0" y="0"/>
                </a:moveTo>
                <a:lnTo>
                  <a:pt x="578575" y="0"/>
                </a:lnTo>
                <a:lnTo>
                  <a:pt x="578575" y="578575"/>
                </a:lnTo>
                <a:lnTo>
                  <a:pt x="0" y="57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100000">
            <a:off x="7100837" y="1760866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80399" y="1129150"/>
            <a:ext cx="3387975" cy="337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22283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AI in Education Journey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40050" y="1366805"/>
            <a:ext cx="35984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November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40050" y="2899405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January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63150" y="4794250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July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40050" y="6167323"/>
            <a:ext cx="315417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August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40050" y="7424739"/>
            <a:ext cx="404275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Ongoing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40050" y="2086590"/>
            <a:ext cx="861925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ASD-W updates </a:t>
            </a:r>
            <a:r>
              <a:rPr lang="en-US" sz="3000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Guidelines for AI Use </a:t>
            </a: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include a list of approved platforms. Shared internally.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0050" y="3619190"/>
            <a:ext cx="8619250" cy="127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ASD-W updates guidelines based on internal feedback.  The </a:t>
            </a:r>
            <a:r>
              <a:rPr lang="en-US" sz="3000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ASD-W Guidelines for AI Use and Approved AI Platforms </a:t>
            </a: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 shared with the system.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40050" y="5372100"/>
            <a:ext cx="861925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Policy 311: </a:t>
            </a:r>
            <a:r>
              <a:rPr lang="en-US" sz="3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Apprendix</a:t>
            </a: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 - Annual Consent for Use of Approved Artificial Intelligence Tools is created.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40050" y="6799148"/>
            <a:ext cx="861925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ASD-W AI Working Commitee established.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40050" y="8144524"/>
            <a:ext cx="861925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Development of resources and supports for educators as they navigate AI use in education.</a:t>
            </a:r>
          </a:p>
        </p:txBody>
      </p:sp>
      <p:sp>
        <p:nvSpPr>
          <p:cNvPr id="21" name="Freeform 21"/>
          <p:cNvSpPr/>
          <p:nvPr/>
        </p:nvSpPr>
        <p:spPr>
          <a:xfrm rot="-8100000">
            <a:off x="7101266" y="3274426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4" y="0"/>
                </a:lnTo>
                <a:lnTo>
                  <a:pt x="475354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8100000">
            <a:off x="7101694" y="4787985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8100000">
            <a:off x="7102122" y="6301544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8100000">
            <a:off x="7102550" y="7815104"/>
            <a:ext cx="475355" cy="475355"/>
          </a:xfrm>
          <a:custGeom>
            <a:avLst/>
            <a:gdLst/>
            <a:ahLst/>
            <a:cxnLst/>
            <a:rect l="l" t="t" r="r" b="b"/>
            <a:pathLst>
              <a:path w="475355" h="475355">
                <a:moveTo>
                  <a:pt x="0" y="0"/>
                </a:moveTo>
                <a:lnTo>
                  <a:pt x="475355" y="0"/>
                </a:lnTo>
                <a:lnTo>
                  <a:pt x="475355" y="475355"/>
                </a:lnTo>
                <a:lnTo>
                  <a:pt x="0" y="47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-271515" y="8134999"/>
            <a:ext cx="4376062" cy="3097545"/>
          </a:xfrm>
          <a:custGeom>
            <a:avLst/>
            <a:gdLst/>
            <a:ahLst/>
            <a:cxnLst/>
            <a:rect l="l" t="t" r="r" b="b"/>
            <a:pathLst>
              <a:path w="4376062" h="3097545">
                <a:moveTo>
                  <a:pt x="0" y="0"/>
                </a:moveTo>
                <a:lnTo>
                  <a:pt x="4376062" y="0"/>
                </a:lnTo>
                <a:lnTo>
                  <a:pt x="4376062" y="3097545"/>
                </a:lnTo>
                <a:lnTo>
                  <a:pt x="0" y="309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0713" y="3778374"/>
            <a:ext cx="3530300" cy="3530300"/>
          </a:xfrm>
          <a:custGeom>
            <a:avLst/>
            <a:gdLst/>
            <a:ahLst/>
            <a:cxnLst/>
            <a:rect l="l" t="t" r="r" b="b"/>
            <a:pathLst>
              <a:path w="3530300" h="3530300">
                <a:moveTo>
                  <a:pt x="0" y="0"/>
                </a:moveTo>
                <a:lnTo>
                  <a:pt x="3530300" y="0"/>
                </a:lnTo>
                <a:lnTo>
                  <a:pt x="3530300" y="3530300"/>
                </a:lnTo>
                <a:lnTo>
                  <a:pt x="0" y="353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78850" y="3778374"/>
            <a:ext cx="3530300" cy="3530300"/>
          </a:xfrm>
          <a:custGeom>
            <a:avLst/>
            <a:gdLst/>
            <a:ahLst/>
            <a:cxnLst/>
            <a:rect l="l" t="t" r="r" b="b"/>
            <a:pathLst>
              <a:path w="3530300" h="3530300">
                <a:moveTo>
                  <a:pt x="0" y="0"/>
                </a:moveTo>
                <a:lnTo>
                  <a:pt x="3530300" y="0"/>
                </a:lnTo>
                <a:lnTo>
                  <a:pt x="3530300" y="3530300"/>
                </a:lnTo>
                <a:lnTo>
                  <a:pt x="0" y="353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918925" y="3778374"/>
            <a:ext cx="3530300" cy="3530300"/>
          </a:xfrm>
          <a:custGeom>
            <a:avLst/>
            <a:gdLst/>
            <a:ahLst/>
            <a:cxnLst/>
            <a:rect l="l" t="t" r="r" b="b"/>
            <a:pathLst>
              <a:path w="3530300" h="3530300">
                <a:moveTo>
                  <a:pt x="0" y="0"/>
                </a:moveTo>
                <a:lnTo>
                  <a:pt x="3530300" y="0"/>
                </a:lnTo>
                <a:lnTo>
                  <a:pt x="3530300" y="3530300"/>
                </a:lnTo>
                <a:lnTo>
                  <a:pt x="0" y="353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133635">
            <a:off x="-6665334" y="-2877013"/>
            <a:ext cx="9444502" cy="6370746"/>
          </a:xfrm>
          <a:custGeom>
            <a:avLst/>
            <a:gdLst/>
            <a:ahLst/>
            <a:cxnLst/>
            <a:rect l="l" t="t" r="r" b="b"/>
            <a:pathLst>
              <a:path w="9444502" h="6370746">
                <a:moveTo>
                  <a:pt x="0" y="0"/>
                </a:moveTo>
                <a:lnTo>
                  <a:pt x="9444502" y="0"/>
                </a:lnTo>
                <a:lnTo>
                  <a:pt x="9444502" y="6370746"/>
                </a:lnTo>
                <a:lnTo>
                  <a:pt x="0" y="6370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3708225" y="-3730282"/>
            <a:ext cx="9444502" cy="6370746"/>
          </a:xfrm>
          <a:custGeom>
            <a:avLst/>
            <a:gdLst/>
            <a:ahLst/>
            <a:cxnLst/>
            <a:rect l="l" t="t" r="r" b="b"/>
            <a:pathLst>
              <a:path w="9444502" h="6370746">
                <a:moveTo>
                  <a:pt x="0" y="0"/>
                </a:moveTo>
                <a:lnTo>
                  <a:pt x="9444502" y="0"/>
                </a:lnTo>
                <a:lnTo>
                  <a:pt x="9444502" y="6370746"/>
                </a:lnTo>
                <a:lnTo>
                  <a:pt x="0" y="6370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-6411489" y="9030283"/>
            <a:ext cx="9444502" cy="6370746"/>
          </a:xfrm>
          <a:custGeom>
            <a:avLst/>
            <a:gdLst/>
            <a:ahLst/>
            <a:cxnLst/>
            <a:rect l="l" t="t" r="r" b="b"/>
            <a:pathLst>
              <a:path w="9444502" h="6370746">
                <a:moveTo>
                  <a:pt x="0" y="0"/>
                </a:moveTo>
                <a:lnTo>
                  <a:pt x="9444502" y="0"/>
                </a:lnTo>
                <a:lnTo>
                  <a:pt x="9444502" y="6370746"/>
                </a:lnTo>
                <a:lnTo>
                  <a:pt x="0" y="6370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3708225" y="9030283"/>
            <a:ext cx="9444502" cy="6370746"/>
          </a:xfrm>
          <a:custGeom>
            <a:avLst/>
            <a:gdLst/>
            <a:ahLst/>
            <a:cxnLst/>
            <a:rect l="l" t="t" r="r" b="b"/>
            <a:pathLst>
              <a:path w="9444502" h="6370746">
                <a:moveTo>
                  <a:pt x="0" y="0"/>
                </a:moveTo>
                <a:lnTo>
                  <a:pt x="9444502" y="0"/>
                </a:lnTo>
                <a:lnTo>
                  <a:pt x="9444502" y="6370746"/>
                </a:lnTo>
                <a:lnTo>
                  <a:pt x="0" y="6370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078901" y="4942226"/>
            <a:ext cx="1670273" cy="1202597"/>
          </a:xfrm>
          <a:custGeom>
            <a:avLst/>
            <a:gdLst/>
            <a:ahLst/>
            <a:cxnLst/>
            <a:rect l="l" t="t" r="r" b="b"/>
            <a:pathLst>
              <a:path w="1670273" h="1202597">
                <a:moveTo>
                  <a:pt x="0" y="0"/>
                </a:moveTo>
                <a:lnTo>
                  <a:pt x="1670273" y="0"/>
                </a:lnTo>
                <a:lnTo>
                  <a:pt x="1670273" y="1202596"/>
                </a:lnTo>
                <a:lnTo>
                  <a:pt x="0" y="1202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588200" y="4905931"/>
            <a:ext cx="1573463" cy="1132893"/>
          </a:xfrm>
          <a:custGeom>
            <a:avLst/>
            <a:gdLst/>
            <a:ahLst/>
            <a:cxnLst/>
            <a:rect l="l" t="t" r="r" b="b"/>
            <a:pathLst>
              <a:path w="1573463" h="1132893">
                <a:moveTo>
                  <a:pt x="0" y="0"/>
                </a:moveTo>
                <a:lnTo>
                  <a:pt x="1573463" y="0"/>
                </a:lnTo>
                <a:lnTo>
                  <a:pt x="1573463" y="1132893"/>
                </a:lnTo>
                <a:lnTo>
                  <a:pt x="0" y="1132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085861" y="4972024"/>
            <a:ext cx="303556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Awareness &amp; Understanding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8388" y="5238724"/>
            <a:ext cx="303556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Integration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66293" y="4972024"/>
            <a:ext cx="303556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Collaboration &amp; Capacity Building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70321" y="1939602"/>
            <a:ext cx="9551697" cy="223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22283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Our Approach to AI </a:t>
            </a:r>
          </a:p>
          <a:p>
            <a:pPr algn="ctr">
              <a:lnSpc>
                <a:spcPts val="8959"/>
              </a:lnSpc>
            </a:pPr>
            <a:endParaRPr lang="en-US" sz="6399" b="1">
              <a:solidFill>
                <a:srgbClr val="222831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4997" y="1028700"/>
            <a:ext cx="2689148" cy="1647103"/>
          </a:xfrm>
          <a:custGeom>
            <a:avLst/>
            <a:gdLst/>
            <a:ahLst/>
            <a:cxnLst/>
            <a:rect l="l" t="t" r="r" b="b"/>
            <a:pathLst>
              <a:path w="2689148" h="1647103">
                <a:moveTo>
                  <a:pt x="0" y="0"/>
                </a:moveTo>
                <a:lnTo>
                  <a:pt x="2689148" y="0"/>
                </a:lnTo>
                <a:lnTo>
                  <a:pt x="2689148" y="1647103"/>
                </a:lnTo>
                <a:lnTo>
                  <a:pt x="0" y="1647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18237" y="4143347"/>
            <a:ext cx="3558683" cy="1000153"/>
          </a:xfrm>
          <a:custGeom>
            <a:avLst/>
            <a:gdLst/>
            <a:ahLst/>
            <a:cxnLst/>
            <a:rect l="l" t="t" r="r" b="b"/>
            <a:pathLst>
              <a:path w="3558683" h="1000153">
                <a:moveTo>
                  <a:pt x="0" y="0"/>
                </a:moveTo>
                <a:lnTo>
                  <a:pt x="3558683" y="0"/>
                </a:lnTo>
                <a:lnTo>
                  <a:pt x="3558683" y="1000153"/>
                </a:lnTo>
                <a:lnTo>
                  <a:pt x="0" y="1000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0467" y="6774816"/>
            <a:ext cx="4789105" cy="2153951"/>
          </a:xfrm>
          <a:custGeom>
            <a:avLst/>
            <a:gdLst/>
            <a:ahLst/>
            <a:cxnLst/>
            <a:rect l="l" t="t" r="r" b="b"/>
            <a:pathLst>
              <a:path w="4789105" h="2153951">
                <a:moveTo>
                  <a:pt x="0" y="0"/>
                </a:moveTo>
                <a:lnTo>
                  <a:pt x="4789104" y="0"/>
                </a:lnTo>
                <a:lnTo>
                  <a:pt x="4789104" y="2153952"/>
                </a:lnTo>
                <a:lnTo>
                  <a:pt x="0" y="21539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18237" y="655589"/>
            <a:ext cx="4925797" cy="2393325"/>
          </a:xfrm>
          <a:custGeom>
            <a:avLst/>
            <a:gdLst/>
            <a:ahLst/>
            <a:cxnLst/>
            <a:rect l="l" t="t" r="r" b="b"/>
            <a:pathLst>
              <a:path w="4925797" h="2393325">
                <a:moveTo>
                  <a:pt x="0" y="0"/>
                </a:moveTo>
                <a:lnTo>
                  <a:pt x="4925797" y="0"/>
                </a:lnTo>
                <a:lnTo>
                  <a:pt x="4925797" y="2393325"/>
                </a:lnTo>
                <a:lnTo>
                  <a:pt x="0" y="2393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69763" y="6677555"/>
            <a:ext cx="2348474" cy="2348474"/>
          </a:xfrm>
          <a:custGeom>
            <a:avLst/>
            <a:gdLst/>
            <a:ahLst/>
            <a:cxnLst/>
            <a:rect l="l" t="t" r="r" b="b"/>
            <a:pathLst>
              <a:path w="2348474" h="2348474">
                <a:moveTo>
                  <a:pt x="0" y="0"/>
                </a:moveTo>
                <a:lnTo>
                  <a:pt x="2348474" y="0"/>
                </a:lnTo>
                <a:lnTo>
                  <a:pt x="2348474" y="2348474"/>
                </a:lnTo>
                <a:lnTo>
                  <a:pt x="0" y="2348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09062" y="5643576"/>
            <a:ext cx="2889626" cy="3016842"/>
          </a:xfrm>
          <a:custGeom>
            <a:avLst/>
            <a:gdLst/>
            <a:ahLst/>
            <a:cxnLst/>
            <a:rect l="l" t="t" r="r" b="b"/>
            <a:pathLst>
              <a:path w="2889626" h="3016842">
                <a:moveTo>
                  <a:pt x="0" y="0"/>
                </a:moveTo>
                <a:lnTo>
                  <a:pt x="2889625" y="0"/>
                </a:lnTo>
                <a:lnTo>
                  <a:pt x="2889625" y="3016842"/>
                </a:lnTo>
                <a:lnTo>
                  <a:pt x="0" y="30168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689593" y="4041018"/>
            <a:ext cx="4725480" cy="1271322"/>
          </a:xfrm>
          <a:custGeom>
            <a:avLst/>
            <a:gdLst/>
            <a:ahLst/>
            <a:cxnLst/>
            <a:rect l="l" t="t" r="r" b="b"/>
            <a:pathLst>
              <a:path w="4725480" h="1271322">
                <a:moveTo>
                  <a:pt x="0" y="0"/>
                </a:moveTo>
                <a:lnTo>
                  <a:pt x="4725480" y="0"/>
                </a:lnTo>
                <a:lnTo>
                  <a:pt x="4725480" y="1271322"/>
                </a:lnTo>
                <a:lnTo>
                  <a:pt x="0" y="12713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9545" y="791781"/>
            <a:ext cx="10409885" cy="2793880"/>
            <a:chOff x="0" y="0"/>
            <a:chExt cx="151423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230" cy="406400"/>
            </a:xfrm>
            <a:custGeom>
              <a:avLst/>
              <a:gdLst/>
              <a:ahLst/>
              <a:cxnLst/>
              <a:rect l="l" t="t" r="r" b="b"/>
              <a:pathLst>
                <a:path w="1514230" h="406400">
                  <a:moveTo>
                    <a:pt x="1311030" y="0"/>
                  </a:moveTo>
                  <a:cubicBezTo>
                    <a:pt x="1423254" y="0"/>
                    <a:pt x="1514230" y="90976"/>
                    <a:pt x="1514230" y="203200"/>
                  </a:cubicBezTo>
                  <a:cubicBezTo>
                    <a:pt x="1514230" y="315424"/>
                    <a:pt x="1423254" y="406400"/>
                    <a:pt x="13110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142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9545" y="3746560"/>
            <a:ext cx="10409885" cy="2793880"/>
            <a:chOff x="0" y="0"/>
            <a:chExt cx="151423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4230" cy="406400"/>
            </a:xfrm>
            <a:custGeom>
              <a:avLst/>
              <a:gdLst/>
              <a:ahLst/>
              <a:cxnLst/>
              <a:rect l="l" t="t" r="r" b="b"/>
              <a:pathLst>
                <a:path w="1514230" h="406400">
                  <a:moveTo>
                    <a:pt x="1311030" y="0"/>
                  </a:moveTo>
                  <a:cubicBezTo>
                    <a:pt x="1423254" y="0"/>
                    <a:pt x="1514230" y="90976"/>
                    <a:pt x="1514230" y="203200"/>
                  </a:cubicBezTo>
                  <a:cubicBezTo>
                    <a:pt x="1514230" y="315424"/>
                    <a:pt x="1423254" y="406400"/>
                    <a:pt x="13110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142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69545" y="6704777"/>
            <a:ext cx="10409885" cy="2793880"/>
            <a:chOff x="0" y="0"/>
            <a:chExt cx="151423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4230" cy="406400"/>
            </a:xfrm>
            <a:custGeom>
              <a:avLst/>
              <a:gdLst/>
              <a:ahLst/>
              <a:cxnLst/>
              <a:rect l="l" t="t" r="r" b="b"/>
              <a:pathLst>
                <a:path w="1514230" h="406400">
                  <a:moveTo>
                    <a:pt x="1311030" y="0"/>
                  </a:moveTo>
                  <a:cubicBezTo>
                    <a:pt x="1423254" y="0"/>
                    <a:pt x="1514230" y="90976"/>
                    <a:pt x="1514230" y="203200"/>
                  </a:cubicBezTo>
                  <a:cubicBezTo>
                    <a:pt x="1514230" y="315424"/>
                    <a:pt x="1423254" y="406400"/>
                    <a:pt x="13110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5142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47063" y="1028700"/>
            <a:ext cx="2320042" cy="2320042"/>
          </a:xfrm>
          <a:custGeom>
            <a:avLst/>
            <a:gdLst/>
            <a:ahLst/>
            <a:cxnLst/>
            <a:rect l="l" t="t" r="r" b="b"/>
            <a:pathLst>
              <a:path w="2320042" h="2320042">
                <a:moveTo>
                  <a:pt x="0" y="0"/>
                </a:moveTo>
                <a:lnTo>
                  <a:pt x="2320042" y="0"/>
                </a:lnTo>
                <a:lnTo>
                  <a:pt x="2320042" y="2320042"/>
                </a:lnTo>
                <a:lnTo>
                  <a:pt x="0" y="232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47063" y="3924300"/>
            <a:ext cx="2320042" cy="2320042"/>
          </a:xfrm>
          <a:custGeom>
            <a:avLst/>
            <a:gdLst/>
            <a:ahLst/>
            <a:cxnLst/>
            <a:rect l="l" t="t" r="r" b="b"/>
            <a:pathLst>
              <a:path w="2320042" h="2320042">
                <a:moveTo>
                  <a:pt x="0" y="0"/>
                </a:moveTo>
                <a:lnTo>
                  <a:pt x="2320042" y="0"/>
                </a:lnTo>
                <a:lnTo>
                  <a:pt x="2320042" y="2320042"/>
                </a:lnTo>
                <a:lnTo>
                  <a:pt x="0" y="232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47063" y="6941696"/>
            <a:ext cx="2320042" cy="2320042"/>
          </a:xfrm>
          <a:custGeom>
            <a:avLst/>
            <a:gdLst/>
            <a:ahLst/>
            <a:cxnLst/>
            <a:rect l="l" t="t" r="r" b="b"/>
            <a:pathLst>
              <a:path w="2320042" h="2320042">
                <a:moveTo>
                  <a:pt x="0" y="0"/>
                </a:moveTo>
                <a:lnTo>
                  <a:pt x="2320042" y="0"/>
                </a:lnTo>
                <a:lnTo>
                  <a:pt x="2320042" y="2320042"/>
                </a:lnTo>
                <a:lnTo>
                  <a:pt x="0" y="232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2877853" y="4524692"/>
            <a:ext cx="468903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22283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Feedback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36472" y="-4287633"/>
            <a:ext cx="7645656" cy="5880204"/>
          </a:xfrm>
          <a:custGeom>
            <a:avLst/>
            <a:gdLst/>
            <a:ahLst/>
            <a:cxnLst/>
            <a:rect l="l" t="t" r="r" b="b"/>
            <a:pathLst>
              <a:path w="7645656" h="5880204">
                <a:moveTo>
                  <a:pt x="0" y="0"/>
                </a:moveTo>
                <a:lnTo>
                  <a:pt x="7645656" y="0"/>
                </a:lnTo>
                <a:lnTo>
                  <a:pt x="7645656" y="5880204"/>
                </a:lnTo>
                <a:lnTo>
                  <a:pt x="0" y="5880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01135" y="1528381"/>
            <a:ext cx="1411897" cy="1411897"/>
          </a:xfrm>
          <a:custGeom>
            <a:avLst/>
            <a:gdLst/>
            <a:ahLst/>
            <a:cxnLst/>
            <a:rect l="l" t="t" r="r" b="b"/>
            <a:pathLst>
              <a:path w="1411897" h="1411897">
                <a:moveTo>
                  <a:pt x="0" y="0"/>
                </a:moveTo>
                <a:lnTo>
                  <a:pt x="1411897" y="0"/>
                </a:lnTo>
                <a:lnTo>
                  <a:pt x="1411897" y="1411897"/>
                </a:lnTo>
                <a:lnTo>
                  <a:pt x="0" y="1411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15410" y="4340268"/>
            <a:ext cx="1609902" cy="1609902"/>
          </a:xfrm>
          <a:custGeom>
            <a:avLst/>
            <a:gdLst/>
            <a:ahLst/>
            <a:cxnLst/>
            <a:rect l="l" t="t" r="r" b="b"/>
            <a:pathLst>
              <a:path w="1609902" h="1609902">
                <a:moveTo>
                  <a:pt x="0" y="0"/>
                </a:moveTo>
                <a:lnTo>
                  <a:pt x="1609902" y="0"/>
                </a:lnTo>
                <a:lnTo>
                  <a:pt x="1609902" y="1609902"/>
                </a:lnTo>
                <a:lnTo>
                  <a:pt x="0" y="1609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15410" y="7172588"/>
            <a:ext cx="1428536" cy="1858258"/>
          </a:xfrm>
          <a:custGeom>
            <a:avLst/>
            <a:gdLst/>
            <a:ahLst/>
            <a:cxnLst/>
            <a:rect l="l" t="t" r="r" b="b"/>
            <a:pathLst>
              <a:path w="1428536" h="1858258">
                <a:moveTo>
                  <a:pt x="0" y="0"/>
                </a:moveTo>
                <a:lnTo>
                  <a:pt x="1428536" y="0"/>
                </a:lnTo>
                <a:lnTo>
                  <a:pt x="1428536" y="1858258"/>
                </a:lnTo>
                <a:lnTo>
                  <a:pt x="0" y="1858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594869" y="848931"/>
            <a:ext cx="37118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Positive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94869" y="3907279"/>
            <a:ext cx="37118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Constructive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4869" y="6864290"/>
            <a:ext cx="37118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Next Steps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94869" y="1583046"/>
            <a:ext cx="7974714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AI is a way to support learning and reduce workload when used responsibly. Students find it helpful for real-time support and idea generation.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94869" y="4641394"/>
            <a:ext cx="7974714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Families and educators raise important questions around privacy, plagiarism, and when AI use is appropriate.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94869" y="7598405"/>
            <a:ext cx="7974714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continue to reinforce that AI is a support tool, not a replacement for teachers, and continue to refine guidelines and resources based on feedback.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03690" y="2538966"/>
            <a:ext cx="5880620" cy="5209067"/>
          </a:xfrm>
          <a:custGeom>
            <a:avLst/>
            <a:gdLst/>
            <a:ahLst/>
            <a:cxnLst/>
            <a:rect l="l" t="t" r="r" b="b"/>
            <a:pathLst>
              <a:path w="5880620" h="5209067">
                <a:moveTo>
                  <a:pt x="0" y="0"/>
                </a:moveTo>
                <a:lnTo>
                  <a:pt x="5880620" y="0"/>
                </a:lnTo>
                <a:lnTo>
                  <a:pt x="5880620" y="5209068"/>
                </a:lnTo>
                <a:lnTo>
                  <a:pt x="0" y="5209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253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 Condensed</vt:lpstr>
      <vt:lpstr>Roboto Condensed Bold</vt:lpstr>
      <vt:lpstr>Roboto Condensed Italics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Use in ASDW</dc:title>
  <dc:creator>Clark-Caterini, Carol    (ASD-W)</dc:creator>
  <cp:lastModifiedBy>Clark-Caterini, Carol    (ASD-W)</cp:lastModifiedBy>
  <cp:revision>3</cp:revision>
  <dcterms:created xsi:type="dcterms:W3CDTF">2006-08-16T00:00:00Z</dcterms:created>
  <dcterms:modified xsi:type="dcterms:W3CDTF">2025-10-23T19:10:38Z</dcterms:modified>
  <dc:identifier>DAG2nC3lQfY</dc:identifier>
</cp:coreProperties>
</file>