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76" r:id="rId6"/>
    <p:sldId id="261" r:id="rId7"/>
    <p:sldId id="282" r:id="rId8"/>
    <p:sldId id="280" r:id="rId9"/>
    <p:sldId id="281" r:id="rId10"/>
    <p:sldId id="277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8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654AB-521D-7922-24A1-4B73D3783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668C8D-F788-2924-7B22-6B113A29E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3CA05-F360-6F82-5A1E-88032FA6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F2D6-AC45-44C0-B10D-5D5E3E5789BB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CDDA4-77DA-66DC-99D2-4A9770AAD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7EB87-730F-5D6F-C6C8-7FB4B5D09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6E8F-4C6B-4512-B202-7F04D19A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3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CF1D5-0F88-395B-A689-4B24EAE1C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25E30-4203-5292-4481-DDAB3F863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9B951-0204-B2C5-497C-4A394D343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F2D6-AC45-44C0-B10D-5D5E3E5789BB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F855D-5E19-BE9C-D089-FAF9E524F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82F74-219B-F199-8422-075BD252C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6E8F-4C6B-4512-B202-7F04D19A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9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F781EF-823B-A42B-DEEC-F0C346F1F5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5A0EE-FA8E-5507-13A5-183D7901E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E32F6-3B64-B5AA-785B-803745F2E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F2D6-AC45-44C0-B10D-5D5E3E5789BB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EBA1F-78DE-51F8-B8CC-315F67720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EBE6C-8A99-3F35-B235-6970C046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6E8F-4C6B-4512-B202-7F04D19A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4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7165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5132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8851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CC27-0936-BD97-0328-91276B92D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AACAF-A7BE-3279-9A33-594FBFE2E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39280-D0B4-2FA4-CAD3-0A62F9526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F2D6-AC45-44C0-B10D-5D5E3E5789BB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3EF0F-D225-D476-9401-546FEE96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0D05F-AFDE-1111-FBD6-44D47ABA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6E8F-4C6B-4512-B202-7F04D19A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0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274D8-568D-FB7E-D19A-1B7F4293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B793F-CAF9-F9F1-1E91-1D0B06DFB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7C89C-563D-A121-96B6-F53B59D0B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F2D6-AC45-44C0-B10D-5D5E3E5789BB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6904C-FA97-BE52-BF14-929A2C416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72DDF-A621-50D3-3DCD-598425398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6E8F-4C6B-4512-B202-7F04D19A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5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546E-BED5-6FE3-A5BB-C20325DEE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A55C2-96FD-6856-24C4-651A036DD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49664-E575-62CC-459D-A13C5F24F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B90E1-9201-EBC5-F334-F2258C2A5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F2D6-AC45-44C0-B10D-5D5E3E5789BB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44BFF-6DDF-AFBD-5C81-411994668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5D58A-C887-8767-BB41-5922670A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6E8F-4C6B-4512-B202-7F04D19A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6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8A5BD-7032-9EF3-170C-FCFA70EAB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0BD2E-13CA-0417-9288-72260F7BD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F2010-A0C1-FB23-804E-40F55B73D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62FEA-BAAB-07D4-8846-AA282905AC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F191A5-194D-076B-0439-F0DB5784CE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813135-D17B-8C3C-F686-07536B24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F2D6-AC45-44C0-B10D-5D5E3E5789BB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960409-B92C-CD74-D370-A21E8661C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DEAA33-4710-BB13-02DB-374044BDA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6E8F-4C6B-4512-B202-7F04D19A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4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9A625-22C3-356E-6F61-53DD39B6F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5DB1BC-0B19-2BEB-4558-DBDC6039F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F2D6-AC45-44C0-B10D-5D5E3E5789BB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63521-1634-4A9A-302F-425AC2F0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DFB9B-F4F1-F9AC-C8AA-385255035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6E8F-4C6B-4512-B202-7F04D19A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C27157-2967-DBA7-A88C-34E5EF73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F2D6-AC45-44C0-B10D-5D5E3E5789BB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ED1F9-E0A7-758B-70D4-E30B02FF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F0E90-AAC7-8A3E-0461-C3F53C792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6E8F-4C6B-4512-B202-7F04D19A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3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3A47D-3B4F-34E5-0E65-82F482E69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BC1CD-F3FE-9AB1-270B-7083BC4E0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812D3-7287-1528-EFAF-0D8FCFE32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7EC13-1184-8674-D59B-E0461E0E7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F2D6-AC45-44C0-B10D-5D5E3E5789BB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1C8B4-CF9F-6120-03E2-770DEF29F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EAC57-B2A5-9F89-C5C6-5D2953D7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6E8F-4C6B-4512-B202-7F04D19A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5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57705-A212-2B69-BE55-CD39AA038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C5CA5C-E445-364D-1738-28EA021ADA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1CA7C-2066-1CFC-4D7A-89C484D2F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DA288-72E9-9797-0EDB-2F4B26483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F2D6-AC45-44C0-B10D-5D5E3E5789BB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99A70-DA3A-574C-75D5-4FC9D917F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939DC-3B49-C805-0E80-C516688C1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6E8F-4C6B-4512-B202-7F04D19A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0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EBF0A-4B90-99AD-AB81-DD5FE8A5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D9C19-5AE0-609E-05BB-DC029B7F0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55C6B-1111-8AA6-95F6-918A7EA99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6CF2D6-AC45-44C0-B10D-5D5E3E5789BB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CB2B5-E4C1-F428-BFCD-A32955CB8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49AAE-7C96-DEF7-4D1A-B8F458D65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E66E8F-4C6B-4512-B202-7F04D19A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9E2DE266-96AC-6F6E-E503-28C78C1E8BB4}"/>
              </a:ext>
            </a:extLst>
          </p:cNvPr>
          <p:cNvSpPr txBox="1">
            <a:spLocks/>
          </p:cNvSpPr>
          <p:nvPr/>
        </p:nvSpPr>
        <p:spPr>
          <a:xfrm>
            <a:off x="522479" y="243476"/>
            <a:ext cx="12284218" cy="4063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800" b="1" dirty="0">
                <a:solidFill>
                  <a:srgbClr val="FCB912"/>
                </a:solidFill>
                <a:latin typeface="Grotesque"/>
                <a:cs typeface="Arial"/>
              </a:rPr>
              <a:t>DEC MEETING-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CB912"/>
                </a:solidFill>
                <a:effectLst/>
                <a:uLnTx/>
                <a:uFillTx/>
                <a:latin typeface="Grotesque"/>
                <a:ea typeface="+mn-lt"/>
                <a:cs typeface="Arial"/>
              </a:rPr>
              <a:t>Doak Road School Catchment Ideas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A09713C-866A-AE6C-6B86-B9D41901FF40}"/>
              </a:ext>
            </a:extLst>
          </p:cNvPr>
          <p:cNvSpPr txBox="1">
            <a:spLocks/>
          </p:cNvSpPr>
          <p:nvPr/>
        </p:nvSpPr>
        <p:spPr>
          <a:xfrm>
            <a:off x="606697" y="3965331"/>
            <a:ext cx="9726700" cy="980103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100" normalizeH="0" baseline="0" noProof="0" dirty="0">
                <a:ln>
                  <a:noFill/>
                </a:ln>
                <a:solidFill>
                  <a:srgbClr val="00B6A8"/>
                </a:solidFill>
                <a:effectLst/>
                <a:uLnTx/>
                <a:uFillTx/>
                <a:latin typeface="Franklin Gothic Book"/>
                <a:ea typeface="+mn-lt"/>
                <a:cs typeface="+mn-lt"/>
              </a:rPr>
              <a:t>→</a:t>
            </a:r>
            <a:r>
              <a:rPr kumimoji="0" lang="en-US" sz="1400" b="0" i="0" u="none" strike="noStrike" kern="1200" cap="all" spc="100" normalizeH="0" baseline="0" noProof="0" dirty="0">
                <a:ln>
                  <a:noFill/>
                </a:ln>
                <a:solidFill>
                  <a:srgbClr val="00B6A8"/>
                </a:solidFill>
                <a:effectLst/>
                <a:uLnTx/>
                <a:uFillTx/>
                <a:latin typeface="Franklin Gothic Book"/>
                <a:ea typeface="+mn-lt"/>
                <a:cs typeface="+mn-lt"/>
              </a:rPr>
              <a:t>  </a:t>
            </a:r>
            <a:r>
              <a:rPr kumimoji="0" lang="en-US" sz="2800" b="0" i="0" u="none" strike="noStrike" kern="1200" cap="all" spc="100" normalizeH="0" baseline="0" noProof="0" dirty="0">
                <a:ln>
                  <a:noFill/>
                </a:ln>
                <a:solidFill>
                  <a:srgbClr val="00B6A8"/>
                </a:solidFill>
                <a:effectLst/>
                <a:uLnTx/>
                <a:uFillTx/>
                <a:latin typeface="Franklin Gothic Book"/>
                <a:ea typeface="+mn-lt"/>
                <a:cs typeface="Arial"/>
              </a:rPr>
              <a:t>Thursday, march 13</a:t>
            </a:r>
            <a:r>
              <a:rPr kumimoji="0" lang="en-US" sz="2800" b="0" i="0" u="none" strike="noStrike" kern="1200" cap="all" spc="100" normalizeH="0" baseline="30000" noProof="0" dirty="0">
                <a:ln>
                  <a:noFill/>
                </a:ln>
                <a:solidFill>
                  <a:srgbClr val="00B6A8"/>
                </a:solidFill>
                <a:effectLst/>
                <a:uLnTx/>
                <a:uFillTx/>
                <a:latin typeface="Franklin Gothic Book"/>
                <a:ea typeface="+mn-lt"/>
                <a:cs typeface="Arial"/>
              </a:rPr>
              <a:t>th</a:t>
            </a:r>
            <a:r>
              <a:rPr lang="en-US" sz="2800" cap="all" spc="100" dirty="0">
                <a:solidFill>
                  <a:srgbClr val="00B6A8"/>
                </a:solidFill>
                <a:latin typeface="Franklin Gothic Book"/>
                <a:ea typeface="+mn-lt"/>
                <a:cs typeface="Arial"/>
              </a:rPr>
              <a:t>, </a:t>
            </a:r>
            <a:r>
              <a:rPr lang="en-US" sz="2800" cap="all" spc="100" dirty="0">
                <a:solidFill>
                  <a:srgbClr val="00B6A8"/>
                </a:solidFill>
                <a:latin typeface="Franklin Gothic Book"/>
                <a:cs typeface="Arial" panose="020B0604020202020204" pitchFamily="34" charset="0"/>
              </a:rPr>
              <a:t>6:30PM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cap="all" spc="100" dirty="0">
                <a:solidFill>
                  <a:srgbClr val="00B6A8"/>
                </a:solidFill>
                <a:latin typeface="Franklin Gothic Book"/>
                <a:ea typeface="+mn-lt"/>
                <a:cs typeface="+mn-lt"/>
              </a:rPr>
              <a:t>Woodstock education </a:t>
            </a:r>
            <a:r>
              <a:rPr lang="en-US" sz="2800" cap="all" spc="100" dirty="0" err="1">
                <a:solidFill>
                  <a:srgbClr val="00B6A8"/>
                </a:solidFill>
                <a:latin typeface="Franklin Gothic Book"/>
                <a:ea typeface="+mn-lt"/>
                <a:cs typeface="+mn-lt"/>
              </a:rPr>
              <a:t>centre</a:t>
            </a:r>
            <a:endParaRPr kumimoji="0" lang="en-US" sz="2800" b="0" i="0" u="none" strike="noStrike" kern="1200" cap="all" spc="100" normalizeH="0" baseline="0" noProof="0" dirty="0">
              <a:ln>
                <a:noFill/>
              </a:ln>
              <a:solidFill>
                <a:srgbClr val="00B6A8"/>
              </a:solidFill>
              <a:effectLst/>
              <a:uLnTx/>
              <a:uFillTx/>
              <a:latin typeface="Franklin Gothic Book"/>
              <a:ea typeface="+mn-ea"/>
              <a:cs typeface="Arial"/>
            </a:endParaRPr>
          </a:p>
        </p:txBody>
      </p:sp>
      <p:pic>
        <p:nvPicPr>
          <p:cNvPr id="19" name="Picture 16" descr="A black and white sign with white letters&#10;&#10;Description automatically generated">
            <a:extLst>
              <a:ext uri="{FF2B5EF4-FFF2-40B4-BE49-F238E27FC236}">
                <a16:creationId xmlns:a16="http://schemas.microsoft.com/office/drawing/2014/main" id="{4AB9DD4F-A5F1-FD28-6F87-C49B1130C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855" y="5584231"/>
            <a:ext cx="1762262" cy="47353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6DD94C3-D833-B163-C44F-A6CCBB46C93A}"/>
              </a:ext>
            </a:extLst>
          </p:cNvPr>
          <p:cNvGrpSpPr/>
          <p:nvPr/>
        </p:nvGrpSpPr>
        <p:grpSpPr>
          <a:xfrm>
            <a:off x="297585" y="243476"/>
            <a:ext cx="392165" cy="83055"/>
            <a:chOff x="297585" y="243476"/>
            <a:chExt cx="392165" cy="8305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1554C7B-022F-41F5-CFB6-385D9DDA4047}"/>
                </a:ext>
              </a:extLst>
            </p:cNvPr>
            <p:cNvSpPr/>
            <p:nvPr/>
          </p:nvSpPr>
          <p:spPr>
            <a:xfrm>
              <a:off x="297585" y="243478"/>
              <a:ext cx="83053" cy="830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ECE3F3B-4F8C-00C3-9ECE-83B08991ED03}"/>
                </a:ext>
              </a:extLst>
            </p:cNvPr>
            <p:cNvSpPr/>
            <p:nvPr/>
          </p:nvSpPr>
          <p:spPr>
            <a:xfrm>
              <a:off x="452141" y="243477"/>
              <a:ext cx="83053" cy="83053"/>
            </a:xfrm>
            <a:prstGeom prst="ellipse">
              <a:avLst/>
            </a:prstGeom>
            <a:solidFill>
              <a:srgbClr val="00B6A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E01FD15-A64B-BB1A-A308-084D4C519B81}"/>
                </a:ext>
              </a:extLst>
            </p:cNvPr>
            <p:cNvSpPr/>
            <p:nvPr/>
          </p:nvSpPr>
          <p:spPr>
            <a:xfrm>
              <a:off x="606697" y="243476"/>
              <a:ext cx="83053" cy="83053"/>
            </a:xfrm>
            <a:prstGeom prst="ellipse">
              <a:avLst/>
            </a:prstGeom>
            <a:solidFill>
              <a:srgbClr val="FCB91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CB91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0187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EA4C4-34D3-369D-2B80-5FEDBFACE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1DD5F8C4-D062-D257-D1A2-02F15C10C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068" y="4873532"/>
            <a:ext cx="8969343" cy="28013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80F36BE-0C07-03FE-AA38-3060013C1237}"/>
              </a:ext>
            </a:extLst>
          </p:cNvPr>
          <p:cNvGrpSpPr/>
          <p:nvPr/>
        </p:nvGrpSpPr>
        <p:grpSpPr>
          <a:xfrm>
            <a:off x="297585" y="243476"/>
            <a:ext cx="392165" cy="83055"/>
            <a:chOff x="297585" y="243476"/>
            <a:chExt cx="392165" cy="8305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D73B00B-AB80-634F-BB8C-3619F7FEF910}"/>
                </a:ext>
              </a:extLst>
            </p:cNvPr>
            <p:cNvSpPr/>
            <p:nvPr/>
          </p:nvSpPr>
          <p:spPr>
            <a:xfrm>
              <a:off x="297585" y="243478"/>
              <a:ext cx="83053" cy="83053"/>
            </a:xfrm>
            <a:prstGeom prst="ellipse">
              <a:avLst/>
            </a:prstGeom>
            <a:solidFill>
              <a:srgbClr val="283D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6890F5B-0008-3A6E-DACB-816EE2338206}"/>
                </a:ext>
              </a:extLst>
            </p:cNvPr>
            <p:cNvSpPr/>
            <p:nvPr/>
          </p:nvSpPr>
          <p:spPr>
            <a:xfrm>
              <a:off x="452141" y="243477"/>
              <a:ext cx="83053" cy="83053"/>
            </a:xfrm>
            <a:prstGeom prst="ellipse">
              <a:avLst/>
            </a:prstGeom>
            <a:solidFill>
              <a:srgbClr val="00B6A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25C987B-48ED-F4D7-4CB5-4D43A1E39AAC}"/>
                </a:ext>
              </a:extLst>
            </p:cNvPr>
            <p:cNvSpPr/>
            <p:nvPr/>
          </p:nvSpPr>
          <p:spPr>
            <a:xfrm>
              <a:off x="606697" y="243476"/>
              <a:ext cx="83053" cy="83053"/>
            </a:xfrm>
            <a:prstGeom prst="ellipse">
              <a:avLst/>
            </a:prstGeom>
            <a:solidFill>
              <a:srgbClr val="FCB91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solidFill>
                  <a:srgbClr val="FCB912"/>
                </a:solidFill>
              </a:endParaRPr>
            </a:p>
          </p:txBody>
        </p:sp>
      </p:grpSp>
      <p:pic>
        <p:nvPicPr>
          <p:cNvPr id="5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2327EE66-7476-9D2D-E797-8C1B1E0DC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847" y="5736631"/>
            <a:ext cx="1741078" cy="47353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C71CAFA-A503-A980-8D27-F4125A4625C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456643" y="345275"/>
            <a:ext cx="9278713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6A8"/>
                </a:solidFill>
                <a:latin typeface="Grotesque"/>
                <a:cs typeface="Latha"/>
              </a:rPr>
              <a:t>PROPOSED CATCHMENT AREA – DOAK RD AREA</a:t>
            </a:r>
            <a:br>
              <a:rPr lang="en-US" sz="3200" b="1" dirty="0">
                <a:solidFill>
                  <a:srgbClr val="00B6A8"/>
                </a:solidFill>
                <a:latin typeface="Grotesque"/>
                <a:cs typeface="Latha"/>
              </a:rPr>
            </a:br>
            <a:endParaRPr lang="en-US" sz="3200" b="1" dirty="0">
              <a:solidFill>
                <a:srgbClr val="00B6A8"/>
              </a:solidFill>
              <a:latin typeface="Grotesque"/>
              <a:cs typeface="Latha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590736C-84C1-F533-F67A-A8B34C51C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605672"/>
              </p:ext>
            </p:extLst>
          </p:nvPr>
        </p:nvGraphicFramePr>
        <p:xfrm>
          <a:off x="9066272" y="1984468"/>
          <a:ext cx="2852890" cy="2125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6445">
                  <a:extLst>
                    <a:ext uri="{9D8B030D-6E8A-4147-A177-3AD203B41FA5}">
                      <a16:colId xmlns:a16="http://schemas.microsoft.com/office/drawing/2014/main" val="108550553"/>
                    </a:ext>
                  </a:extLst>
                </a:gridCol>
                <a:gridCol w="1426445">
                  <a:extLst>
                    <a:ext uri="{9D8B030D-6E8A-4147-A177-3AD203B41FA5}">
                      <a16:colId xmlns:a16="http://schemas.microsoft.com/office/drawing/2014/main" val="3891927700"/>
                    </a:ext>
                  </a:extLst>
                </a:gridCol>
              </a:tblGrid>
              <a:tr h="17030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Proposed Doak Rd Area School Enrolment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661897"/>
                  </a:ext>
                </a:extLst>
              </a:tr>
              <a:tr h="1703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Grades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# of Students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1267928"/>
                  </a:ext>
                </a:extLst>
              </a:tr>
              <a:tr h="1703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1467875"/>
                  </a:ext>
                </a:extLst>
              </a:tr>
              <a:tr h="1703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6901846"/>
                  </a:ext>
                </a:extLst>
              </a:tr>
              <a:tr h="1703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9885238"/>
                  </a:ext>
                </a:extLst>
              </a:tr>
              <a:tr h="1703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2012956"/>
                  </a:ext>
                </a:extLst>
              </a:tr>
              <a:tr h="1703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7786884"/>
                  </a:ext>
                </a:extLst>
              </a:tr>
              <a:tr h="1703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1571873"/>
                  </a:ext>
                </a:extLst>
              </a:tr>
              <a:tr h="885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9876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5080236"/>
                  </a:ext>
                </a:extLst>
              </a:tr>
              <a:tr h="885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5794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35280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1BA94A9-0996-5216-A15B-91CC58AE2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3252"/>
            <a:ext cx="4609751" cy="47896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5F9638-055F-064B-2E1F-86182A2BA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686" y="1876893"/>
            <a:ext cx="3910610" cy="47960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9FD3A9-9B0E-E697-EDE1-21BC1BAEA969}"/>
              </a:ext>
            </a:extLst>
          </p:cNvPr>
          <p:cNvSpPr txBox="1"/>
          <p:nvPr/>
        </p:nvSpPr>
        <p:spPr>
          <a:xfrm>
            <a:off x="1794754" y="1507561"/>
            <a:ext cx="162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 TO 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4FD0AC-E125-3B0D-3F88-A6487A59BB03}"/>
              </a:ext>
            </a:extLst>
          </p:cNvPr>
          <p:cNvSpPr txBox="1"/>
          <p:nvPr/>
        </p:nvSpPr>
        <p:spPr>
          <a:xfrm>
            <a:off x="6265055" y="1561903"/>
            <a:ext cx="162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 TO 8</a:t>
            </a:r>
          </a:p>
        </p:txBody>
      </p:sp>
    </p:spTree>
    <p:extLst>
      <p:ext uri="{BB962C8B-B14F-4D97-AF65-F5344CB8AC3E}">
        <p14:creationId xmlns:p14="http://schemas.microsoft.com/office/powerpoint/2010/main" val="10639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4FC082D7-7AFA-E44A-DD1D-4255F1B94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068" y="4873532"/>
            <a:ext cx="8969343" cy="28013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E7AB891-B532-CCFB-6F56-12A53106E753}"/>
              </a:ext>
            </a:extLst>
          </p:cNvPr>
          <p:cNvGrpSpPr/>
          <p:nvPr/>
        </p:nvGrpSpPr>
        <p:grpSpPr>
          <a:xfrm>
            <a:off x="297585" y="243476"/>
            <a:ext cx="392165" cy="83055"/>
            <a:chOff x="297585" y="243476"/>
            <a:chExt cx="392165" cy="8305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721E3A7-0160-3452-885D-7F88288BE82A}"/>
                </a:ext>
              </a:extLst>
            </p:cNvPr>
            <p:cNvSpPr/>
            <p:nvPr/>
          </p:nvSpPr>
          <p:spPr>
            <a:xfrm>
              <a:off x="297585" y="243478"/>
              <a:ext cx="83053" cy="83053"/>
            </a:xfrm>
            <a:prstGeom prst="ellipse">
              <a:avLst/>
            </a:prstGeom>
            <a:solidFill>
              <a:srgbClr val="283D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CAA922E-A2BF-BC9C-F396-B92FF695642F}"/>
                </a:ext>
              </a:extLst>
            </p:cNvPr>
            <p:cNvSpPr/>
            <p:nvPr/>
          </p:nvSpPr>
          <p:spPr>
            <a:xfrm>
              <a:off x="452141" y="243477"/>
              <a:ext cx="83053" cy="83053"/>
            </a:xfrm>
            <a:prstGeom prst="ellipse">
              <a:avLst/>
            </a:prstGeom>
            <a:solidFill>
              <a:srgbClr val="00B6A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CDD0DFC-5A5E-F140-6C59-5C777A242024}"/>
                </a:ext>
              </a:extLst>
            </p:cNvPr>
            <p:cNvSpPr/>
            <p:nvPr/>
          </p:nvSpPr>
          <p:spPr>
            <a:xfrm>
              <a:off x="606697" y="243476"/>
              <a:ext cx="83053" cy="83053"/>
            </a:xfrm>
            <a:prstGeom prst="ellipse">
              <a:avLst/>
            </a:prstGeom>
            <a:solidFill>
              <a:srgbClr val="FCB91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solidFill>
                  <a:srgbClr val="FCB912"/>
                </a:solidFill>
              </a:endParaRPr>
            </a:p>
          </p:txBody>
        </p:sp>
      </p:grpSp>
      <p:pic>
        <p:nvPicPr>
          <p:cNvPr id="5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7BC60172-C37C-4C24-E751-0C669C0C3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847" y="5736631"/>
            <a:ext cx="1741078" cy="47353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F17889D-93D5-EDA4-06A0-FF176880D4F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456643" y="60420"/>
            <a:ext cx="9278713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3200" b="1" dirty="0">
                <a:solidFill>
                  <a:srgbClr val="00B6A8"/>
                </a:solidFill>
                <a:latin typeface="Grotesque"/>
                <a:cs typeface="Latha"/>
              </a:rPr>
            </a:br>
            <a:r>
              <a:rPr lang="en-US" sz="3200" b="1" dirty="0">
                <a:solidFill>
                  <a:srgbClr val="00B6A8"/>
                </a:solidFill>
                <a:latin typeface="Grotesque"/>
                <a:cs typeface="Latha"/>
              </a:rPr>
              <a:t>CURRENT CATCHMENT AREA – MONTGOMERY STREET ELEMENTARY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2A8F7C-EDA5-6594-AC48-B9A75BE2D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358408"/>
              </p:ext>
            </p:extLst>
          </p:nvPr>
        </p:nvGraphicFramePr>
        <p:xfrm>
          <a:off x="7044838" y="2060222"/>
          <a:ext cx="4064000" cy="17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6454">
                  <a:extLst>
                    <a:ext uri="{9D8B030D-6E8A-4147-A177-3AD203B41FA5}">
                      <a16:colId xmlns:a16="http://schemas.microsoft.com/office/drawing/2014/main" val="694952980"/>
                    </a:ext>
                  </a:extLst>
                </a:gridCol>
                <a:gridCol w="837546">
                  <a:extLst>
                    <a:ext uri="{9D8B030D-6E8A-4147-A177-3AD203B41FA5}">
                      <a16:colId xmlns:a16="http://schemas.microsoft.com/office/drawing/2014/main" val="3765386322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Current Montgomery Street Elementary School Boundary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545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Grades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# of Students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70223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48214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75914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06938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33836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05939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45481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4286613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0CF79C64-2231-14FB-B218-4C977A634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068" y="1614031"/>
            <a:ext cx="4064000" cy="509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66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53D6F-525A-61F1-0396-A4AC45DC1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5A43F37D-C06F-150B-E5D4-F916DD1FC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068" y="4873532"/>
            <a:ext cx="8969343" cy="28013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232DD4D-8062-7A46-5258-FAD9850F3C47}"/>
              </a:ext>
            </a:extLst>
          </p:cNvPr>
          <p:cNvGrpSpPr/>
          <p:nvPr/>
        </p:nvGrpSpPr>
        <p:grpSpPr>
          <a:xfrm>
            <a:off x="297585" y="243476"/>
            <a:ext cx="392165" cy="83055"/>
            <a:chOff x="297585" y="243476"/>
            <a:chExt cx="392165" cy="8305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B84FBF4-D553-AADB-1A98-7233465E118D}"/>
                </a:ext>
              </a:extLst>
            </p:cNvPr>
            <p:cNvSpPr/>
            <p:nvPr/>
          </p:nvSpPr>
          <p:spPr>
            <a:xfrm>
              <a:off x="297585" y="243478"/>
              <a:ext cx="83053" cy="83053"/>
            </a:xfrm>
            <a:prstGeom prst="ellipse">
              <a:avLst/>
            </a:prstGeom>
            <a:solidFill>
              <a:srgbClr val="283D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3D4715E-AE08-B315-D9C6-8E452D2946EE}"/>
                </a:ext>
              </a:extLst>
            </p:cNvPr>
            <p:cNvSpPr/>
            <p:nvPr/>
          </p:nvSpPr>
          <p:spPr>
            <a:xfrm>
              <a:off x="452141" y="243477"/>
              <a:ext cx="83053" cy="83053"/>
            </a:xfrm>
            <a:prstGeom prst="ellipse">
              <a:avLst/>
            </a:prstGeom>
            <a:solidFill>
              <a:srgbClr val="00B6A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A5C4B78-A200-7926-F417-08BDF17CBDBF}"/>
                </a:ext>
              </a:extLst>
            </p:cNvPr>
            <p:cNvSpPr/>
            <p:nvPr/>
          </p:nvSpPr>
          <p:spPr>
            <a:xfrm>
              <a:off x="606697" y="243476"/>
              <a:ext cx="83053" cy="83053"/>
            </a:xfrm>
            <a:prstGeom prst="ellipse">
              <a:avLst/>
            </a:prstGeom>
            <a:solidFill>
              <a:srgbClr val="FCB91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solidFill>
                  <a:srgbClr val="FCB912"/>
                </a:solidFill>
              </a:endParaRPr>
            </a:p>
          </p:txBody>
        </p:sp>
      </p:grpSp>
      <p:pic>
        <p:nvPicPr>
          <p:cNvPr id="5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348D827A-5AF2-F7EF-251D-BBB9FDC6D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847" y="5736631"/>
            <a:ext cx="1741078" cy="47353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2B464CE-0F60-342D-10DD-724BE816EA7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456643" y="60420"/>
            <a:ext cx="9278713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6A8"/>
                </a:solidFill>
                <a:latin typeface="Grotesque"/>
                <a:cs typeface="Latha"/>
              </a:rPr>
              <a:t>PROPOSED CATCHMENT AREA – MONTGOMERY STREET ELEMENTARY (RED)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0906F9A-AA7E-0A9B-057D-6E7035A6C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305257"/>
              </p:ext>
            </p:extLst>
          </p:nvPr>
        </p:nvGraphicFramePr>
        <p:xfrm>
          <a:off x="7044838" y="2060222"/>
          <a:ext cx="4064000" cy="17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6454">
                  <a:extLst>
                    <a:ext uri="{9D8B030D-6E8A-4147-A177-3AD203B41FA5}">
                      <a16:colId xmlns:a16="http://schemas.microsoft.com/office/drawing/2014/main" val="694952980"/>
                    </a:ext>
                  </a:extLst>
                </a:gridCol>
                <a:gridCol w="837546">
                  <a:extLst>
                    <a:ext uri="{9D8B030D-6E8A-4147-A177-3AD203B41FA5}">
                      <a16:colId xmlns:a16="http://schemas.microsoft.com/office/drawing/2014/main" val="3765386322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Proposed Montgomery Street Elementary School Boundary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545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Grades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# of Students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70223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48214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75914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06938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33836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05939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45481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428661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852F35E-F953-46E9-D7E7-89236E9A1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99360"/>
            <a:ext cx="6162238" cy="477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73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53773-9BED-C117-90CD-41479B58E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ADCB2107-303D-076D-21B1-262B691A0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068" y="4873532"/>
            <a:ext cx="8969343" cy="28013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9A3CF31-5FB3-4EDD-6724-E759D22C0569}"/>
              </a:ext>
            </a:extLst>
          </p:cNvPr>
          <p:cNvGrpSpPr/>
          <p:nvPr/>
        </p:nvGrpSpPr>
        <p:grpSpPr>
          <a:xfrm>
            <a:off x="297585" y="243476"/>
            <a:ext cx="392165" cy="83055"/>
            <a:chOff x="297585" y="243476"/>
            <a:chExt cx="392165" cy="8305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726BDE9-A26A-4CB4-82AC-D84DC94620A8}"/>
                </a:ext>
              </a:extLst>
            </p:cNvPr>
            <p:cNvSpPr/>
            <p:nvPr/>
          </p:nvSpPr>
          <p:spPr>
            <a:xfrm>
              <a:off x="297585" y="243478"/>
              <a:ext cx="83053" cy="83053"/>
            </a:xfrm>
            <a:prstGeom prst="ellipse">
              <a:avLst/>
            </a:prstGeom>
            <a:solidFill>
              <a:srgbClr val="283D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3C2AAA5-4B90-1DE8-1BD4-26BB270D01D8}"/>
                </a:ext>
              </a:extLst>
            </p:cNvPr>
            <p:cNvSpPr/>
            <p:nvPr/>
          </p:nvSpPr>
          <p:spPr>
            <a:xfrm>
              <a:off x="452141" y="243477"/>
              <a:ext cx="83053" cy="83053"/>
            </a:xfrm>
            <a:prstGeom prst="ellipse">
              <a:avLst/>
            </a:prstGeom>
            <a:solidFill>
              <a:srgbClr val="00B6A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65D1D49-5B48-3DC8-7F5F-60A637F18C66}"/>
                </a:ext>
              </a:extLst>
            </p:cNvPr>
            <p:cNvSpPr/>
            <p:nvPr/>
          </p:nvSpPr>
          <p:spPr>
            <a:xfrm>
              <a:off x="606697" y="243476"/>
              <a:ext cx="83053" cy="83053"/>
            </a:xfrm>
            <a:prstGeom prst="ellipse">
              <a:avLst/>
            </a:prstGeom>
            <a:solidFill>
              <a:srgbClr val="FCB91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solidFill>
                  <a:srgbClr val="FCB912"/>
                </a:solidFill>
              </a:endParaRPr>
            </a:p>
          </p:txBody>
        </p:sp>
      </p:grpSp>
      <p:pic>
        <p:nvPicPr>
          <p:cNvPr id="5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24EF144A-4F13-2342-95E4-E30D73B49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847" y="5736631"/>
            <a:ext cx="1741078" cy="47353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F097D6B-EE9B-58E7-838F-DE2647F8DEE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456643" y="503619"/>
            <a:ext cx="9278713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6A8"/>
                </a:solidFill>
                <a:latin typeface="Grotesque"/>
                <a:cs typeface="Latha"/>
              </a:rPr>
              <a:t>CURRENT CATCHMENT AREA – CONNAUGHT STREET SCHOOL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02AB23E-16CB-E16E-6BB2-C6FB509D2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901583"/>
              </p:ext>
            </p:extLst>
          </p:nvPr>
        </p:nvGraphicFramePr>
        <p:xfrm>
          <a:off x="7388870" y="2571750"/>
          <a:ext cx="4064000" cy="17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6454">
                  <a:extLst>
                    <a:ext uri="{9D8B030D-6E8A-4147-A177-3AD203B41FA5}">
                      <a16:colId xmlns:a16="http://schemas.microsoft.com/office/drawing/2014/main" val="694952980"/>
                    </a:ext>
                  </a:extLst>
                </a:gridCol>
                <a:gridCol w="837546">
                  <a:extLst>
                    <a:ext uri="{9D8B030D-6E8A-4147-A177-3AD203B41FA5}">
                      <a16:colId xmlns:a16="http://schemas.microsoft.com/office/drawing/2014/main" val="3765386322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Current Connaught Street School Boundary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545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Grades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# of Students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70223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48214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75914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06938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33836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05939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45481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4286613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05312C9B-F954-F694-9C53-9012B2D09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6062"/>
            <a:ext cx="6997807" cy="45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23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CEC89-A95B-CC9E-4286-63D2AC610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5EB9A92A-8EAB-23AE-9FB4-87370695F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068" y="4873532"/>
            <a:ext cx="8969343" cy="28013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2BDA10D-76EB-BE91-769C-3FD72F6CC619}"/>
              </a:ext>
            </a:extLst>
          </p:cNvPr>
          <p:cNvGrpSpPr/>
          <p:nvPr/>
        </p:nvGrpSpPr>
        <p:grpSpPr>
          <a:xfrm>
            <a:off x="297585" y="243476"/>
            <a:ext cx="392165" cy="83055"/>
            <a:chOff x="297585" y="243476"/>
            <a:chExt cx="392165" cy="8305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E05C047-AC32-C223-9DA6-92AE4062B3DA}"/>
                </a:ext>
              </a:extLst>
            </p:cNvPr>
            <p:cNvSpPr/>
            <p:nvPr/>
          </p:nvSpPr>
          <p:spPr>
            <a:xfrm>
              <a:off x="297585" y="243478"/>
              <a:ext cx="83053" cy="83053"/>
            </a:xfrm>
            <a:prstGeom prst="ellipse">
              <a:avLst/>
            </a:prstGeom>
            <a:solidFill>
              <a:srgbClr val="283D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373993B-FF0B-64E1-1ECD-78FC715ABD7B}"/>
                </a:ext>
              </a:extLst>
            </p:cNvPr>
            <p:cNvSpPr/>
            <p:nvPr/>
          </p:nvSpPr>
          <p:spPr>
            <a:xfrm>
              <a:off x="452141" y="243477"/>
              <a:ext cx="83053" cy="83053"/>
            </a:xfrm>
            <a:prstGeom prst="ellipse">
              <a:avLst/>
            </a:prstGeom>
            <a:solidFill>
              <a:srgbClr val="00B6A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41AB5C6-A28C-DE31-9B1C-00FA3936EC5F}"/>
                </a:ext>
              </a:extLst>
            </p:cNvPr>
            <p:cNvSpPr/>
            <p:nvPr/>
          </p:nvSpPr>
          <p:spPr>
            <a:xfrm>
              <a:off x="606697" y="243476"/>
              <a:ext cx="83053" cy="83053"/>
            </a:xfrm>
            <a:prstGeom prst="ellipse">
              <a:avLst/>
            </a:prstGeom>
            <a:solidFill>
              <a:srgbClr val="FCB91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solidFill>
                  <a:srgbClr val="FCB912"/>
                </a:solidFill>
              </a:endParaRPr>
            </a:p>
          </p:txBody>
        </p:sp>
      </p:grpSp>
      <p:pic>
        <p:nvPicPr>
          <p:cNvPr id="5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19CDC055-14CB-7FEF-3A8E-0FB56336D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847" y="5736631"/>
            <a:ext cx="1741078" cy="47353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C4D91C8-E06A-0F14-C916-8C4DDAFB860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456643" y="503619"/>
            <a:ext cx="9278713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6A8"/>
                </a:solidFill>
                <a:latin typeface="Grotesque"/>
                <a:cs typeface="Latha"/>
              </a:rPr>
              <a:t>PROPOSED CATCHMENT AREA – CONNAUGHT STREET SCHOOL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7B57BA-DA5A-4BF0-FFAA-F4DAC14D91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134519"/>
              </p:ext>
            </p:extLst>
          </p:nvPr>
        </p:nvGraphicFramePr>
        <p:xfrm>
          <a:off x="7388870" y="2571750"/>
          <a:ext cx="4064000" cy="17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6454">
                  <a:extLst>
                    <a:ext uri="{9D8B030D-6E8A-4147-A177-3AD203B41FA5}">
                      <a16:colId xmlns:a16="http://schemas.microsoft.com/office/drawing/2014/main" val="694952980"/>
                    </a:ext>
                  </a:extLst>
                </a:gridCol>
                <a:gridCol w="837546">
                  <a:extLst>
                    <a:ext uri="{9D8B030D-6E8A-4147-A177-3AD203B41FA5}">
                      <a16:colId xmlns:a16="http://schemas.microsoft.com/office/drawing/2014/main" val="3765386322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Proposed Connaught Street School Boundary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545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Grades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# of Students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70223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48214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75914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06938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33836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05939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45481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4286613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D47F3CFD-FD7F-91BD-11C8-6AA1FA1BB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2" y="2012356"/>
            <a:ext cx="6229963" cy="40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02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48746-8D09-CE88-FF98-553165190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33692A70-9F8F-296A-C870-E5D4A3D5F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068" y="4873532"/>
            <a:ext cx="8969343" cy="28013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77959C5-244C-BD5A-F478-1C50C35FDF66}"/>
              </a:ext>
            </a:extLst>
          </p:cNvPr>
          <p:cNvGrpSpPr/>
          <p:nvPr/>
        </p:nvGrpSpPr>
        <p:grpSpPr>
          <a:xfrm>
            <a:off x="297585" y="243476"/>
            <a:ext cx="392165" cy="83055"/>
            <a:chOff x="297585" y="243476"/>
            <a:chExt cx="392165" cy="8305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CBD1B7F-FA21-5269-7D09-E98C0715CD3D}"/>
                </a:ext>
              </a:extLst>
            </p:cNvPr>
            <p:cNvSpPr/>
            <p:nvPr/>
          </p:nvSpPr>
          <p:spPr>
            <a:xfrm>
              <a:off x="297585" y="243478"/>
              <a:ext cx="83053" cy="83053"/>
            </a:xfrm>
            <a:prstGeom prst="ellipse">
              <a:avLst/>
            </a:prstGeom>
            <a:solidFill>
              <a:srgbClr val="283D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65F16A2-F4D0-D465-36EC-CA71FD244FE8}"/>
                </a:ext>
              </a:extLst>
            </p:cNvPr>
            <p:cNvSpPr/>
            <p:nvPr/>
          </p:nvSpPr>
          <p:spPr>
            <a:xfrm>
              <a:off x="452141" y="243477"/>
              <a:ext cx="83053" cy="83053"/>
            </a:xfrm>
            <a:prstGeom prst="ellipse">
              <a:avLst/>
            </a:prstGeom>
            <a:solidFill>
              <a:srgbClr val="00B6A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8E1460-77DF-2CEE-7E1A-9CF2601278AB}"/>
                </a:ext>
              </a:extLst>
            </p:cNvPr>
            <p:cNvSpPr/>
            <p:nvPr/>
          </p:nvSpPr>
          <p:spPr>
            <a:xfrm>
              <a:off x="606697" y="243476"/>
              <a:ext cx="83053" cy="83053"/>
            </a:xfrm>
            <a:prstGeom prst="ellipse">
              <a:avLst/>
            </a:prstGeom>
            <a:solidFill>
              <a:srgbClr val="FCB91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solidFill>
                  <a:srgbClr val="FCB912"/>
                </a:solidFill>
              </a:endParaRPr>
            </a:p>
          </p:txBody>
        </p:sp>
      </p:grpSp>
      <p:pic>
        <p:nvPicPr>
          <p:cNvPr id="5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62BD54E1-1E3F-232E-B2D6-E1B2DA926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847" y="5736631"/>
            <a:ext cx="1741078" cy="47353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A99D689-3968-9C27-6EE3-20B8E193108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456643" y="503619"/>
            <a:ext cx="9278713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6A8"/>
                </a:solidFill>
                <a:latin typeface="Grotesque"/>
                <a:cs typeface="Latha"/>
              </a:rPr>
              <a:t>CURRENT CATCHMENT AREA – BLISS CARMAN MIDDLE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AC2549C-DBB6-285E-5933-D9B422833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612671"/>
              </p:ext>
            </p:extLst>
          </p:nvPr>
        </p:nvGraphicFramePr>
        <p:xfrm>
          <a:off x="7044838" y="2060222"/>
          <a:ext cx="4064000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6454">
                  <a:extLst>
                    <a:ext uri="{9D8B030D-6E8A-4147-A177-3AD203B41FA5}">
                      <a16:colId xmlns:a16="http://schemas.microsoft.com/office/drawing/2014/main" val="694952980"/>
                    </a:ext>
                  </a:extLst>
                </a:gridCol>
                <a:gridCol w="837546">
                  <a:extLst>
                    <a:ext uri="{9D8B030D-6E8A-4147-A177-3AD203B41FA5}">
                      <a16:colId xmlns:a16="http://schemas.microsoft.com/office/drawing/2014/main" val="3765386322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Current Bliss Carman Middle School Boundary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545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Grades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# of Students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70223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48214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75914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06938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3383624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0D94D1FF-4308-8019-D55B-4F2AD0CFD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643" y="1671136"/>
            <a:ext cx="4412118" cy="518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85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90F0F-8C9D-7C89-961F-FE5CE0F35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718BD2F4-E396-D9EE-49A6-82D0B46DD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068" y="4873532"/>
            <a:ext cx="8969343" cy="28013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C763A3F-1940-CB99-3A20-C5EDAF9D756E}"/>
              </a:ext>
            </a:extLst>
          </p:cNvPr>
          <p:cNvGrpSpPr/>
          <p:nvPr/>
        </p:nvGrpSpPr>
        <p:grpSpPr>
          <a:xfrm>
            <a:off x="297585" y="243476"/>
            <a:ext cx="392165" cy="83055"/>
            <a:chOff x="297585" y="243476"/>
            <a:chExt cx="392165" cy="8305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BC65405-D72A-EF68-32AA-EF4F33D83AA2}"/>
                </a:ext>
              </a:extLst>
            </p:cNvPr>
            <p:cNvSpPr/>
            <p:nvPr/>
          </p:nvSpPr>
          <p:spPr>
            <a:xfrm>
              <a:off x="297585" y="243478"/>
              <a:ext cx="83053" cy="83053"/>
            </a:xfrm>
            <a:prstGeom prst="ellipse">
              <a:avLst/>
            </a:prstGeom>
            <a:solidFill>
              <a:srgbClr val="283D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360D989-9DFC-AE25-DA91-77BE10D9CCE7}"/>
                </a:ext>
              </a:extLst>
            </p:cNvPr>
            <p:cNvSpPr/>
            <p:nvPr/>
          </p:nvSpPr>
          <p:spPr>
            <a:xfrm>
              <a:off x="452141" y="243477"/>
              <a:ext cx="83053" cy="83053"/>
            </a:xfrm>
            <a:prstGeom prst="ellipse">
              <a:avLst/>
            </a:prstGeom>
            <a:solidFill>
              <a:srgbClr val="00B6A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300BC47-709B-FF54-51FE-91063F266062}"/>
                </a:ext>
              </a:extLst>
            </p:cNvPr>
            <p:cNvSpPr/>
            <p:nvPr/>
          </p:nvSpPr>
          <p:spPr>
            <a:xfrm>
              <a:off x="606697" y="243476"/>
              <a:ext cx="83053" cy="83053"/>
            </a:xfrm>
            <a:prstGeom prst="ellipse">
              <a:avLst/>
            </a:prstGeom>
            <a:solidFill>
              <a:srgbClr val="FCB91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solidFill>
                  <a:srgbClr val="FCB912"/>
                </a:solidFill>
              </a:endParaRPr>
            </a:p>
          </p:txBody>
        </p:sp>
      </p:grpSp>
      <p:pic>
        <p:nvPicPr>
          <p:cNvPr id="5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FC1261F6-A3A9-28C0-7E59-349969841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847" y="5736631"/>
            <a:ext cx="1741078" cy="47353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CBF4D15-4A1B-AED8-B916-5229011C11A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456643" y="503619"/>
            <a:ext cx="9278713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6A8"/>
                </a:solidFill>
                <a:latin typeface="Grotesque"/>
                <a:cs typeface="Latha"/>
              </a:rPr>
              <a:t>PROPOSED CATCHMENT AREA – BLISS CARMAN MIDDLE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03BF387-C879-E5BE-B837-A458099BB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188315"/>
              </p:ext>
            </p:extLst>
          </p:nvPr>
        </p:nvGraphicFramePr>
        <p:xfrm>
          <a:off x="7036449" y="2837297"/>
          <a:ext cx="4064000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6454">
                  <a:extLst>
                    <a:ext uri="{9D8B030D-6E8A-4147-A177-3AD203B41FA5}">
                      <a16:colId xmlns:a16="http://schemas.microsoft.com/office/drawing/2014/main" val="694952980"/>
                    </a:ext>
                  </a:extLst>
                </a:gridCol>
                <a:gridCol w="837546">
                  <a:extLst>
                    <a:ext uri="{9D8B030D-6E8A-4147-A177-3AD203B41FA5}">
                      <a16:colId xmlns:a16="http://schemas.microsoft.com/office/drawing/2014/main" val="3765386322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Proposed Bliss Carman Middle School Boundary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545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Grades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# of Students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70223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48214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75914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06938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338362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2E22523-655C-7263-D5BE-E06178858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11" y="1545129"/>
            <a:ext cx="5803271" cy="506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83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68A939-CFD6-404D-A085-B3E68250A24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1CCB4E2-3816-4879-A651-E3ACE35F09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CD5414-54AC-456C-8911-2968A9F905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237</Words>
  <Application>Microsoft Office PowerPoint</Application>
  <PresentationFormat>Widescreen</PresentationFormat>
  <Paragraphs>126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PROPOSED CATCHMENT AREA – DOAK RD AREA </vt:lpstr>
      <vt:lpstr> CURRENT CATCHMENT AREA – MONTGOMERY STREET ELEMENTARY</vt:lpstr>
      <vt:lpstr>PROPOSED CATCHMENT AREA – MONTGOMERY STREET ELEMENTARY (RED)</vt:lpstr>
      <vt:lpstr>CURRENT CATCHMENT AREA – CONNAUGHT STREET SCHOOL</vt:lpstr>
      <vt:lpstr>PROPOSED CATCHMENT AREA – CONNAUGHT STREET SCHOOL </vt:lpstr>
      <vt:lpstr>CURRENT CATCHMENT AREA – BLISS CARMAN MIDDLE</vt:lpstr>
      <vt:lpstr>PROPOSED CATCHMENT AREA – BLISS CARMAN MIDDLE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Wishart, Daniel (ASD-W)</dc:creator>
  <cp:lastModifiedBy>Wishart, Daniel (ASD-W)</cp:lastModifiedBy>
  <cp:revision>2</cp:revision>
  <dcterms:created xsi:type="dcterms:W3CDTF">2025-03-11T11:56:43Z</dcterms:created>
  <dcterms:modified xsi:type="dcterms:W3CDTF">2025-03-16T17:39:03Z</dcterms:modified>
</cp:coreProperties>
</file>