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57" r:id="rId4"/>
    <p:sldId id="266" r:id="rId5"/>
    <p:sldId id="282" r:id="rId6"/>
    <p:sldId id="258" r:id="rId7"/>
    <p:sldId id="259" r:id="rId8"/>
    <p:sldId id="283" r:id="rId9"/>
    <p:sldId id="284" r:id="rId10"/>
    <p:sldId id="285" r:id="rId11"/>
    <p:sldId id="286" r:id="rId12"/>
    <p:sldId id="287" r:id="rId13"/>
    <p:sldId id="290" r:id="rId14"/>
    <p:sldId id="289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055"/>
  </p:normalViewPr>
  <p:slideViewPr>
    <p:cSldViewPr snapToGrid="0" snapToObjects="1">
      <p:cViewPr varScale="1">
        <p:scale>
          <a:sx n="111" d="100"/>
          <a:sy n="111" d="100"/>
        </p:scale>
        <p:origin x="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CC84-2068-ED4A-9E5D-74A92D3C9CEA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AA8B7-F6CE-F24C-9B02-49E4EE7B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E99-3651-3A41-BC3D-40FA84F74553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E176-7ED8-B642-AB81-8450D3482C11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923-BE8E-2449-9886-C98A1184739F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634-6F62-894D-A365-0195FDF22F2E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42E2-8EC3-5748-B727-D3905E61753C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00F-7698-2E4D-983A-AE2AC60518CA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35E-6E45-DF4F-A545-8A4C2B906037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402A-43FF-5742-97A9-32A81A977A6D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1EF9500-E290-614B-ABEB-EBB77A13D144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070-686A-ED48-99E8-275028927D5F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A152-2AA9-464A-B2C4-6B9AFE3C7144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CC5-CD61-F74B-B724-8773B206CC98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7F3B-0786-4C4C-9EBF-156435B2B6F6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A79C-D917-A94C-9498-D2DDD3B64D67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DA84-6F82-BD43-9B5D-B234020C6DCB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732A-9755-4B4F-A550-B40651E79FB4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845-C387-C64B-9A90-BC04325D2109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E9D4-F589-9544-8E81-5A31F395DAE8}" type="datetime1">
              <a:rPr lang="en-CA" smtClean="0"/>
              <a:t>2024-11-21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654D-0DD8-3042-9F06-45C4A5DD3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Culturally-Based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22653-BB84-E040-A1F6-204F04832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David Perley</a:t>
            </a:r>
          </a:p>
          <a:p>
            <a:r>
              <a:rPr lang="en-US" dirty="0"/>
              <a:t>(November 21, 2024)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E465-FCD7-A14C-9393-30EBF397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0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B17F-4C56-E111-E9C6-F5C55554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</a:t>
            </a:r>
            <a:br>
              <a:rPr lang="en-US" dirty="0"/>
            </a:br>
            <a:r>
              <a:rPr lang="en-US" sz="2400" dirty="0"/>
              <a:t>Wabanaki Bachelor of Education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C849C-8B02-E061-6A14-CF5A6834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5" name="Picture 4" descr="A group of people standing on a beach with their graduation caps&#10;&#10;Description automatically generated">
            <a:extLst>
              <a:ext uri="{FF2B5EF4-FFF2-40B4-BE49-F238E27FC236}">
                <a16:creationId xmlns:a16="http://schemas.microsoft.com/office/drawing/2014/main" id="{32071966-C408-5F57-A76A-CD1D553B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28838"/>
            <a:ext cx="6870660" cy="38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406F-80B8-603C-78A4-7B979486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</a:t>
            </a:r>
            <a:br>
              <a:rPr lang="en-US" dirty="0"/>
            </a:br>
            <a:r>
              <a:rPr lang="en-US" sz="2400" dirty="0"/>
              <a:t>Cultural Immersion for Teachers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19467-6061-D698-C4E9-D4C30FD3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10EACA4F-38C7-FB99-20A0-9CEC07B2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014780"/>
            <a:ext cx="7772400" cy="39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5E71-B81A-57E8-C390-FF2510B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</a:t>
            </a:r>
            <a:br>
              <a:rPr lang="en-US" dirty="0"/>
            </a:br>
            <a:r>
              <a:rPr lang="en-US" sz="2400" dirty="0"/>
              <a:t>Cultural Immersion for Teachers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036B3-651A-B0E9-FC4A-EAFD93DC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A5E09-B350-DA0D-4CEA-3F624648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03" y="2092271"/>
            <a:ext cx="6870660" cy="38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099D-0AF2-DC59-5DDD-95C7DC4C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C2ACC-D6F4-6EBB-86B0-30C623FE23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7276" y="2337324"/>
            <a:ext cx="3900488" cy="35988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1F478-3E43-4455-900D-27AE91F32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Culturally-responsive teachers and administrators</a:t>
            </a:r>
          </a:p>
          <a:p>
            <a:r>
              <a:rPr lang="en-US" sz="3200" dirty="0"/>
              <a:t>Culturally-responsive schools</a:t>
            </a:r>
          </a:p>
          <a:p>
            <a:r>
              <a:rPr lang="en-US" sz="3200" dirty="0"/>
              <a:t>Culturally-knowledgeable students</a:t>
            </a:r>
          </a:p>
          <a:p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A02F-B182-7BE0-4FD7-0B9A63D3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3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6E1AD1-7C05-CDC2-5BE2-2779B98C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1EE25-B937-5946-6AE8-D6E35FC57A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09538" indent="9525" eaLnBrk="1" hangingPunct="1">
              <a:buFont typeface="Wingdings 2" pitchFamily="2" charset="2"/>
              <a:buNone/>
            </a:pP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If my children are proud, if my children have identity, if my children know who they are and if they are proud to be who they are, they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 err="1">
                <a:ea typeface="ＭＳ Ｐゴシック" panose="020B0600070205080204" pitchFamily="34" charset="-128"/>
              </a:rPr>
              <a:t>ll</a:t>
            </a:r>
            <a:r>
              <a:rPr lang="en-US" altLang="ja-JP" sz="2800" dirty="0">
                <a:ea typeface="ＭＳ Ｐゴシック" panose="020B0600070205080204" pitchFamily="34" charset="-128"/>
              </a:rPr>
              <a:t> be able to encounter anything in life. I think this is what education means.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marL="109538" indent="9525" eaLnBrk="1" hangingPunct="1">
              <a:buFont typeface="Wingdings 2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(Native Mother)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6CBF0-B2B6-0A90-BCCC-FC41BC32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7" name="Content Placeholder 5" descr="IMG_0488.JPG">
            <a:extLst>
              <a:ext uri="{FF2B5EF4-FFF2-40B4-BE49-F238E27FC236}">
                <a16:creationId xmlns:a16="http://schemas.microsoft.com/office/drawing/2014/main" id="{C4766667-4780-3765-245E-012412C0C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444" y="2336872"/>
            <a:ext cx="4038600" cy="3474991"/>
          </a:xfrm>
        </p:spPr>
      </p:pic>
    </p:spTree>
    <p:extLst>
      <p:ext uri="{BB962C8B-B14F-4D97-AF65-F5344CB8AC3E}">
        <p14:creationId xmlns:p14="http://schemas.microsoft.com/office/powerpoint/2010/main" val="346845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4FE6-E92D-28D1-4064-9BEC63F3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1B8D7-7F6B-9354-30E8-014E351A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6000" dirty="0" err="1"/>
              <a:t>Woliwon</a:t>
            </a:r>
            <a:r>
              <a:rPr lang="en-US" sz="6000" dirty="0"/>
              <a:t>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2A0E0-746F-28B1-FAD4-6912F781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4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102F9-4663-6A33-1A01-96CF91A3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Perley, Tobique First Nation</a:t>
            </a:r>
          </a:p>
        </p:txBody>
      </p:sp>
      <p:pic>
        <p:nvPicPr>
          <p:cNvPr id="15362" name="Picture 5">
            <a:extLst>
              <a:ext uri="{FF2B5EF4-FFF2-40B4-BE49-F238E27FC236}">
                <a16:creationId xmlns:a16="http://schemas.microsoft.com/office/drawing/2014/main" id="{48330713-F4A9-D06D-284D-B4BE1B75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9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05703F-3697-044C-8406-73E5484D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Culturally-Based Education?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689D7-46C6-E149-A51F-CE123E88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“Education which reflects, validates and promotes the values, world views, and language(s) of the community’s culture. CBE is intended to </a:t>
            </a:r>
            <a:r>
              <a:rPr lang="en-US" sz="3200" dirty="0" err="1"/>
              <a:t>honour</a:t>
            </a:r>
            <a:r>
              <a:rPr lang="en-US" sz="3200" dirty="0"/>
              <a:t> all forms of knowledge, ways of knowing and world views equally. The goal of CBE is to support all students through affirmation of their culture. It builds a sense of pride and self-esteem, which is the best gift any teacher can give to his/her students.”</a:t>
            </a:r>
          </a:p>
          <a:p>
            <a:pPr marL="0" indent="0">
              <a:buNone/>
            </a:pPr>
            <a:r>
              <a:rPr lang="en-US" dirty="0"/>
              <a:t>			(North West Territories Teacher Induction Program)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20656B-9260-6C4E-812A-26A61C77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2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4D9-F3E2-FE4C-BEC7-48B04FF3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Impacts of Culturally-Based Education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64945-687D-2A44-B107-942B17A7A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800" dirty="0"/>
              <a:t>First, culture-based education (CBE) positively impacts student socio-emotional well-being (e.g., identity, self-efficacy, social relationships). Second, enhanced socio-emotional well-being, in turn, positively affects academic outcomes.</a:t>
            </a:r>
          </a:p>
          <a:p>
            <a:r>
              <a:rPr lang="en-CA" sz="2800" dirty="0"/>
              <a:t>The data support the hypothesis that cultural approaches strongly enhance relevance and relationships at school, while also supporting positive academic outcomes (pp. 17)</a:t>
            </a:r>
          </a:p>
          <a:p>
            <a:endParaRPr lang="en-CA" sz="1600" dirty="0"/>
          </a:p>
          <a:p>
            <a:pPr marL="0" indent="0">
              <a:buNone/>
            </a:pPr>
            <a:r>
              <a:rPr lang="en-CA" sz="1600" dirty="0"/>
              <a:t>Source:  “Culture-based Education and Its Relationship to Student Outcomes” by Shawn </a:t>
            </a:r>
            <a:r>
              <a:rPr lang="en-CA" sz="1600" dirty="0" err="1"/>
              <a:t>Kana’iaupuni</a:t>
            </a:r>
            <a:r>
              <a:rPr lang="en-CA" sz="1600" dirty="0"/>
              <a:t>, Brandon </a:t>
            </a:r>
            <a:r>
              <a:rPr lang="en-CA" sz="1600" dirty="0" err="1"/>
              <a:t>Ledward</a:t>
            </a:r>
            <a:r>
              <a:rPr lang="en-CA" sz="1600" dirty="0"/>
              <a:t> and “</a:t>
            </a:r>
            <a:r>
              <a:rPr lang="en-CA" sz="1600" dirty="0" err="1"/>
              <a:t>Umi</a:t>
            </a:r>
            <a:r>
              <a:rPr lang="en-CA" sz="1600" dirty="0"/>
              <a:t> Jensen in Kamehameha Schools Research and Evaluation Division, September, 2010.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B23E8-676D-D34D-A4FA-EAD279B3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7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ED54-F2F5-4C75-F684-C0F08F9B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Impacts of Culturally-Based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326F-3B95-441A-C377-6093E6C99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CA" sz="3800" b="0" i="0" u="none" strike="noStrike" dirty="0">
                <a:effectLst/>
                <a:latin typeface="Trebuchet MS" panose="020B0703020202090204" pitchFamily="34" charset="0"/>
              </a:rPr>
              <a:t>Have higher socio-emotional well-being and higher levels of trusting relationships with adults</a:t>
            </a:r>
          </a:p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CA" sz="3800" b="0" i="0" u="none" strike="noStrike" dirty="0">
                <a:effectLst/>
                <a:latin typeface="Trebuchet MS" panose="020B0703020202090204" pitchFamily="34" charset="0"/>
              </a:rPr>
              <a:t>Experience a deeper sense of belonging at school</a:t>
            </a:r>
          </a:p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CA" sz="3800" b="0" i="0" u="none" strike="noStrike" dirty="0">
                <a:effectLst/>
                <a:latin typeface="Trebuchet MS" panose="020B0703020202090204" pitchFamily="34" charset="0"/>
              </a:rPr>
              <a:t>Demonstrate enhanced motivation, self-esteem, and ethnic pride</a:t>
            </a:r>
          </a:p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CA" sz="3800" dirty="0">
              <a:latin typeface="Trebuchet MS" panose="020B0703020202090204" pitchFamily="34" charset="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en-CA" sz="3800" b="0" i="0" u="none" strike="noStrike" dirty="0">
                <a:effectLst/>
                <a:latin typeface="Trebuchet MS" panose="020B0703020202090204" pitchFamily="34" charset="0"/>
              </a:rPr>
              <a:t>These, in turn, lead to increased achievement as students begin to feel comfortable in their school environment. There is a direct tie between culture-based education and improved student outcomes.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Source: Value of Culture-Based Education for Native American Students (https://</a:t>
            </a:r>
            <a:r>
              <a:rPr lang="en-US" sz="1900" dirty="0" err="1"/>
              <a:t>cicerogroup.com</a:t>
            </a:r>
            <a:r>
              <a:rPr lang="en-US" sz="1900" dirty="0"/>
              <a:t>/blog/2019/07/19/the-value-of-culture-based-education-for-native-american-students/)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81B7C-935E-D98A-CA73-77DBBA1C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2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E2C5A5-475E-AA4E-A556-D712AA83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 of Culturally-Based </a:t>
            </a:r>
            <a:br>
              <a:rPr lang="en-US" dirty="0"/>
            </a:br>
            <a:r>
              <a:rPr lang="en-US" dirty="0"/>
              <a:t>Education Program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77DF68-004A-284D-841E-90C87C63C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Incorporates </a:t>
            </a:r>
            <a:r>
              <a:rPr lang="en-US" dirty="0" err="1"/>
              <a:t>Wolastoqey</a:t>
            </a:r>
            <a:r>
              <a:rPr lang="en-US" dirty="0"/>
              <a:t> culture and language</a:t>
            </a:r>
          </a:p>
          <a:p>
            <a:r>
              <a:rPr lang="en-US" dirty="0"/>
              <a:t>Adopts pedagogical practices that reflect </a:t>
            </a:r>
            <a:r>
              <a:rPr lang="en-US" dirty="0" err="1"/>
              <a:t>Wolastoqey</a:t>
            </a:r>
            <a:r>
              <a:rPr lang="en-US" dirty="0"/>
              <a:t> culture</a:t>
            </a:r>
          </a:p>
          <a:p>
            <a:r>
              <a:rPr lang="en-US" dirty="0"/>
              <a:t>Adopts teaching strategies that are congruent with </a:t>
            </a:r>
            <a:r>
              <a:rPr lang="en-US" dirty="0" err="1"/>
              <a:t>Wolastoqey</a:t>
            </a:r>
            <a:r>
              <a:rPr lang="en-US" dirty="0"/>
              <a:t> culture and in particular ways of knowing and learning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B5615-D01D-9140-BE0C-A61B9AC4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AF3E-00C2-1339-9C95-E637F3BCCB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B3EB3B4-2E88-ECFE-94E3-7E2F1A8A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2374702"/>
            <a:ext cx="4697412" cy="35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FA9-FC6A-ED47-A9F6-8DF3E73B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 of Culturally Based</a:t>
            </a:r>
            <a:br>
              <a:rPr lang="en-US" dirty="0"/>
            </a:br>
            <a:r>
              <a:rPr lang="en-US" dirty="0"/>
              <a:t>Education Program</a:t>
            </a:r>
          </a:p>
        </p:txBody>
      </p:sp>
      <p:pic>
        <p:nvPicPr>
          <p:cNvPr id="6" name="Content Placeholder 6" descr="83-1136.jpg">
            <a:extLst>
              <a:ext uri="{FF2B5EF4-FFF2-40B4-BE49-F238E27FC236}">
                <a16:creationId xmlns:a16="http://schemas.microsoft.com/office/drawing/2014/main" id="{F8E10C32-264A-DF44-B97F-1F7AB95B74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8" y="2336800"/>
            <a:ext cx="2760491" cy="35988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FBF25-1146-EE44-9082-1FFF371EBC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Implements a curriculum based on </a:t>
            </a:r>
            <a:r>
              <a:rPr lang="en-US" dirty="0" err="1"/>
              <a:t>Wolastoqey</a:t>
            </a:r>
            <a:r>
              <a:rPr lang="en-US" dirty="0"/>
              <a:t> culture</a:t>
            </a:r>
          </a:p>
          <a:p>
            <a:r>
              <a:rPr lang="en-US" dirty="0"/>
              <a:t>Encourages community participation in general and school activities in particular</a:t>
            </a:r>
          </a:p>
          <a:p>
            <a:r>
              <a:rPr lang="en-US" dirty="0"/>
              <a:t>Acknowledges and incorporates the knowledge and world views of Wabanaki communities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6599E-2441-D548-AECD-23B023C1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0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0162-DBBE-E90F-1687-91F8039F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Culturally-Based</a:t>
            </a:r>
            <a:r>
              <a:rPr lang="en-US" dirty="0"/>
              <a:t> Education</a:t>
            </a:r>
            <a:br>
              <a:rPr lang="en-US" dirty="0"/>
            </a:br>
            <a:r>
              <a:rPr lang="en-US" sz="2700" dirty="0"/>
              <a:t>Bachelor</a:t>
            </a:r>
            <a:r>
              <a:rPr lang="en-US" sz="2800" dirty="0"/>
              <a:t> of Education Program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977E2-024A-50AC-7933-BF2DEAE1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6CBDDF4-16BA-8CE8-8FED-CC2820F07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43" y="2114550"/>
            <a:ext cx="7113723" cy="38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0C75-97F2-17CC-5B23-6E26E053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</a:t>
            </a:r>
            <a:br>
              <a:rPr lang="en-US" dirty="0"/>
            </a:br>
            <a:r>
              <a:rPr lang="en-US" sz="2400" dirty="0"/>
              <a:t>Bachelor of Education Program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B9FC1-990F-FD1F-3A8F-CA2A0C71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A4BA7B0C-FB4F-D846-84CF-433516CE0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4" y="2128839"/>
            <a:ext cx="6672263" cy="38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194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567</Words>
  <Application>Microsoft Macintosh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Trebuchet MS</vt:lpstr>
      <vt:lpstr>Wingdings 2</vt:lpstr>
      <vt:lpstr>Berlin</vt:lpstr>
      <vt:lpstr>Culturally-Based Education</vt:lpstr>
      <vt:lpstr>PowerPoint Presentation</vt:lpstr>
      <vt:lpstr>What is Culturally-Based Education?</vt:lpstr>
      <vt:lpstr>Impacts of Culturally-Based Education</vt:lpstr>
      <vt:lpstr>Impacts of Culturally-Based Education</vt:lpstr>
      <vt:lpstr>Elements of Culturally-Based  Education Program</vt:lpstr>
      <vt:lpstr>Elements of Culturally Based Education Program</vt:lpstr>
      <vt:lpstr>Culturally-Based Education Bachelor of Education Program </vt:lpstr>
      <vt:lpstr>Culturally-Based Education Bachelor of Education Program</vt:lpstr>
      <vt:lpstr>Culturally-Based Education Wabanaki Bachelor of Education</vt:lpstr>
      <vt:lpstr>Culturally-Based Education Cultural Immersion for Teachers</vt:lpstr>
      <vt:lpstr>Culturally-Based Education Cultural Immersion for Teachers</vt:lpstr>
      <vt:lpstr>Culturally-Based Education</vt:lpstr>
      <vt:lpstr>Culturally-Based Education</vt:lpstr>
      <vt:lpstr>Culturally-Based 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Culturally-Based Education</dc:title>
  <dc:creator>David Perley</dc:creator>
  <cp:lastModifiedBy>David Gerard Perley</cp:lastModifiedBy>
  <cp:revision>16</cp:revision>
  <dcterms:created xsi:type="dcterms:W3CDTF">2021-03-25T12:51:06Z</dcterms:created>
  <dcterms:modified xsi:type="dcterms:W3CDTF">2024-11-21T12:15:18Z</dcterms:modified>
</cp:coreProperties>
</file>