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sldIdLst>
    <p:sldId id="256" r:id="rId2"/>
    <p:sldId id="262" r:id="rId3"/>
    <p:sldId id="267" r:id="rId4"/>
    <p:sldId id="258" r:id="rId5"/>
    <p:sldId id="273" r:id="rId6"/>
    <p:sldId id="274" r:id="rId7"/>
    <p:sldId id="275" r:id="rId8"/>
    <p:sldId id="276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339"/>
    <a:srgbClr val="F6FEA8"/>
    <a:srgbClr val="A3FD8B"/>
    <a:srgbClr val="FECAF4"/>
    <a:srgbClr val="ECD06A"/>
    <a:srgbClr val="E5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7879A-DBC2-4BC6-9671-A7C223A5D8AC}" v="100" dt="2024-05-14T13:17:3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, Shawn (ASD-W)" userId="0eaf85d4-8b16-4fcd-8873-2f4053d55f0e" providerId="ADAL" clId="{E327879A-DBC2-4BC6-9671-A7C223A5D8AC}"/>
    <pc:docChg chg="modSld">
      <pc:chgData name="Tracey, Shawn (ASD-W)" userId="0eaf85d4-8b16-4fcd-8873-2f4053d55f0e" providerId="ADAL" clId="{E327879A-DBC2-4BC6-9671-A7C223A5D8AC}" dt="2024-05-14T13:17:39.614" v="99" actId="20577"/>
      <pc:docMkLst>
        <pc:docMk/>
      </pc:docMkLst>
      <pc:sldChg chg="modSp">
        <pc:chgData name="Tracey, Shawn (ASD-W)" userId="0eaf85d4-8b16-4fcd-8873-2f4053d55f0e" providerId="ADAL" clId="{E327879A-DBC2-4BC6-9671-A7C223A5D8AC}" dt="2024-05-14T13:17:39.614" v="99" actId="20577"/>
        <pc:sldMkLst>
          <pc:docMk/>
          <pc:sldMk cId="4203765835" sldId="276"/>
        </pc:sldMkLst>
        <pc:graphicFrameChg chg="mod">
          <ac:chgData name="Tracey, Shawn (ASD-W)" userId="0eaf85d4-8b16-4fcd-8873-2f4053d55f0e" providerId="ADAL" clId="{E327879A-DBC2-4BC6-9671-A7C223A5D8AC}" dt="2024-05-14T13:17:39.614" v="99" actId="20577"/>
          <ac:graphicFrameMkLst>
            <pc:docMk/>
            <pc:sldMk cId="4203765835" sldId="276"/>
            <ac:graphicFrameMk id="5" creationId="{3AFAC4D7-7A55-439F-9AB8-786630F956E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E9308-CDC0-434C-B826-12518010DCE6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0AFB22-E5A2-48E6-901B-9038AD73A4C3}">
      <dgm:prSet/>
      <dgm:spPr/>
      <dgm:t>
        <a:bodyPr/>
        <a:lstStyle/>
        <a:p>
          <a:r>
            <a:rPr lang="en-US" dirty="0"/>
            <a:t>The district keeps a database of each school and updates the information on an annual basis as part of the infrastructure plan to support decisions around sustainability and major capital infrastructure.</a:t>
          </a:r>
        </a:p>
      </dgm:t>
    </dgm:pt>
    <dgm:pt modelId="{8CBB4105-7754-421C-978D-65F4F8FD0565}" type="parTrans" cxnId="{62C94D21-1658-4DBE-9A36-65C60B1A9C7A}">
      <dgm:prSet/>
      <dgm:spPr/>
      <dgm:t>
        <a:bodyPr/>
        <a:lstStyle/>
        <a:p>
          <a:endParaRPr lang="en-US"/>
        </a:p>
      </dgm:t>
    </dgm:pt>
    <dgm:pt modelId="{CBACAB8C-5CD8-47F4-B395-76B95D5B918C}" type="sibTrans" cxnId="{62C94D21-1658-4DBE-9A36-65C60B1A9C7A}">
      <dgm:prSet/>
      <dgm:spPr/>
      <dgm:t>
        <a:bodyPr/>
        <a:lstStyle/>
        <a:p>
          <a:endParaRPr lang="en-US"/>
        </a:p>
      </dgm:t>
    </dgm:pt>
    <dgm:pt modelId="{3423B0C4-8B63-464E-9DF5-FD890C62E6C6}" type="pres">
      <dgm:prSet presAssocID="{A47E9308-CDC0-434C-B826-12518010DC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E3D94A-F63A-4756-9274-7C3901FCE633}" type="pres">
      <dgm:prSet presAssocID="{720AFB22-E5A2-48E6-901B-9038AD73A4C3}" presName="hierRoot1" presStyleCnt="0"/>
      <dgm:spPr/>
    </dgm:pt>
    <dgm:pt modelId="{D070CA89-F7DB-498F-954C-044ABDCDB2E8}" type="pres">
      <dgm:prSet presAssocID="{720AFB22-E5A2-48E6-901B-9038AD73A4C3}" presName="composite" presStyleCnt="0"/>
      <dgm:spPr/>
    </dgm:pt>
    <dgm:pt modelId="{162CA2F0-89D9-493C-9479-AADE7ADD04C3}" type="pres">
      <dgm:prSet presAssocID="{720AFB22-E5A2-48E6-901B-9038AD73A4C3}" presName="background" presStyleLbl="node0" presStyleIdx="0" presStyleCnt="1"/>
      <dgm:spPr/>
    </dgm:pt>
    <dgm:pt modelId="{0E8CC42B-1389-422C-BDEA-C2C1EFC50AD9}" type="pres">
      <dgm:prSet presAssocID="{720AFB22-E5A2-48E6-901B-9038AD73A4C3}" presName="text" presStyleLbl="fgAcc0" presStyleIdx="0" presStyleCnt="1">
        <dgm:presLayoutVars>
          <dgm:chPref val="3"/>
        </dgm:presLayoutVars>
      </dgm:prSet>
      <dgm:spPr/>
    </dgm:pt>
    <dgm:pt modelId="{35A9E910-D891-441D-996E-EFC1538BE5CE}" type="pres">
      <dgm:prSet presAssocID="{720AFB22-E5A2-48E6-901B-9038AD73A4C3}" presName="hierChild2" presStyleCnt="0"/>
      <dgm:spPr/>
    </dgm:pt>
  </dgm:ptLst>
  <dgm:cxnLst>
    <dgm:cxn modelId="{D69B9F1F-0323-4BED-A44D-93B943BADF7A}" type="presOf" srcId="{720AFB22-E5A2-48E6-901B-9038AD73A4C3}" destId="{0E8CC42B-1389-422C-BDEA-C2C1EFC50AD9}" srcOrd="0" destOrd="0" presId="urn:microsoft.com/office/officeart/2005/8/layout/hierarchy1"/>
    <dgm:cxn modelId="{62C94D21-1658-4DBE-9A36-65C60B1A9C7A}" srcId="{A47E9308-CDC0-434C-B826-12518010DCE6}" destId="{720AFB22-E5A2-48E6-901B-9038AD73A4C3}" srcOrd="0" destOrd="0" parTransId="{8CBB4105-7754-421C-978D-65F4F8FD0565}" sibTransId="{CBACAB8C-5CD8-47F4-B395-76B95D5B918C}"/>
    <dgm:cxn modelId="{0CCC2D59-0FD1-4372-A20C-77E60C957A05}" type="presOf" srcId="{A47E9308-CDC0-434C-B826-12518010DCE6}" destId="{3423B0C4-8B63-464E-9DF5-FD890C62E6C6}" srcOrd="0" destOrd="0" presId="urn:microsoft.com/office/officeart/2005/8/layout/hierarchy1"/>
    <dgm:cxn modelId="{AD05FE8F-5A41-441E-B623-E1B76BE92E0B}" type="presParOf" srcId="{3423B0C4-8B63-464E-9DF5-FD890C62E6C6}" destId="{B5E3D94A-F63A-4756-9274-7C3901FCE633}" srcOrd="0" destOrd="0" presId="urn:microsoft.com/office/officeart/2005/8/layout/hierarchy1"/>
    <dgm:cxn modelId="{32339E4B-EDD7-4F36-A977-B3EE5A4E847F}" type="presParOf" srcId="{B5E3D94A-F63A-4756-9274-7C3901FCE633}" destId="{D070CA89-F7DB-498F-954C-044ABDCDB2E8}" srcOrd="0" destOrd="0" presId="urn:microsoft.com/office/officeart/2005/8/layout/hierarchy1"/>
    <dgm:cxn modelId="{E48D3A38-330A-4FAD-AECF-877F89D07CEC}" type="presParOf" srcId="{D070CA89-F7DB-498F-954C-044ABDCDB2E8}" destId="{162CA2F0-89D9-493C-9479-AADE7ADD04C3}" srcOrd="0" destOrd="0" presId="urn:microsoft.com/office/officeart/2005/8/layout/hierarchy1"/>
    <dgm:cxn modelId="{BBEB9732-0ABD-4A91-BF80-75F63CA14813}" type="presParOf" srcId="{D070CA89-F7DB-498F-954C-044ABDCDB2E8}" destId="{0E8CC42B-1389-422C-BDEA-C2C1EFC50AD9}" srcOrd="1" destOrd="0" presId="urn:microsoft.com/office/officeart/2005/8/layout/hierarchy1"/>
    <dgm:cxn modelId="{4DF600D3-8F33-4DD3-8A71-EE174F5010BB}" type="presParOf" srcId="{B5E3D94A-F63A-4756-9274-7C3901FCE633}" destId="{35A9E910-D891-441D-996E-EFC1538BE5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01CCC-ACD9-4BB1-ADA5-E10DB8427AA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6534B8-B26F-4018-BBDC-487CF265294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Education and Early Childhood have scored using the Quadruple Bottom Line Matrix (QBL) the following 5 projects and they sit on a five-year plan provincially with District Projects across the Province</a:t>
          </a:r>
          <a:r>
            <a:rPr lang="en-US" dirty="0"/>
            <a:t>:</a:t>
          </a:r>
        </a:p>
      </dgm:t>
    </dgm:pt>
    <dgm:pt modelId="{B7EAEEEF-771B-4200-8BBE-FF7926FCA879}" type="parTrans" cxnId="{C9AFE64B-6B0E-411D-ACBF-A64B8D68BB89}">
      <dgm:prSet/>
      <dgm:spPr/>
      <dgm:t>
        <a:bodyPr/>
        <a:lstStyle/>
        <a:p>
          <a:endParaRPr lang="en-US"/>
        </a:p>
      </dgm:t>
    </dgm:pt>
    <dgm:pt modelId="{36DD4E12-6627-4AE1-84C8-87FDDD445DAA}" type="sibTrans" cxnId="{C9AFE64B-6B0E-411D-ACBF-A64B8D68BB89}">
      <dgm:prSet/>
      <dgm:spPr/>
      <dgm:t>
        <a:bodyPr/>
        <a:lstStyle/>
        <a:p>
          <a:endParaRPr lang="en-US"/>
        </a:p>
      </dgm:t>
    </dgm:pt>
    <dgm:pt modelId="{6AA16E48-BDE2-4AC6-95A0-1798D94141A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#5 - George St Middle School Replacement School</a:t>
          </a:r>
        </a:p>
      </dgm:t>
    </dgm:pt>
    <dgm:pt modelId="{5826F544-6934-46D8-9C0E-0E5EEA174294}" type="parTrans" cxnId="{F42223EA-B098-4C7D-A93F-21CEB79E7C71}">
      <dgm:prSet/>
      <dgm:spPr/>
      <dgm:t>
        <a:bodyPr/>
        <a:lstStyle/>
        <a:p>
          <a:endParaRPr lang="en-US"/>
        </a:p>
      </dgm:t>
    </dgm:pt>
    <dgm:pt modelId="{20347E6D-A78E-439E-BC78-D7990610DE47}" type="sibTrans" cxnId="{F42223EA-B098-4C7D-A93F-21CEB79E7C71}">
      <dgm:prSet/>
      <dgm:spPr/>
      <dgm:t>
        <a:bodyPr/>
        <a:lstStyle/>
        <a:p>
          <a:endParaRPr lang="en-US"/>
        </a:p>
      </dgm:t>
    </dgm:pt>
    <dgm:pt modelId="{B688A6A4-0C78-4F0A-800E-4B5E94F1AE5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#17 - OHS Midlife</a:t>
          </a:r>
        </a:p>
      </dgm:t>
    </dgm:pt>
    <dgm:pt modelId="{59745D48-AF05-42AA-8D81-8D738592F27F}" type="parTrans" cxnId="{6B7C81E1-5F01-4AA9-B5E4-00C9D0AFF5CB}">
      <dgm:prSet/>
      <dgm:spPr/>
      <dgm:t>
        <a:bodyPr/>
        <a:lstStyle/>
        <a:p>
          <a:endParaRPr lang="en-US"/>
        </a:p>
      </dgm:t>
    </dgm:pt>
    <dgm:pt modelId="{3940443B-E6ED-4298-9CDD-2D40E2575010}" type="sibTrans" cxnId="{6B7C81E1-5F01-4AA9-B5E4-00C9D0AFF5CB}">
      <dgm:prSet/>
      <dgm:spPr/>
      <dgm:t>
        <a:bodyPr/>
        <a:lstStyle/>
        <a:p>
          <a:endParaRPr lang="en-US"/>
        </a:p>
      </dgm:t>
    </dgm:pt>
    <dgm:pt modelId="{07B7B59A-CFB7-4505-A920-DAEDDF553C8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These projects do not have to be resubmitted for approval by the District Education Council.</a:t>
          </a:r>
        </a:p>
      </dgm:t>
    </dgm:pt>
    <dgm:pt modelId="{18E0E397-FCD2-41EF-AEEC-23B1CD3F8244}" type="parTrans" cxnId="{B281A674-FD5C-48CA-A58C-4808753E0ED7}">
      <dgm:prSet/>
      <dgm:spPr/>
      <dgm:t>
        <a:bodyPr/>
        <a:lstStyle/>
        <a:p>
          <a:endParaRPr lang="en-US"/>
        </a:p>
      </dgm:t>
    </dgm:pt>
    <dgm:pt modelId="{6C862895-5D7C-4BAC-9B09-F1F08EFAFCED}" type="sibTrans" cxnId="{B281A674-FD5C-48CA-A58C-4808753E0ED7}">
      <dgm:prSet/>
      <dgm:spPr/>
      <dgm:t>
        <a:bodyPr/>
        <a:lstStyle/>
        <a:p>
          <a:endParaRPr lang="en-US"/>
        </a:p>
      </dgm:t>
    </dgm:pt>
    <dgm:pt modelId="{74BEE5D3-5E32-4939-A830-3466BAE33D1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#15 - Oromocto K-8 School Rationalizations</a:t>
          </a:r>
        </a:p>
      </dgm:t>
    </dgm:pt>
    <dgm:pt modelId="{D76DB3DA-99BB-4D4D-94E2-3AFBC865C9E2}" type="parTrans" cxnId="{B8464821-77F4-47BE-9AFF-ECA778DCD2BF}">
      <dgm:prSet/>
      <dgm:spPr/>
      <dgm:t>
        <a:bodyPr/>
        <a:lstStyle/>
        <a:p>
          <a:endParaRPr lang="en-US"/>
        </a:p>
      </dgm:t>
    </dgm:pt>
    <dgm:pt modelId="{5C869537-89CB-4578-A650-6DE8E50031DF}" type="sibTrans" cxnId="{B8464821-77F4-47BE-9AFF-ECA778DCD2BF}">
      <dgm:prSet/>
      <dgm:spPr/>
      <dgm:t>
        <a:bodyPr/>
        <a:lstStyle/>
        <a:p>
          <a:endParaRPr lang="en-US"/>
        </a:p>
      </dgm:t>
    </dgm:pt>
    <dgm:pt modelId="{2105629B-EF9D-4BF1-9DD9-A76D59B0EC7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#20 - Devon Middle Replacement</a:t>
          </a:r>
        </a:p>
      </dgm:t>
    </dgm:pt>
    <dgm:pt modelId="{5251F633-5C41-43AE-8C80-D64E1A8EF8C3}" type="parTrans" cxnId="{4C1050EA-10E7-442D-B90E-D2FB98A5169D}">
      <dgm:prSet/>
      <dgm:spPr/>
      <dgm:t>
        <a:bodyPr/>
        <a:lstStyle/>
        <a:p>
          <a:endParaRPr lang="en-US"/>
        </a:p>
      </dgm:t>
    </dgm:pt>
    <dgm:pt modelId="{DACB7FB2-FB6D-4173-9E35-7C238914C574}" type="sibTrans" cxnId="{4C1050EA-10E7-442D-B90E-D2FB98A5169D}">
      <dgm:prSet/>
      <dgm:spPr/>
      <dgm:t>
        <a:bodyPr/>
        <a:lstStyle/>
        <a:p>
          <a:endParaRPr lang="en-US"/>
        </a:p>
      </dgm:t>
    </dgm:pt>
    <dgm:pt modelId="{B7CF92D8-1AA8-4E4A-9C5C-EBDBCBB0F3E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#3 - Forest Hill/Liverpool St Elementary School Rationalization Project for a new K-5 school</a:t>
          </a:r>
        </a:p>
      </dgm:t>
    </dgm:pt>
    <dgm:pt modelId="{DE719F83-8635-4BF7-8FE1-E6BCACA1EB6D}" type="parTrans" cxnId="{A5F3AB27-833D-4D94-935C-F64CB3059E1C}">
      <dgm:prSet/>
      <dgm:spPr/>
      <dgm:t>
        <a:bodyPr/>
        <a:lstStyle/>
        <a:p>
          <a:endParaRPr lang="en-US"/>
        </a:p>
      </dgm:t>
    </dgm:pt>
    <dgm:pt modelId="{9EC61040-9158-40FA-8FFC-96FD066E4133}" type="sibTrans" cxnId="{A5F3AB27-833D-4D94-935C-F64CB3059E1C}">
      <dgm:prSet/>
      <dgm:spPr/>
      <dgm:t>
        <a:bodyPr/>
        <a:lstStyle/>
        <a:p>
          <a:endParaRPr lang="en-US"/>
        </a:p>
      </dgm:t>
    </dgm:pt>
    <dgm:pt modelId="{74D649C9-5632-473C-AF1E-64960AC8E68B}" type="pres">
      <dgm:prSet presAssocID="{6F501CCC-ACD9-4BB1-ADA5-E10DB8427AA6}" presName="diagram" presStyleCnt="0">
        <dgm:presLayoutVars>
          <dgm:dir/>
          <dgm:resizeHandles val="exact"/>
        </dgm:presLayoutVars>
      </dgm:prSet>
      <dgm:spPr/>
    </dgm:pt>
    <dgm:pt modelId="{9E0DC65D-863B-4FD1-B4E4-D8F7543D4325}" type="pres">
      <dgm:prSet presAssocID="{7B6534B8-B26F-4018-BBDC-487CF2652942}" presName="node" presStyleLbl="node1" presStyleIdx="0" presStyleCnt="7">
        <dgm:presLayoutVars>
          <dgm:bulletEnabled val="1"/>
        </dgm:presLayoutVars>
      </dgm:prSet>
      <dgm:spPr/>
    </dgm:pt>
    <dgm:pt modelId="{89E40A2C-C92F-4E0E-A3EE-12A4480E94A9}" type="pres">
      <dgm:prSet presAssocID="{36DD4E12-6627-4AE1-84C8-87FDDD445DAA}" presName="sibTrans" presStyleCnt="0"/>
      <dgm:spPr/>
    </dgm:pt>
    <dgm:pt modelId="{96913230-61BD-4838-8140-940DDA1AE949}" type="pres">
      <dgm:prSet presAssocID="{B7CF92D8-1AA8-4E4A-9C5C-EBDBCBB0F3EC}" presName="node" presStyleLbl="node1" presStyleIdx="1" presStyleCnt="7">
        <dgm:presLayoutVars>
          <dgm:bulletEnabled val="1"/>
        </dgm:presLayoutVars>
      </dgm:prSet>
      <dgm:spPr/>
    </dgm:pt>
    <dgm:pt modelId="{45E3A0A5-8D41-448E-AB31-0F377F75B8AE}" type="pres">
      <dgm:prSet presAssocID="{9EC61040-9158-40FA-8FFC-96FD066E4133}" presName="sibTrans" presStyleCnt="0"/>
      <dgm:spPr/>
    </dgm:pt>
    <dgm:pt modelId="{665550DA-D892-4CBF-8FC0-0F8C1639531D}" type="pres">
      <dgm:prSet presAssocID="{6AA16E48-BDE2-4AC6-95A0-1798D94141A1}" presName="node" presStyleLbl="node1" presStyleIdx="2" presStyleCnt="7">
        <dgm:presLayoutVars>
          <dgm:bulletEnabled val="1"/>
        </dgm:presLayoutVars>
      </dgm:prSet>
      <dgm:spPr/>
    </dgm:pt>
    <dgm:pt modelId="{5AE764DC-3A26-4A45-BB4C-8CA36018BE58}" type="pres">
      <dgm:prSet presAssocID="{20347E6D-A78E-439E-BC78-D7990610DE47}" presName="sibTrans" presStyleCnt="0"/>
      <dgm:spPr/>
    </dgm:pt>
    <dgm:pt modelId="{989F7455-63C0-4B22-A947-22520B29A165}" type="pres">
      <dgm:prSet presAssocID="{2105629B-EF9D-4BF1-9DD9-A76D59B0EC7E}" presName="node" presStyleLbl="node1" presStyleIdx="3" presStyleCnt="7" custLinFactX="-68582" custLinFactY="16348" custLinFactNeighborX="-100000" custLinFactNeighborY="100000">
        <dgm:presLayoutVars>
          <dgm:bulletEnabled val="1"/>
        </dgm:presLayoutVars>
      </dgm:prSet>
      <dgm:spPr/>
    </dgm:pt>
    <dgm:pt modelId="{A129BC9B-DF10-4B7B-A113-EC52C4634404}" type="pres">
      <dgm:prSet presAssocID="{DACB7FB2-FB6D-4173-9E35-7C238914C574}" presName="sibTrans" presStyleCnt="0"/>
      <dgm:spPr/>
    </dgm:pt>
    <dgm:pt modelId="{F43347D9-59C0-4D31-BDA5-552C584B2643}" type="pres">
      <dgm:prSet presAssocID="{74BEE5D3-5E32-4939-A830-3466BAE33D11}" presName="node" presStyleLbl="node1" presStyleIdx="4" presStyleCnt="7" custLinFactX="100000" custLinFactY="-16830" custLinFactNeighborX="172182" custLinFactNeighborY="-100000">
        <dgm:presLayoutVars>
          <dgm:bulletEnabled val="1"/>
        </dgm:presLayoutVars>
      </dgm:prSet>
      <dgm:spPr/>
    </dgm:pt>
    <dgm:pt modelId="{B3E69757-0460-4454-8B0F-DD377114A736}" type="pres">
      <dgm:prSet presAssocID="{5C869537-89CB-4578-A650-6DE8E50031DF}" presName="sibTrans" presStyleCnt="0"/>
      <dgm:spPr/>
    </dgm:pt>
    <dgm:pt modelId="{BCA9050F-09D1-42E6-B9A6-30D1517CFE6A}" type="pres">
      <dgm:prSet presAssocID="{B688A6A4-0C78-4F0A-800E-4B5E94F1AE52}" presName="node" presStyleLbl="node1" presStyleIdx="5" presStyleCnt="7" custLinFactX="-20681" custLinFactNeighborX="-100000" custLinFactNeighborY="1238">
        <dgm:presLayoutVars>
          <dgm:bulletEnabled val="1"/>
        </dgm:presLayoutVars>
      </dgm:prSet>
      <dgm:spPr/>
    </dgm:pt>
    <dgm:pt modelId="{7FDFD082-1AAC-4CA2-B648-389A7AF43056}" type="pres">
      <dgm:prSet presAssocID="{3940443B-E6ED-4298-9CDD-2D40E2575010}" presName="sibTrans" presStyleCnt="0"/>
      <dgm:spPr/>
    </dgm:pt>
    <dgm:pt modelId="{10481840-C5DD-4F63-872A-D2C0E6144FF6}" type="pres">
      <dgm:prSet presAssocID="{07B7B59A-CFB7-4505-A920-DAEDDF553C86}" presName="node" presStyleLbl="node1" presStyleIdx="6" presStyleCnt="7">
        <dgm:presLayoutVars>
          <dgm:bulletEnabled val="1"/>
        </dgm:presLayoutVars>
      </dgm:prSet>
      <dgm:spPr/>
    </dgm:pt>
  </dgm:ptLst>
  <dgm:cxnLst>
    <dgm:cxn modelId="{B8464821-77F4-47BE-9AFF-ECA778DCD2BF}" srcId="{6F501CCC-ACD9-4BB1-ADA5-E10DB8427AA6}" destId="{74BEE5D3-5E32-4939-A830-3466BAE33D11}" srcOrd="4" destOrd="0" parTransId="{D76DB3DA-99BB-4D4D-94E2-3AFBC865C9E2}" sibTransId="{5C869537-89CB-4578-A650-6DE8E50031DF}"/>
    <dgm:cxn modelId="{A5F3AB27-833D-4D94-935C-F64CB3059E1C}" srcId="{6F501CCC-ACD9-4BB1-ADA5-E10DB8427AA6}" destId="{B7CF92D8-1AA8-4E4A-9C5C-EBDBCBB0F3EC}" srcOrd="1" destOrd="0" parTransId="{DE719F83-8635-4BF7-8FE1-E6BCACA1EB6D}" sibTransId="{9EC61040-9158-40FA-8FFC-96FD066E4133}"/>
    <dgm:cxn modelId="{6E1AE42C-713A-4D23-B410-E9E9585D16C7}" type="presOf" srcId="{B7CF92D8-1AA8-4E4A-9C5C-EBDBCBB0F3EC}" destId="{96913230-61BD-4838-8140-940DDA1AE949}" srcOrd="0" destOrd="0" presId="urn:microsoft.com/office/officeart/2005/8/layout/default"/>
    <dgm:cxn modelId="{C9AFE64B-6B0E-411D-ACBF-A64B8D68BB89}" srcId="{6F501CCC-ACD9-4BB1-ADA5-E10DB8427AA6}" destId="{7B6534B8-B26F-4018-BBDC-487CF2652942}" srcOrd="0" destOrd="0" parTransId="{B7EAEEEF-771B-4200-8BBE-FF7926FCA879}" sibTransId="{36DD4E12-6627-4AE1-84C8-87FDDD445DAA}"/>
    <dgm:cxn modelId="{B281A674-FD5C-48CA-A58C-4808753E0ED7}" srcId="{6F501CCC-ACD9-4BB1-ADA5-E10DB8427AA6}" destId="{07B7B59A-CFB7-4505-A920-DAEDDF553C86}" srcOrd="6" destOrd="0" parTransId="{18E0E397-FCD2-41EF-AEEC-23B1CD3F8244}" sibTransId="{6C862895-5D7C-4BAC-9B09-F1F08EFAFCED}"/>
    <dgm:cxn modelId="{F398B17E-2239-45BC-8589-0930ABC59CFF}" type="presOf" srcId="{74BEE5D3-5E32-4939-A830-3466BAE33D11}" destId="{F43347D9-59C0-4D31-BDA5-552C584B2643}" srcOrd="0" destOrd="0" presId="urn:microsoft.com/office/officeart/2005/8/layout/default"/>
    <dgm:cxn modelId="{DDE67398-486A-45B2-BC6C-2D29CF4B64C0}" type="presOf" srcId="{6AA16E48-BDE2-4AC6-95A0-1798D94141A1}" destId="{665550DA-D892-4CBF-8FC0-0F8C1639531D}" srcOrd="0" destOrd="0" presId="urn:microsoft.com/office/officeart/2005/8/layout/default"/>
    <dgm:cxn modelId="{EAB4DBBC-9C4B-49B9-86A7-59B818D2D489}" type="presOf" srcId="{07B7B59A-CFB7-4505-A920-DAEDDF553C86}" destId="{10481840-C5DD-4F63-872A-D2C0E6144FF6}" srcOrd="0" destOrd="0" presId="urn:microsoft.com/office/officeart/2005/8/layout/default"/>
    <dgm:cxn modelId="{90A0BBBD-65F9-4C5F-904C-7B495B595018}" type="presOf" srcId="{7B6534B8-B26F-4018-BBDC-487CF2652942}" destId="{9E0DC65D-863B-4FD1-B4E4-D8F7543D4325}" srcOrd="0" destOrd="0" presId="urn:microsoft.com/office/officeart/2005/8/layout/default"/>
    <dgm:cxn modelId="{031C52C7-988E-4E05-893E-53F22A2CD94A}" type="presOf" srcId="{2105629B-EF9D-4BF1-9DD9-A76D59B0EC7E}" destId="{989F7455-63C0-4B22-A947-22520B29A165}" srcOrd="0" destOrd="0" presId="urn:microsoft.com/office/officeart/2005/8/layout/default"/>
    <dgm:cxn modelId="{64C0FBC7-1529-42EE-A2B4-81420BA7E3B1}" type="presOf" srcId="{6F501CCC-ACD9-4BB1-ADA5-E10DB8427AA6}" destId="{74D649C9-5632-473C-AF1E-64960AC8E68B}" srcOrd="0" destOrd="0" presId="urn:microsoft.com/office/officeart/2005/8/layout/default"/>
    <dgm:cxn modelId="{6B7C81E1-5F01-4AA9-B5E4-00C9D0AFF5CB}" srcId="{6F501CCC-ACD9-4BB1-ADA5-E10DB8427AA6}" destId="{B688A6A4-0C78-4F0A-800E-4B5E94F1AE52}" srcOrd="5" destOrd="0" parTransId="{59745D48-AF05-42AA-8D81-8D738592F27F}" sibTransId="{3940443B-E6ED-4298-9CDD-2D40E2575010}"/>
    <dgm:cxn modelId="{F42223EA-B098-4C7D-A93F-21CEB79E7C71}" srcId="{6F501CCC-ACD9-4BB1-ADA5-E10DB8427AA6}" destId="{6AA16E48-BDE2-4AC6-95A0-1798D94141A1}" srcOrd="2" destOrd="0" parTransId="{5826F544-6934-46D8-9C0E-0E5EEA174294}" sibTransId="{20347E6D-A78E-439E-BC78-D7990610DE47}"/>
    <dgm:cxn modelId="{4C1050EA-10E7-442D-B90E-D2FB98A5169D}" srcId="{6F501CCC-ACD9-4BB1-ADA5-E10DB8427AA6}" destId="{2105629B-EF9D-4BF1-9DD9-A76D59B0EC7E}" srcOrd="3" destOrd="0" parTransId="{5251F633-5C41-43AE-8C80-D64E1A8EF8C3}" sibTransId="{DACB7FB2-FB6D-4173-9E35-7C238914C574}"/>
    <dgm:cxn modelId="{3C32C9EC-D2B9-49CF-8FD9-D4CFFB2515F0}" type="presOf" srcId="{B688A6A4-0C78-4F0A-800E-4B5E94F1AE52}" destId="{BCA9050F-09D1-42E6-B9A6-30D1517CFE6A}" srcOrd="0" destOrd="0" presId="urn:microsoft.com/office/officeart/2005/8/layout/default"/>
    <dgm:cxn modelId="{69F4723C-971A-4E48-8D67-4026C6306074}" type="presParOf" srcId="{74D649C9-5632-473C-AF1E-64960AC8E68B}" destId="{9E0DC65D-863B-4FD1-B4E4-D8F7543D4325}" srcOrd="0" destOrd="0" presId="urn:microsoft.com/office/officeart/2005/8/layout/default"/>
    <dgm:cxn modelId="{19175EE1-5965-4559-ADE0-B37B5F37E854}" type="presParOf" srcId="{74D649C9-5632-473C-AF1E-64960AC8E68B}" destId="{89E40A2C-C92F-4E0E-A3EE-12A4480E94A9}" srcOrd="1" destOrd="0" presId="urn:microsoft.com/office/officeart/2005/8/layout/default"/>
    <dgm:cxn modelId="{3E3AB689-E8FF-4C75-A8B0-C02FF565624E}" type="presParOf" srcId="{74D649C9-5632-473C-AF1E-64960AC8E68B}" destId="{96913230-61BD-4838-8140-940DDA1AE949}" srcOrd="2" destOrd="0" presId="urn:microsoft.com/office/officeart/2005/8/layout/default"/>
    <dgm:cxn modelId="{84D39C5E-D201-46C2-8A04-2F4BA7FAC5E6}" type="presParOf" srcId="{74D649C9-5632-473C-AF1E-64960AC8E68B}" destId="{45E3A0A5-8D41-448E-AB31-0F377F75B8AE}" srcOrd="3" destOrd="0" presId="urn:microsoft.com/office/officeart/2005/8/layout/default"/>
    <dgm:cxn modelId="{8E4121FF-0103-40ED-8868-08544163B43C}" type="presParOf" srcId="{74D649C9-5632-473C-AF1E-64960AC8E68B}" destId="{665550DA-D892-4CBF-8FC0-0F8C1639531D}" srcOrd="4" destOrd="0" presId="urn:microsoft.com/office/officeart/2005/8/layout/default"/>
    <dgm:cxn modelId="{E4762646-B986-47BB-AF6D-709249855259}" type="presParOf" srcId="{74D649C9-5632-473C-AF1E-64960AC8E68B}" destId="{5AE764DC-3A26-4A45-BB4C-8CA36018BE58}" srcOrd="5" destOrd="0" presId="urn:microsoft.com/office/officeart/2005/8/layout/default"/>
    <dgm:cxn modelId="{C1AA7E72-7E91-4415-A87E-482ED1B1110E}" type="presParOf" srcId="{74D649C9-5632-473C-AF1E-64960AC8E68B}" destId="{989F7455-63C0-4B22-A947-22520B29A165}" srcOrd="6" destOrd="0" presId="urn:microsoft.com/office/officeart/2005/8/layout/default"/>
    <dgm:cxn modelId="{119C7B64-DB38-47CF-AB38-0F6A425A3F3E}" type="presParOf" srcId="{74D649C9-5632-473C-AF1E-64960AC8E68B}" destId="{A129BC9B-DF10-4B7B-A113-EC52C4634404}" srcOrd="7" destOrd="0" presId="urn:microsoft.com/office/officeart/2005/8/layout/default"/>
    <dgm:cxn modelId="{103B1A24-F2E6-4C32-9C8D-10A1EE30DDEA}" type="presParOf" srcId="{74D649C9-5632-473C-AF1E-64960AC8E68B}" destId="{F43347D9-59C0-4D31-BDA5-552C584B2643}" srcOrd="8" destOrd="0" presId="urn:microsoft.com/office/officeart/2005/8/layout/default"/>
    <dgm:cxn modelId="{A24433A3-129B-406E-9F11-B7AFF8B5FDF9}" type="presParOf" srcId="{74D649C9-5632-473C-AF1E-64960AC8E68B}" destId="{B3E69757-0460-4454-8B0F-DD377114A736}" srcOrd="9" destOrd="0" presId="urn:microsoft.com/office/officeart/2005/8/layout/default"/>
    <dgm:cxn modelId="{1F9102D5-E38A-4BF5-A0A6-220600DE1E00}" type="presParOf" srcId="{74D649C9-5632-473C-AF1E-64960AC8E68B}" destId="{BCA9050F-09D1-42E6-B9A6-30D1517CFE6A}" srcOrd="10" destOrd="0" presId="urn:microsoft.com/office/officeart/2005/8/layout/default"/>
    <dgm:cxn modelId="{A0A1474E-C7E3-4A3E-8A82-4DCDFCA32112}" type="presParOf" srcId="{74D649C9-5632-473C-AF1E-64960AC8E68B}" destId="{7FDFD082-1AAC-4CA2-B648-389A7AF43056}" srcOrd="11" destOrd="0" presId="urn:microsoft.com/office/officeart/2005/8/layout/default"/>
    <dgm:cxn modelId="{A34238C1-FECC-4D39-B713-8DB767B18177}" type="presParOf" srcId="{74D649C9-5632-473C-AF1E-64960AC8E68B}" destId="{10481840-C5DD-4F63-872A-D2C0E6144FF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C46BB5-C822-450F-85E9-F052441799E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A0B050-4127-49F4-875E-6C04FC96CE68}">
      <dgm:prSet/>
      <dgm:spPr>
        <a:solidFill>
          <a:srgbClr val="A3FD8B"/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Minto/Chipman Building Assessment based on EY study that was conducted that recommended: Combine Minto High with Minto Elem/Middle &amp; Combine Chipman Elementary in with Chipman Forest Avenue </a:t>
          </a:r>
        </a:p>
      </dgm:t>
    </dgm:pt>
    <dgm:pt modelId="{72EE7338-8893-42EB-BBB0-FCF66532D26F}" type="parTrans" cxnId="{4444E2D6-6F0B-4E19-8E66-071A064AB03B}">
      <dgm:prSet/>
      <dgm:spPr/>
      <dgm:t>
        <a:bodyPr/>
        <a:lstStyle/>
        <a:p>
          <a:endParaRPr lang="en-US"/>
        </a:p>
      </dgm:t>
    </dgm:pt>
    <dgm:pt modelId="{1DC6478C-EE26-4B05-B06F-C9CB5C1B06A5}" type="sibTrans" cxnId="{4444E2D6-6F0B-4E19-8E66-071A064AB03B}">
      <dgm:prSet/>
      <dgm:spPr/>
      <dgm:t>
        <a:bodyPr/>
        <a:lstStyle/>
        <a:p>
          <a:endParaRPr lang="en-US"/>
        </a:p>
      </dgm:t>
    </dgm:pt>
    <dgm:pt modelId="{332E9E7D-0E47-4B6D-B16D-26BE6FBA75D7}">
      <dgm:prSet/>
      <dgm:spPr>
        <a:solidFill>
          <a:srgbClr val="A3FD8B"/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Leo Hayes High School Shop and Skill Trades Addition and Renovation</a:t>
          </a:r>
        </a:p>
      </dgm:t>
    </dgm:pt>
    <dgm:pt modelId="{53C6E364-5482-41B8-9B7D-293D0F1C82D5}" type="parTrans" cxnId="{9394A01C-7982-4635-BD01-92E17EF455C8}">
      <dgm:prSet/>
      <dgm:spPr/>
      <dgm:t>
        <a:bodyPr/>
        <a:lstStyle/>
        <a:p>
          <a:endParaRPr lang="en-US"/>
        </a:p>
      </dgm:t>
    </dgm:pt>
    <dgm:pt modelId="{CC4BF25F-DC94-43C5-962F-AB3539E2292D}" type="sibTrans" cxnId="{9394A01C-7982-4635-BD01-92E17EF455C8}">
      <dgm:prSet/>
      <dgm:spPr/>
      <dgm:t>
        <a:bodyPr/>
        <a:lstStyle/>
        <a:p>
          <a:endParaRPr lang="en-US"/>
        </a:p>
      </dgm:t>
    </dgm:pt>
    <dgm:pt modelId="{11B7BB97-6163-478F-A485-9C484AD1352F}">
      <dgm:prSet/>
      <dgm:spPr>
        <a:solidFill>
          <a:srgbClr val="A3FD8B"/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Montgomery St Replacement School with goal to ease enrolment pressures at Connaught St School</a:t>
          </a:r>
        </a:p>
      </dgm:t>
    </dgm:pt>
    <dgm:pt modelId="{D0B21E8C-5DCF-4416-A3D9-D91CC99D0A4B}" type="parTrans" cxnId="{5553E0C7-CAAD-4DDB-A7ED-555AFB872AC8}">
      <dgm:prSet/>
      <dgm:spPr/>
      <dgm:t>
        <a:bodyPr/>
        <a:lstStyle/>
        <a:p>
          <a:endParaRPr lang="en-US"/>
        </a:p>
      </dgm:t>
    </dgm:pt>
    <dgm:pt modelId="{045CD81C-1246-4FE5-8AE1-E38365BD9BAC}" type="sibTrans" cxnId="{5553E0C7-CAAD-4DDB-A7ED-555AFB872AC8}">
      <dgm:prSet/>
      <dgm:spPr/>
      <dgm:t>
        <a:bodyPr/>
        <a:lstStyle/>
        <a:p>
          <a:endParaRPr lang="en-US"/>
        </a:p>
      </dgm:t>
    </dgm:pt>
    <dgm:pt modelId="{522E7B71-6F86-4E23-9D0C-CF42BA2D01AE}">
      <dgm:prSet/>
      <dgm:spPr>
        <a:solidFill>
          <a:srgbClr val="A3FD8B"/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Barkers Point Elementary School Replacement</a:t>
          </a:r>
        </a:p>
      </dgm:t>
    </dgm:pt>
    <dgm:pt modelId="{152E20C0-6BC5-443D-BAFD-E9116315F644}" type="parTrans" cxnId="{72E2E0AF-2146-4B3E-A539-BD959771292D}">
      <dgm:prSet/>
      <dgm:spPr/>
      <dgm:t>
        <a:bodyPr/>
        <a:lstStyle/>
        <a:p>
          <a:endParaRPr lang="en-US"/>
        </a:p>
      </dgm:t>
    </dgm:pt>
    <dgm:pt modelId="{FB74AF73-BCDB-4C7C-BD08-A4CE85E7FA0D}" type="sibTrans" cxnId="{72E2E0AF-2146-4B3E-A539-BD959771292D}">
      <dgm:prSet/>
      <dgm:spPr/>
      <dgm:t>
        <a:bodyPr/>
        <a:lstStyle/>
        <a:p>
          <a:endParaRPr lang="en-US"/>
        </a:p>
      </dgm:t>
    </dgm:pt>
    <dgm:pt modelId="{AF84ABD7-9D15-48D8-8168-1E4FEC42E2FF}">
      <dgm:prSet/>
      <dgm:spPr>
        <a:solidFill>
          <a:srgbClr val="A3FD8B"/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Garden Creek/KCS Rationalization Study</a:t>
          </a:r>
        </a:p>
      </dgm:t>
    </dgm:pt>
    <dgm:pt modelId="{0DA030FF-47D6-4057-9C22-258420132D95}" type="parTrans" cxnId="{89BE8689-EEFA-4197-BF49-2F5914F8F2C9}">
      <dgm:prSet/>
      <dgm:spPr/>
      <dgm:t>
        <a:bodyPr/>
        <a:lstStyle/>
        <a:p>
          <a:endParaRPr lang="en-US"/>
        </a:p>
      </dgm:t>
    </dgm:pt>
    <dgm:pt modelId="{AEA961E8-326D-41DA-BBB4-CBCBEF7DB083}" type="sibTrans" cxnId="{89BE8689-EEFA-4197-BF49-2F5914F8F2C9}">
      <dgm:prSet/>
      <dgm:spPr/>
      <dgm:t>
        <a:bodyPr/>
        <a:lstStyle/>
        <a:p>
          <a:endParaRPr lang="en-US"/>
        </a:p>
      </dgm:t>
    </dgm:pt>
    <dgm:pt modelId="{FCDFBEDA-3218-421D-A242-C7DB6B1552DE}">
      <dgm:prSet/>
      <dgm:spPr>
        <a:solidFill>
          <a:srgbClr val="A3FD8B"/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McAdam Area Rationalization</a:t>
          </a:r>
        </a:p>
      </dgm:t>
    </dgm:pt>
    <dgm:pt modelId="{6FF67749-73B3-406E-86E6-92F935419299}" type="parTrans" cxnId="{5F522032-7DE0-4B9D-95D2-63C564EE2809}">
      <dgm:prSet/>
      <dgm:spPr/>
      <dgm:t>
        <a:bodyPr/>
        <a:lstStyle/>
        <a:p>
          <a:endParaRPr lang="en-US"/>
        </a:p>
      </dgm:t>
    </dgm:pt>
    <dgm:pt modelId="{96325A89-4FFE-459E-90F7-0CB4027E8E20}" type="sibTrans" cxnId="{5F522032-7DE0-4B9D-95D2-63C564EE2809}">
      <dgm:prSet/>
      <dgm:spPr/>
      <dgm:t>
        <a:bodyPr/>
        <a:lstStyle/>
        <a:p>
          <a:endParaRPr lang="en-US"/>
        </a:p>
      </dgm:t>
    </dgm:pt>
    <dgm:pt modelId="{13776FA0-73B4-48D9-BA5B-B1D4827AA324}">
      <dgm:prSet/>
      <dgm:spPr>
        <a:solidFill>
          <a:srgbClr val="A3FD8B"/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Woodstock High School Mid-Life Project</a:t>
          </a:r>
        </a:p>
      </dgm:t>
    </dgm:pt>
    <dgm:pt modelId="{C2AD9AEE-875A-463A-830B-577BA4712573}" type="parTrans" cxnId="{0C497F2F-D468-4BAF-AC31-5417AB4EBC24}">
      <dgm:prSet/>
      <dgm:spPr/>
      <dgm:t>
        <a:bodyPr/>
        <a:lstStyle/>
        <a:p>
          <a:endParaRPr lang="en-US"/>
        </a:p>
      </dgm:t>
    </dgm:pt>
    <dgm:pt modelId="{8EF04A33-233A-4300-B47A-A873EB9FAFA6}" type="sibTrans" cxnId="{0C497F2F-D468-4BAF-AC31-5417AB4EBC24}">
      <dgm:prSet/>
      <dgm:spPr/>
      <dgm:t>
        <a:bodyPr/>
        <a:lstStyle/>
        <a:p>
          <a:endParaRPr lang="en-US"/>
        </a:p>
      </dgm:t>
    </dgm:pt>
    <dgm:pt modelId="{CE1E247E-A4DC-42E0-861E-7586C401FDB7}">
      <dgm:prSet/>
      <dgm:spPr>
        <a:solidFill>
          <a:srgbClr val="FDD339"/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Saint Mary’s Academy  Building addition to address the increased enrolment</a:t>
          </a:r>
        </a:p>
      </dgm:t>
    </dgm:pt>
    <dgm:pt modelId="{473CE7FF-CF20-455A-BCF2-EA1E5391B5AB}" type="parTrans" cxnId="{DBEE6571-F289-4415-8C95-51C3C75577E0}">
      <dgm:prSet/>
      <dgm:spPr/>
      <dgm:t>
        <a:bodyPr/>
        <a:lstStyle/>
        <a:p>
          <a:endParaRPr lang="en-US"/>
        </a:p>
      </dgm:t>
    </dgm:pt>
    <dgm:pt modelId="{E7319CA1-68B4-4B79-89A9-C57746FE9F6C}" type="sibTrans" cxnId="{DBEE6571-F289-4415-8C95-51C3C75577E0}">
      <dgm:prSet/>
      <dgm:spPr/>
      <dgm:t>
        <a:bodyPr/>
        <a:lstStyle/>
        <a:p>
          <a:endParaRPr lang="en-US"/>
        </a:p>
      </dgm:t>
    </dgm:pt>
    <dgm:pt modelId="{F6FF79B7-8B8A-4456-B8C5-AB6BD477A22A}">
      <dgm:prSet/>
      <dgm:spPr>
        <a:solidFill>
          <a:srgbClr val="FDD339"/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Plaster Rock School Review: K-12 concept at </a:t>
          </a:r>
          <a:r>
            <a:rPr lang="en-US" baseline="0" dirty="0" err="1">
              <a:solidFill>
                <a:schemeClr val="tx1"/>
              </a:solidFill>
            </a:rPr>
            <a:t>Tobique</a:t>
          </a:r>
          <a:r>
            <a:rPr lang="en-US" baseline="0" dirty="0">
              <a:solidFill>
                <a:schemeClr val="tx1"/>
              </a:solidFill>
            </a:rPr>
            <a:t> Valley High School</a:t>
          </a:r>
        </a:p>
      </dgm:t>
    </dgm:pt>
    <dgm:pt modelId="{8DEE67C5-BF69-4ABB-9DD0-02CD27BF66BA}" type="parTrans" cxnId="{EB50812B-CFA4-4783-B809-93472D5AB83C}">
      <dgm:prSet/>
      <dgm:spPr/>
      <dgm:t>
        <a:bodyPr/>
        <a:lstStyle/>
        <a:p>
          <a:endParaRPr lang="en-US"/>
        </a:p>
      </dgm:t>
    </dgm:pt>
    <dgm:pt modelId="{2B52642F-EDBE-4A23-B524-DC5DDD10E3F5}" type="sibTrans" cxnId="{EB50812B-CFA4-4783-B809-93472D5AB83C}">
      <dgm:prSet/>
      <dgm:spPr/>
      <dgm:t>
        <a:bodyPr/>
        <a:lstStyle/>
        <a:p>
          <a:endParaRPr lang="en-US"/>
        </a:p>
      </dgm:t>
    </dgm:pt>
    <dgm:pt modelId="{A42FB9F0-7C1C-445D-8079-A66AF002C896}">
      <dgm:prSet/>
      <dgm:spPr>
        <a:solidFill>
          <a:srgbClr val="FDD339"/>
        </a:solidFill>
      </dgm:spPr>
      <dgm:t>
        <a:bodyPr/>
        <a:lstStyle/>
        <a:p>
          <a:r>
            <a:rPr lang="en-US" baseline="0">
              <a:solidFill>
                <a:schemeClr val="tx1"/>
              </a:solidFill>
            </a:rPr>
            <a:t>Future School K-8 </a:t>
          </a:r>
          <a:r>
            <a:rPr lang="en-US" baseline="0" dirty="0">
              <a:solidFill>
                <a:schemeClr val="tx1"/>
              </a:solidFill>
            </a:rPr>
            <a:t>in Doak Road Development Area</a:t>
          </a:r>
        </a:p>
        <a:p>
          <a:r>
            <a:rPr lang="en-US" baseline="0" dirty="0">
              <a:solidFill>
                <a:schemeClr val="tx1"/>
              </a:solidFill>
            </a:rPr>
            <a:t>Fredericton</a:t>
          </a:r>
        </a:p>
      </dgm:t>
    </dgm:pt>
    <dgm:pt modelId="{E7F7186B-9F49-45E8-9A9B-9F0F3B416219}" type="parTrans" cxnId="{A86EBB9A-2F2E-42F5-84CA-FCFDF1401426}">
      <dgm:prSet/>
      <dgm:spPr/>
      <dgm:t>
        <a:bodyPr/>
        <a:lstStyle/>
        <a:p>
          <a:endParaRPr lang="en-US"/>
        </a:p>
      </dgm:t>
    </dgm:pt>
    <dgm:pt modelId="{35F949B8-C587-4D81-9581-2BB9F00233B0}" type="sibTrans" cxnId="{A86EBB9A-2F2E-42F5-84CA-FCFDF1401426}">
      <dgm:prSet/>
      <dgm:spPr/>
      <dgm:t>
        <a:bodyPr/>
        <a:lstStyle/>
        <a:p>
          <a:endParaRPr lang="en-US"/>
        </a:p>
      </dgm:t>
    </dgm:pt>
    <dgm:pt modelId="{B37E40AD-24A2-4AB6-BE2B-F7C727C3E5F8}" type="pres">
      <dgm:prSet presAssocID="{3BC46BB5-C822-450F-85E9-F052441799EA}" presName="diagram" presStyleCnt="0">
        <dgm:presLayoutVars>
          <dgm:dir/>
          <dgm:resizeHandles val="exact"/>
        </dgm:presLayoutVars>
      </dgm:prSet>
      <dgm:spPr/>
    </dgm:pt>
    <dgm:pt modelId="{03DCB41B-D687-4368-A3BD-72502291FA6B}" type="pres">
      <dgm:prSet presAssocID="{AF84ABD7-9D15-48D8-8168-1E4FEC42E2FF}" presName="node" presStyleLbl="node1" presStyleIdx="0" presStyleCnt="10">
        <dgm:presLayoutVars>
          <dgm:bulletEnabled val="1"/>
        </dgm:presLayoutVars>
      </dgm:prSet>
      <dgm:spPr/>
    </dgm:pt>
    <dgm:pt modelId="{44D4D672-3B05-478C-8A10-10373883FDC8}" type="pres">
      <dgm:prSet presAssocID="{AEA961E8-326D-41DA-BBB4-CBCBEF7DB083}" presName="sibTrans" presStyleCnt="0"/>
      <dgm:spPr/>
    </dgm:pt>
    <dgm:pt modelId="{20B4680C-7B32-4E39-A821-2A53F676096B}" type="pres">
      <dgm:prSet presAssocID="{13776FA0-73B4-48D9-BA5B-B1D4827AA324}" presName="node" presStyleLbl="node1" presStyleIdx="1" presStyleCnt="10">
        <dgm:presLayoutVars>
          <dgm:bulletEnabled val="1"/>
        </dgm:presLayoutVars>
      </dgm:prSet>
      <dgm:spPr/>
    </dgm:pt>
    <dgm:pt modelId="{74C018FE-0528-41C8-8184-23D7741951E7}" type="pres">
      <dgm:prSet presAssocID="{8EF04A33-233A-4300-B47A-A873EB9FAFA6}" presName="sibTrans" presStyleCnt="0"/>
      <dgm:spPr/>
    </dgm:pt>
    <dgm:pt modelId="{5C8494AF-FE7B-4865-8273-A8298CC2069C}" type="pres">
      <dgm:prSet presAssocID="{FCDFBEDA-3218-421D-A242-C7DB6B1552DE}" presName="node" presStyleLbl="node1" presStyleIdx="2" presStyleCnt="10">
        <dgm:presLayoutVars>
          <dgm:bulletEnabled val="1"/>
        </dgm:presLayoutVars>
      </dgm:prSet>
      <dgm:spPr/>
    </dgm:pt>
    <dgm:pt modelId="{04085D49-E9AD-4498-9271-D8FB19C3E715}" type="pres">
      <dgm:prSet presAssocID="{96325A89-4FFE-459E-90F7-0CB4027E8E20}" presName="sibTrans" presStyleCnt="0"/>
      <dgm:spPr/>
    </dgm:pt>
    <dgm:pt modelId="{9E509004-7D91-4EB9-B257-7005520E277A}" type="pres">
      <dgm:prSet presAssocID="{522E7B71-6F86-4E23-9D0C-CF42BA2D01AE}" presName="node" presStyleLbl="node1" presStyleIdx="3" presStyleCnt="10">
        <dgm:presLayoutVars>
          <dgm:bulletEnabled val="1"/>
        </dgm:presLayoutVars>
      </dgm:prSet>
      <dgm:spPr/>
    </dgm:pt>
    <dgm:pt modelId="{106F3AFD-26EA-4F9A-9807-F677379718AE}" type="pres">
      <dgm:prSet presAssocID="{FB74AF73-BCDB-4C7C-BD08-A4CE85E7FA0D}" presName="sibTrans" presStyleCnt="0"/>
      <dgm:spPr/>
    </dgm:pt>
    <dgm:pt modelId="{936A2BA2-47FF-481A-8A5C-8ED662A72175}" type="pres">
      <dgm:prSet presAssocID="{1CA0B050-4127-49F4-875E-6C04FC96CE68}" presName="node" presStyleLbl="node1" presStyleIdx="4" presStyleCnt="10">
        <dgm:presLayoutVars>
          <dgm:bulletEnabled val="1"/>
        </dgm:presLayoutVars>
      </dgm:prSet>
      <dgm:spPr/>
    </dgm:pt>
    <dgm:pt modelId="{4BB775C7-6454-4EF9-9919-E293C7FA902B}" type="pres">
      <dgm:prSet presAssocID="{1DC6478C-EE26-4B05-B06F-C9CB5C1B06A5}" presName="sibTrans" presStyleCnt="0"/>
      <dgm:spPr/>
    </dgm:pt>
    <dgm:pt modelId="{664219E2-1B22-4F24-8A97-C4C75A868BE4}" type="pres">
      <dgm:prSet presAssocID="{332E9E7D-0E47-4B6D-B16D-26BE6FBA75D7}" presName="node" presStyleLbl="node1" presStyleIdx="5" presStyleCnt="10">
        <dgm:presLayoutVars>
          <dgm:bulletEnabled val="1"/>
        </dgm:presLayoutVars>
      </dgm:prSet>
      <dgm:spPr/>
    </dgm:pt>
    <dgm:pt modelId="{7C8AAAE3-4E01-47B5-84DE-06B0054EE846}" type="pres">
      <dgm:prSet presAssocID="{CC4BF25F-DC94-43C5-962F-AB3539E2292D}" presName="sibTrans" presStyleCnt="0"/>
      <dgm:spPr/>
    </dgm:pt>
    <dgm:pt modelId="{59E01809-4F0E-4238-82BC-999616B28278}" type="pres">
      <dgm:prSet presAssocID="{11B7BB97-6163-478F-A485-9C484AD1352F}" presName="node" presStyleLbl="node1" presStyleIdx="6" presStyleCnt="10">
        <dgm:presLayoutVars>
          <dgm:bulletEnabled val="1"/>
        </dgm:presLayoutVars>
      </dgm:prSet>
      <dgm:spPr/>
    </dgm:pt>
    <dgm:pt modelId="{178184D7-DE5A-4A92-B2A3-A6A89037A579}" type="pres">
      <dgm:prSet presAssocID="{045CD81C-1246-4FE5-8AE1-E38365BD9BAC}" presName="sibTrans" presStyleCnt="0"/>
      <dgm:spPr/>
    </dgm:pt>
    <dgm:pt modelId="{0B3F17A6-ADFC-4144-AAE1-789DEF946BDB}" type="pres">
      <dgm:prSet presAssocID="{CE1E247E-A4DC-42E0-861E-7586C401FDB7}" presName="node" presStyleLbl="node1" presStyleIdx="7" presStyleCnt="10">
        <dgm:presLayoutVars>
          <dgm:bulletEnabled val="1"/>
        </dgm:presLayoutVars>
      </dgm:prSet>
      <dgm:spPr/>
    </dgm:pt>
    <dgm:pt modelId="{DF3AA480-A71B-4D01-AFB9-083CF2B57089}" type="pres">
      <dgm:prSet presAssocID="{E7319CA1-68B4-4B79-89A9-C57746FE9F6C}" presName="sibTrans" presStyleCnt="0"/>
      <dgm:spPr/>
    </dgm:pt>
    <dgm:pt modelId="{CB333EBF-012E-4DEC-83CC-859845D1F816}" type="pres">
      <dgm:prSet presAssocID="{F6FF79B7-8B8A-4456-B8C5-AB6BD477A22A}" presName="node" presStyleLbl="node1" presStyleIdx="8" presStyleCnt="10">
        <dgm:presLayoutVars>
          <dgm:bulletEnabled val="1"/>
        </dgm:presLayoutVars>
      </dgm:prSet>
      <dgm:spPr/>
    </dgm:pt>
    <dgm:pt modelId="{04067008-B933-4C56-ADCF-2B084A094D61}" type="pres">
      <dgm:prSet presAssocID="{2B52642F-EDBE-4A23-B524-DC5DDD10E3F5}" presName="sibTrans" presStyleCnt="0"/>
      <dgm:spPr/>
    </dgm:pt>
    <dgm:pt modelId="{5061D10A-AFB0-4F65-AE84-850D1F3DFD97}" type="pres">
      <dgm:prSet presAssocID="{A42FB9F0-7C1C-445D-8079-A66AF002C896}" presName="node" presStyleLbl="node1" presStyleIdx="9" presStyleCnt="10">
        <dgm:presLayoutVars>
          <dgm:bulletEnabled val="1"/>
        </dgm:presLayoutVars>
      </dgm:prSet>
      <dgm:spPr/>
    </dgm:pt>
  </dgm:ptLst>
  <dgm:cxnLst>
    <dgm:cxn modelId="{9394A01C-7982-4635-BD01-92E17EF455C8}" srcId="{3BC46BB5-C822-450F-85E9-F052441799EA}" destId="{332E9E7D-0E47-4B6D-B16D-26BE6FBA75D7}" srcOrd="5" destOrd="0" parTransId="{53C6E364-5482-41B8-9B7D-293D0F1C82D5}" sibTransId="{CC4BF25F-DC94-43C5-962F-AB3539E2292D}"/>
    <dgm:cxn modelId="{7550F41F-2BA8-4D06-9FDF-7F6D78713B07}" type="presOf" srcId="{332E9E7D-0E47-4B6D-B16D-26BE6FBA75D7}" destId="{664219E2-1B22-4F24-8A97-C4C75A868BE4}" srcOrd="0" destOrd="0" presId="urn:microsoft.com/office/officeart/2005/8/layout/default"/>
    <dgm:cxn modelId="{B5A98523-6408-421B-BD86-98CDBAD78AFE}" type="presOf" srcId="{3BC46BB5-C822-450F-85E9-F052441799EA}" destId="{B37E40AD-24A2-4AB6-BE2B-F7C727C3E5F8}" srcOrd="0" destOrd="0" presId="urn:microsoft.com/office/officeart/2005/8/layout/default"/>
    <dgm:cxn modelId="{EB50812B-CFA4-4783-B809-93472D5AB83C}" srcId="{3BC46BB5-C822-450F-85E9-F052441799EA}" destId="{F6FF79B7-8B8A-4456-B8C5-AB6BD477A22A}" srcOrd="8" destOrd="0" parTransId="{8DEE67C5-BF69-4ABB-9DD0-02CD27BF66BA}" sibTransId="{2B52642F-EDBE-4A23-B524-DC5DDD10E3F5}"/>
    <dgm:cxn modelId="{0C497F2F-D468-4BAF-AC31-5417AB4EBC24}" srcId="{3BC46BB5-C822-450F-85E9-F052441799EA}" destId="{13776FA0-73B4-48D9-BA5B-B1D4827AA324}" srcOrd="1" destOrd="0" parTransId="{C2AD9AEE-875A-463A-830B-577BA4712573}" sibTransId="{8EF04A33-233A-4300-B47A-A873EB9FAFA6}"/>
    <dgm:cxn modelId="{5F522032-7DE0-4B9D-95D2-63C564EE2809}" srcId="{3BC46BB5-C822-450F-85E9-F052441799EA}" destId="{FCDFBEDA-3218-421D-A242-C7DB6B1552DE}" srcOrd="2" destOrd="0" parTransId="{6FF67749-73B3-406E-86E6-92F935419299}" sibTransId="{96325A89-4FFE-459E-90F7-0CB4027E8E20}"/>
    <dgm:cxn modelId="{FA930F63-EF33-41B9-9FE3-7642C3E4502E}" type="presOf" srcId="{13776FA0-73B4-48D9-BA5B-B1D4827AA324}" destId="{20B4680C-7B32-4E39-A821-2A53F676096B}" srcOrd="0" destOrd="0" presId="urn:microsoft.com/office/officeart/2005/8/layout/default"/>
    <dgm:cxn modelId="{61502944-73ED-4DE3-BB24-907B09FCE49F}" type="presOf" srcId="{CE1E247E-A4DC-42E0-861E-7586C401FDB7}" destId="{0B3F17A6-ADFC-4144-AAE1-789DEF946BDB}" srcOrd="0" destOrd="0" presId="urn:microsoft.com/office/officeart/2005/8/layout/default"/>
    <dgm:cxn modelId="{2A5BAF4A-F1D1-42B3-B984-ABBA7C74B569}" type="presOf" srcId="{FCDFBEDA-3218-421D-A242-C7DB6B1552DE}" destId="{5C8494AF-FE7B-4865-8273-A8298CC2069C}" srcOrd="0" destOrd="0" presId="urn:microsoft.com/office/officeart/2005/8/layout/default"/>
    <dgm:cxn modelId="{DBEE6571-F289-4415-8C95-51C3C75577E0}" srcId="{3BC46BB5-C822-450F-85E9-F052441799EA}" destId="{CE1E247E-A4DC-42E0-861E-7586C401FDB7}" srcOrd="7" destOrd="0" parTransId="{473CE7FF-CF20-455A-BCF2-EA1E5391B5AB}" sibTransId="{E7319CA1-68B4-4B79-89A9-C57746FE9F6C}"/>
    <dgm:cxn modelId="{4427585A-9595-4C93-A419-AC6F283E07D4}" type="presOf" srcId="{11B7BB97-6163-478F-A485-9C484AD1352F}" destId="{59E01809-4F0E-4238-82BC-999616B28278}" srcOrd="0" destOrd="0" presId="urn:microsoft.com/office/officeart/2005/8/layout/default"/>
    <dgm:cxn modelId="{89BE8689-EEFA-4197-BF49-2F5914F8F2C9}" srcId="{3BC46BB5-C822-450F-85E9-F052441799EA}" destId="{AF84ABD7-9D15-48D8-8168-1E4FEC42E2FF}" srcOrd="0" destOrd="0" parTransId="{0DA030FF-47D6-4057-9C22-258420132D95}" sibTransId="{AEA961E8-326D-41DA-BBB4-CBCBEF7DB083}"/>
    <dgm:cxn modelId="{E5A67D9A-B255-4BFD-AE12-EB4D6A6136CF}" type="presOf" srcId="{1CA0B050-4127-49F4-875E-6C04FC96CE68}" destId="{936A2BA2-47FF-481A-8A5C-8ED662A72175}" srcOrd="0" destOrd="0" presId="urn:microsoft.com/office/officeart/2005/8/layout/default"/>
    <dgm:cxn modelId="{A86EBB9A-2F2E-42F5-84CA-FCFDF1401426}" srcId="{3BC46BB5-C822-450F-85E9-F052441799EA}" destId="{A42FB9F0-7C1C-445D-8079-A66AF002C896}" srcOrd="9" destOrd="0" parTransId="{E7F7186B-9F49-45E8-9A9B-9F0F3B416219}" sibTransId="{35F949B8-C587-4D81-9581-2BB9F00233B0}"/>
    <dgm:cxn modelId="{72E2E0AF-2146-4B3E-A539-BD959771292D}" srcId="{3BC46BB5-C822-450F-85E9-F052441799EA}" destId="{522E7B71-6F86-4E23-9D0C-CF42BA2D01AE}" srcOrd="3" destOrd="0" parTransId="{152E20C0-6BC5-443D-BAFD-E9116315F644}" sibTransId="{FB74AF73-BCDB-4C7C-BD08-A4CE85E7FA0D}"/>
    <dgm:cxn modelId="{F65D8EB6-01E4-4648-910F-9D6B10B0D674}" type="presOf" srcId="{F6FF79B7-8B8A-4456-B8C5-AB6BD477A22A}" destId="{CB333EBF-012E-4DEC-83CC-859845D1F816}" srcOrd="0" destOrd="0" presId="urn:microsoft.com/office/officeart/2005/8/layout/default"/>
    <dgm:cxn modelId="{5553E0C7-CAAD-4DDB-A7ED-555AFB872AC8}" srcId="{3BC46BB5-C822-450F-85E9-F052441799EA}" destId="{11B7BB97-6163-478F-A485-9C484AD1352F}" srcOrd="6" destOrd="0" parTransId="{D0B21E8C-5DCF-4416-A3D9-D91CC99D0A4B}" sibTransId="{045CD81C-1246-4FE5-8AE1-E38365BD9BAC}"/>
    <dgm:cxn modelId="{4444E2D6-6F0B-4E19-8E66-071A064AB03B}" srcId="{3BC46BB5-C822-450F-85E9-F052441799EA}" destId="{1CA0B050-4127-49F4-875E-6C04FC96CE68}" srcOrd="4" destOrd="0" parTransId="{72EE7338-8893-42EB-BBB0-FCF66532D26F}" sibTransId="{1DC6478C-EE26-4B05-B06F-C9CB5C1B06A5}"/>
    <dgm:cxn modelId="{D53D66D7-3501-4C1B-99CD-A87C7210219E}" type="presOf" srcId="{A42FB9F0-7C1C-445D-8079-A66AF002C896}" destId="{5061D10A-AFB0-4F65-AE84-850D1F3DFD97}" srcOrd="0" destOrd="0" presId="urn:microsoft.com/office/officeart/2005/8/layout/default"/>
    <dgm:cxn modelId="{E9BF56E6-5AD3-4DCC-80F1-58B6CDD2BB6C}" type="presOf" srcId="{AF84ABD7-9D15-48D8-8168-1E4FEC42E2FF}" destId="{03DCB41B-D687-4368-A3BD-72502291FA6B}" srcOrd="0" destOrd="0" presId="urn:microsoft.com/office/officeart/2005/8/layout/default"/>
    <dgm:cxn modelId="{F3B84EEB-B3A6-4620-99AB-0964280F2E0F}" type="presOf" srcId="{522E7B71-6F86-4E23-9D0C-CF42BA2D01AE}" destId="{9E509004-7D91-4EB9-B257-7005520E277A}" srcOrd="0" destOrd="0" presId="urn:microsoft.com/office/officeart/2005/8/layout/default"/>
    <dgm:cxn modelId="{A5D24B83-A1A9-4ABB-931F-5386720B83D1}" type="presParOf" srcId="{B37E40AD-24A2-4AB6-BE2B-F7C727C3E5F8}" destId="{03DCB41B-D687-4368-A3BD-72502291FA6B}" srcOrd="0" destOrd="0" presId="urn:microsoft.com/office/officeart/2005/8/layout/default"/>
    <dgm:cxn modelId="{8C7F4DBA-D143-42EE-9BBF-82C05A869B61}" type="presParOf" srcId="{B37E40AD-24A2-4AB6-BE2B-F7C727C3E5F8}" destId="{44D4D672-3B05-478C-8A10-10373883FDC8}" srcOrd="1" destOrd="0" presId="urn:microsoft.com/office/officeart/2005/8/layout/default"/>
    <dgm:cxn modelId="{92E46658-8984-4A7F-BF63-A4CFE7EB6D47}" type="presParOf" srcId="{B37E40AD-24A2-4AB6-BE2B-F7C727C3E5F8}" destId="{20B4680C-7B32-4E39-A821-2A53F676096B}" srcOrd="2" destOrd="0" presId="urn:microsoft.com/office/officeart/2005/8/layout/default"/>
    <dgm:cxn modelId="{B51AB654-3306-41F7-A618-B15718953C23}" type="presParOf" srcId="{B37E40AD-24A2-4AB6-BE2B-F7C727C3E5F8}" destId="{74C018FE-0528-41C8-8184-23D7741951E7}" srcOrd="3" destOrd="0" presId="urn:microsoft.com/office/officeart/2005/8/layout/default"/>
    <dgm:cxn modelId="{8A1DFB48-ACB1-4AEA-8014-C60AD99DAFE3}" type="presParOf" srcId="{B37E40AD-24A2-4AB6-BE2B-F7C727C3E5F8}" destId="{5C8494AF-FE7B-4865-8273-A8298CC2069C}" srcOrd="4" destOrd="0" presId="urn:microsoft.com/office/officeart/2005/8/layout/default"/>
    <dgm:cxn modelId="{12774070-9A9E-4094-AE76-C0913F9F98CC}" type="presParOf" srcId="{B37E40AD-24A2-4AB6-BE2B-F7C727C3E5F8}" destId="{04085D49-E9AD-4498-9271-D8FB19C3E715}" srcOrd="5" destOrd="0" presId="urn:microsoft.com/office/officeart/2005/8/layout/default"/>
    <dgm:cxn modelId="{A6E3B00F-F5F5-4235-A5A1-206D6C010DD7}" type="presParOf" srcId="{B37E40AD-24A2-4AB6-BE2B-F7C727C3E5F8}" destId="{9E509004-7D91-4EB9-B257-7005520E277A}" srcOrd="6" destOrd="0" presId="urn:microsoft.com/office/officeart/2005/8/layout/default"/>
    <dgm:cxn modelId="{9E4722F9-7F42-45FF-BFF9-95C077A1A363}" type="presParOf" srcId="{B37E40AD-24A2-4AB6-BE2B-F7C727C3E5F8}" destId="{106F3AFD-26EA-4F9A-9807-F677379718AE}" srcOrd="7" destOrd="0" presId="urn:microsoft.com/office/officeart/2005/8/layout/default"/>
    <dgm:cxn modelId="{F8D2E61E-D9C6-4D0D-A273-744F63831DC8}" type="presParOf" srcId="{B37E40AD-24A2-4AB6-BE2B-F7C727C3E5F8}" destId="{936A2BA2-47FF-481A-8A5C-8ED662A72175}" srcOrd="8" destOrd="0" presId="urn:microsoft.com/office/officeart/2005/8/layout/default"/>
    <dgm:cxn modelId="{2E9FB896-D52A-4997-BFEB-13ABBB915FCD}" type="presParOf" srcId="{B37E40AD-24A2-4AB6-BE2B-F7C727C3E5F8}" destId="{4BB775C7-6454-4EF9-9919-E293C7FA902B}" srcOrd="9" destOrd="0" presId="urn:microsoft.com/office/officeart/2005/8/layout/default"/>
    <dgm:cxn modelId="{A3E3CBDD-463E-4216-9264-159533F87DCB}" type="presParOf" srcId="{B37E40AD-24A2-4AB6-BE2B-F7C727C3E5F8}" destId="{664219E2-1B22-4F24-8A97-C4C75A868BE4}" srcOrd="10" destOrd="0" presId="urn:microsoft.com/office/officeart/2005/8/layout/default"/>
    <dgm:cxn modelId="{CB3D73C8-CD5E-4874-B52B-700A57B56F64}" type="presParOf" srcId="{B37E40AD-24A2-4AB6-BE2B-F7C727C3E5F8}" destId="{7C8AAAE3-4E01-47B5-84DE-06B0054EE846}" srcOrd="11" destOrd="0" presId="urn:microsoft.com/office/officeart/2005/8/layout/default"/>
    <dgm:cxn modelId="{902F77B9-EF17-4964-BF3E-B91D0085BF88}" type="presParOf" srcId="{B37E40AD-24A2-4AB6-BE2B-F7C727C3E5F8}" destId="{59E01809-4F0E-4238-82BC-999616B28278}" srcOrd="12" destOrd="0" presId="urn:microsoft.com/office/officeart/2005/8/layout/default"/>
    <dgm:cxn modelId="{6E260965-6DE6-4000-B985-0244DE2BAC3E}" type="presParOf" srcId="{B37E40AD-24A2-4AB6-BE2B-F7C727C3E5F8}" destId="{178184D7-DE5A-4A92-B2A3-A6A89037A579}" srcOrd="13" destOrd="0" presId="urn:microsoft.com/office/officeart/2005/8/layout/default"/>
    <dgm:cxn modelId="{674AC238-4C13-4823-97CD-2C3AA4B6D3FC}" type="presParOf" srcId="{B37E40AD-24A2-4AB6-BE2B-F7C727C3E5F8}" destId="{0B3F17A6-ADFC-4144-AAE1-789DEF946BDB}" srcOrd="14" destOrd="0" presId="urn:microsoft.com/office/officeart/2005/8/layout/default"/>
    <dgm:cxn modelId="{5E4BFF6D-D463-467E-A9D7-B98B571E75D4}" type="presParOf" srcId="{B37E40AD-24A2-4AB6-BE2B-F7C727C3E5F8}" destId="{DF3AA480-A71B-4D01-AFB9-083CF2B57089}" srcOrd="15" destOrd="0" presId="urn:microsoft.com/office/officeart/2005/8/layout/default"/>
    <dgm:cxn modelId="{ED6BA3E5-5968-4776-B6DC-054013A26375}" type="presParOf" srcId="{B37E40AD-24A2-4AB6-BE2B-F7C727C3E5F8}" destId="{CB333EBF-012E-4DEC-83CC-859845D1F816}" srcOrd="16" destOrd="0" presId="urn:microsoft.com/office/officeart/2005/8/layout/default"/>
    <dgm:cxn modelId="{E127563D-670D-4BD7-9F6A-84F9E45B5A30}" type="presParOf" srcId="{B37E40AD-24A2-4AB6-BE2B-F7C727C3E5F8}" destId="{04067008-B933-4C56-ADCF-2B084A094D61}" srcOrd="17" destOrd="0" presId="urn:microsoft.com/office/officeart/2005/8/layout/default"/>
    <dgm:cxn modelId="{0A68A024-502C-48C3-A4C9-012C85F4B370}" type="presParOf" srcId="{B37E40AD-24A2-4AB6-BE2B-F7C727C3E5F8}" destId="{5061D10A-AFB0-4F65-AE84-850D1F3DFD97}" srcOrd="1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CA2F0-89D9-493C-9479-AADE7ADD04C3}">
      <dsp:nvSpPr>
        <dsp:cNvPr id="0" name=""/>
        <dsp:cNvSpPr/>
      </dsp:nvSpPr>
      <dsp:spPr>
        <a:xfrm>
          <a:off x="1846280" y="2630"/>
          <a:ext cx="5424931" cy="3444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CC42B-1389-422C-BDEA-C2C1EFC50AD9}">
      <dsp:nvSpPr>
        <dsp:cNvPr id="0" name=""/>
        <dsp:cNvSpPr/>
      </dsp:nvSpPr>
      <dsp:spPr>
        <a:xfrm>
          <a:off x="2449050" y="575262"/>
          <a:ext cx="5424931" cy="3444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district keeps a database of each school and updates the information on an annual basis as part of the infrastructure plan to support decisions around sustainability and major capital infrastructure.</a:t>
          </a:r>
        </a:p>
      </dsp:txBody>
      <dsp:txXfrm>
        <a:off x="2549946" y="676158"/>
        <a:ext cx="5223139" cy="3243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DC65D-863B-4FD1-B4E4-D8F7543D4325}">
      <dsp:nvSpPr>
        <dsp:cNvPr id="0" name=""/>
        <dsp:cNvSpPr/>
      </dsp:nvSpPr>
      <dsp:spPr>
        <a:xfrm>
          <a:off x="3296" y="495737"/>
          <a:ext cx="2615000" cy="1569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Education and Early Childhood have scored using the Quadruple Bottom Line Matrix (QBL) the following 5 projects and they sit on a five-year plan provincially with District Projects across the Province</a:t>
          </a:r>
          <a:r>
            <a:rPr lang="en-US" sz="1600" kern="1200" dirty="0"/>
            <a:t>:</a:t>
          </a:r>
        </a:p>
      </dsp:txBody>
      <dsp:txXfrm>
        <a:off x="3296" y="495737"/>
        <a:ext cx="2615000" cy="1569000"/>
      </dsp:txXfrm>
    </dsp:sp>
    <dsp:sp modelId="{96913230-61BD-4838-8140-940DDA1AE949}">
      <dsp:nvSpPr>
        <dsp:cNvPr id="0" name=""/>
        <dsp:cNvSpPr/>
      </dsp:nvSpPr>
      <dsp:spPr>
        <a:xfrm>
          <a:off x="2879796" y="495737"/>
          <a:ext cx="2615000" cy="1569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#3 - Forest Hill/Liverpool St Elementary School Rationalization Project for a new K-5 school</a:t>
          </a:r>
        </a:p>
      </dsp:txBody>
      <dsp:txXfrm>
        <a:off x="2879796" y="495737"/>
        <a:ext cx="2615000" cy="1569000"/>
      </dsp:txXfrm>
    </dsp:sp>
    <dsp:sp modelId="{665550DA-D892-4CBF-8FC0-0F8C1639531D}">
      <dsp:nvSpPr>
        <dsp:cNvPr id="0" name=""/>
        <dsp:cNvSpPr/>
      </dsp:nvSpPr>
      <dsp:spPr>
        <a:xfrm>
          <a:off x="5756297" y="495737"/>
          <a:ext cx="2615000" cy="1569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#5 - George St Middle School Replacement School</a:t>
          </a:r>
        </a:p>
      </dsp:txBody>
      <dsp:txXfrm>
        <a:off x="5756297" y="495737"/>
        <a:ext cx="2615000" cy="1569000"/>
      </dsp:txXfrm>
    </dsp:sp>
    <dsp:sp modelId="{989F7455-63C0-4B22-A947-22520B29A165}">
      <dsp:nvSpPr>
        <dsp:cNvPr id="0" name=""/>
        <dsp:cNvSpPr/>
      </dsp:nvSpPr>
      <dsp:spPr>
        <a:xfrm>
          <a:off x="4224377" y="2321238"/>
          <a:ext cx="2615000" cy="1569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#20 - Devon Middle Replacement</a:t>
          </a:r>
        </a:p>
      </dsp:txBody>
      <dsp:txXfrm>
        <a:off x="4224377" y="2321238"/>
        <a:ext cx="2615000" cy="1569000"/>
      </dsp:txXfrm>
    </dsp:sp>
    <dsp:sp modelId="{F43347D9-59C0-4D31-BDA5-552C584B2643}">
      <dsp:nvSpPr>
        <dsp:cNvPr id="0" name=""/>
        <dsp:cNvSpPr/>
      </dsp:nvSpPr>
      <dsp:spPr>
        <a:xfrm>
          <a:off x="8559107" y="493174"/>
          <a:ext cx="2615000" cy="1569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#15 - Oromocto K-8 School Rationalizations</a:t>
          </a:r>
        </a:p>
      </dsp:txBody>
      <dsp:txXfrm>
        <a:off x="8559107" y="493174"/>
        <a:ext cx="2615000" cy="1569000"/>
      </dsp:txXfrm>
    </dsp:sp>
    <dsp:sp modelId="{BCA9050F-09D1-42E6-B9A6-30D1517CFE6A}">
      <dsp:nvSpPr>
        <dsp:cNvPr id="0" name=""/>
        <dsp:cNvSpPr/>
      </dsp:nvSpPr>
      <dsp:spPr>
        <a:xfrm>
          <a:off x="1162238" y="2345662"/>
          <a:ext cx="2615000" cy="1569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#17 - OHS Midlife</a:t>
          </a:r>
        </a:p>
      </dsp:txBody>
      <dsp:txXfrm>
        <a:off x="1162238" y="2345662"/>
        <a:ext cx="2615000" cy="1569000"/>
      </dsp:txXfrm>
    </dsp:sp>
    <dsp:sp modelId="{10481840-C5DD-4F63-872A-D2C0E6144FF6}">
      <dsp:nvSpPr>
        <dsp:cNvPr id="0" name=""/>
        <dsp:cNvSpPr/>
      </dsp:nvSpPr>
      <dsp:spPr>
        <a:xfrm>
          <a:off x="7194547" y="2326238"/>
          <a:ext cx="2615000" cy="1569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These projects do not have to be resubmitted for approval by the District Education Council.</a:t>
          </a:r>
        </a:p>
      </dsp:txBody>
      <dsp:txXfrm>
        <a:off x="7194547" y="2326238"/>
        <a:ext cx="2615000" cy="1569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CB41B-D687-4368-A3BD-72502291FA6B}">
      <dsp:nvSpPr>
        <dsp:cNvPr id="0" name=""/>
        <dsp:cNvSpPr/>
      </dsp:nvSpPr>
      <dsp:spPr>
        <a:xfrm>
          <a:off x="538577" y="1337"/>
          <a:ext cx="2010024" cy="1206014"/>
        </a:xfrm>
        <a:prstGeom prst="rect">
          <a:avLst/>
        </a:prstGeom>
        <a:solidFill>
          <a:srgbClr val="A3F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Garden Creek/KCS Rationalization Study</a:t>
          </a:r>
        </a:p>
      </dsp:txBody>
      <dsp:txXfrm>
        <a:off x="538577" y="1337"/>
        <a:ext cx="2010024" cy="1206014"/>
      </dsp:txXfrm>
    </dsp:sp>
    <dsp:sp modelId="{20B4680C-7B32-4E39-A821-2A53F676096B}">
      <dsp:nvSpPr>
        <dsp:cNvPr id="0" name=""/>
        <dsp:cNvSpPr/>
      </dsp:nvSpPr>
      <dsp:spPr>
        <a:xfrm>
          <a:off x="2749604" y="1337"/>
          <a:ext cx="2010024" cy="1206014"/>
        </a:xfrm>
        <a:prstGeom prst="rect">
          <a:avLst/>
        </a:prstGeom>
        <a:solidFill>
          <a:srgbClr val="A3F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Woodstock High School Mid-Life Project</a:t>
          </a:r>
        </a:p>
      </dsp:txBody>
      <dsp:txXfrm>
        <a:off x="2749604" y="1337"/>
        <a:ext cx="2010024" cy="1206014"/>
      </dsp:txXfrm>
    </dsp:sp>
    <dsp:sp modelId="{5C8494AF-FE7B-4865-8273-A8298CC2069C}">
      <dsp:nvSpPr>
        <dsp:cNvPr id="0" name=""/>
        <dsp:cNvSpPr/>
      </dsp:nvSpPr>
      <dsp:spPr>
        <a:xfrm>
          <a:off x="4960632" y="1337"/>
          <a:ext cx="2010024" cy="1206014"/>
        </a:xfrm>
        <a:prstGeom prst="rect">
          <a:avLst/>
        </a:prstGeom>
        <a:solidFill>
          <a:srgbClr val="A3F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McAdam Area Rationalization</a:t>
          </a:r>
        </a:p>
      </dsp:txBody>
      <dsp:txXfrm>
        <a:off x="4960632" y="1337"/>
        <a:ext cx="2010024" cy="1206014"/>
      </dsp:txXfrm>
    </dsp:sp>
    <dsp:sp modelId="{9E509004-7D91-4EB9-B257-7005520E277A}">
      <dsp:nvSpPr>
        <dsp:cNvPr id="0" name=""/>
        <dsp:cNvSpPr/>
      </dsp:nvSpPr>
      <dsp:spPr>
        <a:xfrm>
          <a:off x="7171659" y="1337"/>
          <a:ext cx="2010024" cy="1206014"/>
        </a:xfrm>
        <a:prstGeom prst="rect">
          <a:avLst/>
        </a:prstGeom>
        <a:solidFill>
          <a:srgbClr val="A3F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Barkers Point Elementary School Replacement</a:t>
          </a:r>
        </a:p>
      </dsp:txBody>
      <dsp:txXfrm>
        <a:off x="7171659" y="1337"/>
        <a:ext cx="2010024" cy="1206014"/>
      </dsp:txXfrm>
    </dsp:sp>
    <dsp:sp modelId="{936A2BA2-47FF-481A-8A5C-8ED662A72175}">
      <dsp:nvSpPr>
        <dsp:cNvPr id="0" name=""/>
        <dsp:cNvSpPr/>
      </dsp:nvSpPr>
      <dsp:spPr>
        <a:xfrm>
          <a:off x="538577" y="1408355"/>
          <a:ext cx="2010024" cy="1206014"/>
        </a:xfrm>
        <a:prstGeom prst="rect">
          <a:avLst/>
        </a:prstGeom>
        <a:solidFill>
          <a:srgbClr val="A3F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Minto/Chipman Building Assessment based on EY study that was conducted that recommended: Combine Minto High with Minto Elem/Middle &amp; Combine Chipman Elementary in with Chipman Forest Avenue </a:t>
          </a:r>
        </a:p>
      </dsp:txBody>
      <dsp:txXfrm>
        <a:off x="538577" y="1408355"/>
        <a:ext cx="2010024" cy="1206014"/>
      </dsp:txXfrm>
    </dsp:sp>
    <dsp:sp modelId="{664219E2-1B22-4F24-8A97-C4C75A868BE4}">
      <dsp:nvSpPr>
        <dsp:cNvPr id="0" name=""/>
        <dsp:cNvSpPr/>
      </dsp:nvSpPr>
      <dsp:spPr>
        <a:xfrm>
          <a:off x="2749604" y="1408355"/>
          <a:ext cx="2010024" cy="1206014"/>
        </a:xfrm>
        <a:prstGeom prst="rect">
          <a:avLst/>
        </a:prstGeom>
        <a:solidFill>
          <a:srgbClr val="A3F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Leo Hayes High School Shop and Skill Trades Addition and Renovation</a:t>
          </a:r>
        </a:p>
      </dsp:txBody>
      <dsp:txXfrm>
        <a:off x="2749604" y="1408355"/>
        <a:ext cx="2010024" cy="1206014"/>
      </dsp:txXfrm>
    </dsp:sp>
    <dsp:sp modelId="{59E01809-4F0E-4238-82BC-999616B28278}">
      <dsp:nvSpPr>
        <dsp:cNvPr id="0" name=""/>
        <dsp:cNvSpPr/>
      </dsp:nvSpPr>
      <dsp:spPr>
        <a:xfrm>
          <a:off x="4960632" y="1408355"/>
          <a:ext cx="2010024" cy="1206014"/>
        </a:xfrm>
        <a:prstGeom prst="rect">
          <a:avLst/>
        </a:prstGeom>
        <a:solidFill>
          <a:srgbClr val="A3F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Montgomery St Replacement School with goal to ease enrolment pressures at Connaught St School</a:t>
          </a:r>
        </a:p>
      </dsp:txBody>
      <dsp:txXfrm>
        <a:off x="4960632" y="1408355"/>
        <a:ext cx="2010024" cy="1206014"/>
      </dsp:txXfrm>
    </dsp:sp>
    <dsp:sp modelId="{0B3F17A6-ADFC-4144-AAE1-789DEF946BDB}">
      <dsp:nvSpPr>
        <dsp:cNvPr id="0" name=""/>
        <dsp:cNvSpPr/>
      </dsp:nvSpPr>
      <dsp:spPr>
        <a:xfrm>
          <a:off x="7171659" y="1408355"/>
          <a:ext cx="2010024" cy="1206014"/>
        </a:xfrm>
        <a:prstGeom prst="rect">
          <a:avLst/>
        </a:prstGeom>
        <a:solidFill>
          <a:srgbClr val="FDD33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Saint Mary’s Academy  Building addition to address the increased enrolment</a:t>
          </a:r>
        </a:p>
      </dsp:txBody>
      <dsp:txXfrm>
        <a:off x="7171659" y="1408355"/>
        <a:ext cx="2010024" cy="1206014"/>
      </dsp:txXfrm>
    </dsp:sp>
    <dsp:sp modelId="{CB333EBF-012E-4DEC-83CC-859845D1F816}">
      <dsp:nvSpPr>
        <dsp:cNvPr id="0" name=""/>
        <dsp:cNvSpPr/>
      </dsp:nvSpPr>
      <dsp:spPr>
        <a:xfrm>
          <a:off x="2749604" y="2815372"/>
          <a:ext cx="2010024" cy="1206014"/>
        </a:xfrm>
        <a:prstGeom prst="rect">
          <a:avLst/>
        </a:prstGeom>
        <a:solidFill>
          <a:srgbClr val="FDD33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Plaster Rock School Review: K-12 concept at </a:t>
          </a:r>
          <a:r>
            <a:rPr lang="en-US" sz="1200" kern="1200" baseline="0" dirty="0" err="1">
              <a:solidFill>
                <a:schemeClr val="tx1"/>
              </a:solidFill>
            </a:rPr>
            <a:t>Tobique</a:t>
          </a:r>
          <a:r>
            <a:rPr lang="en-US" sz="1200" kern="1200" baseline="0" dirty="0">
              <a:solidFill>
                <a:schemeClr val="tx1"/>
              </a:solidFill>
            </a:rPr>
            <a:t> Valley High School</a:t>
          </a:r>
        </a:p>
      </dsp:txBody>
      <dsp:txXfrm>
        <a:off x="2749604" y="2815372"/>
        <a:ext cx="2010024" cy="1206014"/>
      </dsp:txXfrm>
    </dsp:sp>
    <dsp:sp modelId="{5061D10A-AFB0-4F65-AE84-850D1F3DFD97}">
      <dsp:nvSpPr>
        <dsp:cNvPr id="0" name=""/>
        <dsp:cNvSpPr/>
      </dsp:nvSpPr>
      <dsp:spPr>
        <a:xfrm>
          <a:off x="4960632" y="2815372"/>
          <a:ext cx="2010024" cy="1206014"/>
        </a:xfrm>
        <a:prstGeom prst="rect">
          <a:avLst/>
        </a:prstGeom>
        <a:solidFill>
          <a:srgbClr val="FDD33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solidFill>
                <a:schemeClr val="tx1"/>
              </a:solidFill>
            </a:rPr>
            <a:t>Future School K-8 </a:t>
          </a:r>
          <a:r>
            <a:rPr lang="en-US" sz="1200" kern="1200" baseline="0" dirty="0">
              <a:solidFill>
                <a:schemeClr val="tx1"/>
              </a:solidFill>
            </a:rPr>
            <a:t>in Doak Road Development Area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Fredericton</a:t>
          </a:r>
        </a:p>
      </dsp:txBody>
      <dsp:txXfrm>
        <a:off x="4960632" y="2815372"/>
        <a:ext cx="2010024" cy="1206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00B3F0-A9BC-48CE-8EB6-ECE96506990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8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29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7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9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8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6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7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64B320A-89BA-47B2-A525-92E8D10B06E4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26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CE186D-079D-4B28-A758-375D19DF6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938"/>
            <a:ext cx="12192000" cy="6868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F4F41-6E01-477E-A1CA-E3D8720DF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25/26 Multi-Year 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Infrastructure Plan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38A910-A31A-4081-84B4-FBC080051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BFEEE7A-4249-FBE4-9C1E-6932A4227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2" r="16971" b="-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6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Infrastructure Database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9A997B-7D2D-45C1-98BB-D16CA0AE4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78362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94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4F248-C9EA-4549-B9CD-432DAAA78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5E0CE8A-B373-428C-8818-499181F9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DF321-9BE3-BFD2-AA70-564363E4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Projects Underway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DB515-556A-B285-00E2-7F8B39135222}"/>
              </a:ext>
            </a:extLst>
          </p:cNvPr>
          <p:cNvSpPr txBox="1"/>
          <p:nvPr/>
        </p:nvSpPr>
        <p:spPr>
          <a:xfrm>
            <a:off x="5433392" y="826324"/>
            <a:ext cx="53538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Fredericton Northside East K-5 (</a:t>
            </a:r>
            <a:r>
              <a:rPr lang="en-US" sz="2000" dirty="0" err="1"/>
              <a:t>Cuffman</a:t>
            </a:r>
            <a:r>
              <a:rPr lang="en-US" sz="2000" dirty="0"/>
              <a:t> Street) Construction - Estimated to open Sept 2024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Nashwaaksis</a:t>
            </a:r>
            <a:r>
              <a:rPr lang="en-US" sz="2000" dirty="0"/>
              <a:t> Memorial / McAdam Avenue K-5 Construction - Estimated to open Sept 2025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Carleton North K-8 - Land Acquisition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Liverpool Elementary and Forest Hill Elementary Replacement - Education Specifications &amp; Land Acquisition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George Street Middle School Replacement - Education Specifications &amp; Land Acquisition</a:t>
            </a:r>
          </a:p>
          <a:p>
            <a:endParaRPr lang="en-US" sz="2400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3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73181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Major Capital Priorities on SDIP (2024-25)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364516-5522-46B3-A57F-7E2F7744F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86534"/>
              </p:ext>
            </p:extLst>
          </p:nvPr>
        </p:nvGraphicFramePr>
        <p:xfrm>
          <a:off x="470452" y="1657582"/>
          <a:ext cx="11251095" cy="439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9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7ED268-C116-25F4-9551-71A71B811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8" t="19569" r="17036" b="5603"/>
          <a:stretch/>
        </p:blipFill>
        <p:spPr>
          <a:xfrm>
            <a:off x="1325217" y="171243"/>
            <a:ext cx="10866783" cy="651551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F6732F1-753A-30F9-1FD2-3175B6FB4F25}"/>
              </a:ext>
            </a:extLst>
          </p:cNvPr>
          <p:cNvSpPr/>
          <p:nvPr/>
        </p:nvSpPr>
        <p:spPr>
          <a:xfrm>
            <a:off x="346809" y="2054604"/>
            <a:ext cx="978408" cy="22477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B42090D6-742A-62A0-8C58-977F9AA581AA}"/>
              </a:ext>
            </a:extLst>
          </p:cNvPr>
          <p:cNvSpPr/>
          <p:nvPr/>
        </p:nvSpPr>
        <p:spPr>
          <a:xfrm>
            <a:off x="9660836" y="2047460"/>
            <a:ext cx="291548" cy="23191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3E10149F-44AD-1B05-2DFB-3B729A68E728}"/>
              </a:ext>
            </a:extLst>
          </p:cNvPr>
          <p:cNvSpPr/>
          <p:nvPr/>
        </p:nvSpPr>
        <p:spPr>
          <a:xfrm>
            <a:off x="9660836" y="2527852"/>
            <a:ext cx="291548" cy="23191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86A2497C-C48C-CE43-B931-9208CDC4E81C}"/>
              </a:ext>
            </a:extLst>
          </p:cNvPr>
          <p:cNvSpPr/>
          <p:nvPr/>
        </p:nvSpPr>
        <p:spPr>
          <a:xfrm>
            <a:off x="9660836" y="4911586"/>
            <a:ext cx="291548" cy="23191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DD374F42-88E2-C21B-FB3C-7F2B285BD535}"/>
              </a:ext>
            </a:extLst>
          </p:cNvPr>
          <p:cNvSpPr/>
          <p:nvPr/>
        </p:nvSpPr>
        <p:spPr>
          <a:xfrm>
            <a:off x="9071115" y="5377069"/>
            <a:ext cx="291548" cy="23191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C46CADD0-942D-21CD-15FF-EAD2F9B14544}"/>
              </a:ext>
            </a:extLst>
          </p:cNvPr>
          <p:cNvSpPr/>
          <p:nvPr/>
        </p:nvSpPr>
        <p:spPr>
          <a:xfrm>
            <a:off x="9660836" y="6139587"/>
            <a:ext cx="291548" cy="23191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28F4639-21BF-2755-8DC3-D9C32AE14888}"/>
              </a:ext>
            </a:extLst>
          </p:cNvPr>
          <p:cNvSpPr/>
          <p:nvPr/>
        </p:nvSpPr>
        <p:spPr>
          <a:xfrm>
            <a:off x="346809" y="2525573"/>
            <a:ext cx="978408" cy="22477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F67E24F-5869-2489-CA4F-6458EB261F0F}"/>
              </a:ext>
            </a:extLst>
          </p:cNvPr>
          <p:cNvSpPr/>
          <p:nvPr/>
        </p:nvSpPr>
        <p:spPr>
          <a:xfrm>
            <a:off x="346809" y="4911586"/>
            <a:ext cx="978408" cy="22477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68AC4A-EF5C-87B4-F0C2-C13183833378}"/>
              </a:ext>
            </a:extLst>
          </p:cNvPr>
          <p:cNvSpPr/>
          <p:nvPr/>
        </p:nvSpPr>
        <p:spPr>
          <a:xfrm>
            <a:off x="346809" y="5380641"/>
            <a:ext cx="978408" cy="22477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853B018-5F57-F1D6-9424-5D0A38F9C5D5}"/>
              </a:ext>
            </a:extLst>
          </p:cNvPr>
          <p:cNvSpPr/>
          <p:nvPr/>
        </p:nvSpPr>
        <p:spPr>
          <a:xfrm>
            <a:off x="346809" y="6139587"/>
            <a:ext cx="978408" cy="22477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5EBBC-0873-746A-8B44-405ACE829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5" t="21256" r="34238" b="70965"/>
          <a:stretch/>
        </p:blipFill>
        <p:spPr>
          <a:xfrm>
            <a:off x="995402" y="261684"/>
            <a:ext cx="11102516" cy="1015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BE0F36-51A4-870D-574A-C883026BC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8" t="30597" r="35482" b="28616"/>
          <a:stretch/>
        </p:blipFill>
        <p:spPr>
          <a:xfrm>
            <a:off x="571135" y="1276987"/>
            <a:ext cx="11367757" cy="546836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3EF7498-D1E5-3047-ED51-16D5A3AED189}"/>
              </a:ext>
            </a:extLst>
          </p:cNvPr>
          <p:cNvSpPr/>
          <p:nvPr/>
        </p:nvSpPr>
        <p:spPr>
          <a:xfrm>
            <a:off x="347172" y="1276987"/>
            <a:ext cx="648230" cy="1726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D4553F9-ACAA-5232-04FA-BD53916DFA30}"/>
              </a:ext>
            </a:extLst>
          </p:cNvPr>
          <p:cNvSpPr/>
          <p:nvPr/>
        </p:nvSpPr>
        <p:spPr>
          <a:xfrm>
            <a:off x="355850" y="1641422"/>
            <a:ext cx="648230" cy="1726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87D0EC9-B223-BBCA-E82E-01B46870465C}"/>
              </a:ext>
            </a:extLst>
          </p:cNvPr>
          <p:cNvSpPr/>
          <p:nvPr/>
        </p:nvSpPr>
        <p:spPr>
          <a:xfrm>
            <a:off x="347172" y="2039407"/>
            <a:ext cx="648230" cy="1726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C84B43B-8980-3288-CD1A-83E5214EA027}"/>
              </a:ext>
            </a:extLst>
          </p:cNvPr>
          <p:cNvSpPr/>
          <p:nvPr/>
        </p:nvSpPr>
        <p:spPr>
          <a:xfrm>
            <a:off x="347172" y="2283985"/>
            <a:ext cx="648230" cy="1726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2D1ABAA-9576-A3AB-9B0C-1BF13282A78D}"/>
              </a:ext>
            </a:extLst>
          </p:cNvPr>
          <p:cNvSpPr/>
          <p:nvPr/>
        </p:nvSpPr>
        <p:spPr>
          <a:xfrm>
            <a:off x="355850" y="3021160"/>
            <a:ext cx="648230" cy="1726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A704370-B9BC-10A8-7713-819D6A361278}"/>
              </a:ext>
            </a:extLst>
          </p:cNvPr>
          <p:cNvSpPr/>
          <p:nvPr/>
        </p:nvSpPr>
        <p:spPr>
          <a:xfrm>
            <a:off x="347172" y="3781648"/>
            <a:ext cx="648230" cy="1726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642CDEB-7AD8-B5C1-7640-2C8003129669}"/>
              </a:ext>
            </a:extLst>
          </p:cNvPr>
          <p:cNvSpPr/>
          <p:nvPr/>
        </p:nvSpPr>
        <p:spPr>
          <a:xfrm>
            <a:off x="359954" y="6160414"/>
            <a:ext cx="648230" cy="1726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8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8F3804-1C59-604F-E13E-42A2C902C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1" t="20855" r="22066" b="12059"/>
          <a:stretch/>
        </p:blipFill>
        <p:spPr>
          <a:xfrm>
            <a:off x="1281522" y="385970"/>
            <a:ext cx="9788828" cy="61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Major Capital Priorities Proposed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FAC4D7-7A55-439F-9AB8-786630F95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788829"/>
              </p:ext>
            </p:extLst>
          </p:nvPr>
        </p:nvGraphicFramePr>
        <p:xfrm>
          <a:off x="1023938" y="1888434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742D2F-217B-EC3B-6131-9606207BC52D}"/>
              </a:ext>
            </a:extLst>
          </p:cNvPr>
          <p:cNvSpPr txBox="1"/>
          <p:nvPr/>
        </p:nvSpPr>
        <p:spPr>
          <a:xfrm>
            <a:off x="3804205" y="6088118"/>
            <a:ext cx="415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is the recommended priority listing?</a:t>
            </a:r>
          </a:p>
        </p:txBody>
      </p:sp>
    </p:spTree>
    <p:extLst>
      <p:ext uri="{BB962C8B-B14F-4D97-AF65-F5344CB8AC3E}">
        <p14:creationId xmlns:p14="http://schemas.microsoft.com/office/powerpoint/2010/main" val="4203765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649</TotalTime>
  <Words>319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Tw Cen MT</vt:lpstr>
      <vt:lpstr>Tw Cen MT Condensed</vt:lpstr>
      <vt:lpstr>Wingdings 3</vt:lpstr>
      <vt:lpstr>Integral</vt:lpstr>
      <vt:lpstr>25/26 Multi-Year  Infrastructure Plan</vt:lpstr>
      <vt:lpstr>Infrastructure Database</vt:lpstr>
      <vt:lpstr>Projects Underway</vt:lpstr>
      <vt:lpstr>Major Capital Priorities on SDIP (2024-25)</vt:lpstr>
      <vt:lpstr>PowerPoint Presentation</vt:lpstr>
      <vt:lpstr>PowerPoint Presentation</vt:lpstr>
      <vt:lpstr>PowerPoint Presentation</vt:lpstr>
      <vt:lpstr>Major Capital Priorities Proposed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19/20 Multi-Year Infrastructure Plan and Capital Improvements</dc:title>
  <dc:creator>Tracey, Shawn (ASD-W)</dc:creator>
  <cp:lastModifiedBy>Tracey, Shawn (ASD-W)</cp:lastModifiedBy>
  <cp:revision>39</cp:revision>
  <cp:lastPrinted>2024-04-17T14:25:15Z</cp:lastPrinted>
  <dcterms:created xsi:type="dcterms:W3CDTF">2018-05-14T16:58:51Z</dcterms:created>
  <dcterms:modified xsi:type="dcterms:W3CDTF">2024-05-14T13:17:40Z</dcterms:modified>
</cp:coreProperties>
</file>