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28"/>
  </p:notesMasterIdLst>
  <p:sldIdLst>
    <p:sldId id="801" r:id="rId5"/>
    <p:sldId id="803" r:id="rId6"/>
    <p:sldId id="807" r:id="rId7"/>
    <p:sldId id="808" r:id="rId8"/>
    <p:sldId id="802" r:id="rId9"/>
    <p:sldId id="806" r:id="rId10"/>
    <p:sldId id="809" r:id="rId11"/>
    <p:sldId id="804" r:id="rId12"/>
    <p:sldId id="805" r:id="rId13"/>
    <p:sldId id="265" r:id="rId14"/>
    <p:sldId id="788" r:id="rId15"/>
    <p:sldId id="789" r:id="rId16"/>
    <p:sldId id="791" r:id="rId17"/>
    <p:sldId id="794" r:id="rId18"/>
    <p:sldId id="792" r:id="rId19"/>
    <p:sldId id="795" r:id="rId20"/>
    <p:sldId id="790" r:id="rId21"/>
    <p:sldId id="796" r:id="rId22"/>
    <p:sldId id="793" r:id="rId23"/>
    <p:sldId id="797" r:id="rId24"/>
    <p:sldId id="799" r:id="rId25"/>
    <p:sldId id="798" r:id="rId26"/>
    <p:sldId id="800" r:id="rId27"/>
  </p:sldIdLst>
  <p:sldSz cx="12192000" cy="6858000"/>
  <p:notesSz cx="7010400" cy="9296400"/>
  <p:embeddedFontLst>
    <p:embeddedFont>
      <p:font typeface="Cambria" panose="02040503050406030204" pitchFamily="18"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9FCB"/>
    <a:srgbClr val="005289"/>
    <a:srgbClr val="C3D2E7"/>
    <a:srgbClr val="4882B9"/>
    <a:srgbClr val="ABC0DD"/>
    <a:srgbClr val="FFCC00"/>
    <a:srgbClr val="006055"/>
    <a:srgbClr val="4D4D4D"/>
    <a:srgbClr val="6633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96" autoAdjust="0"/>
  </p:normalViewPr>
  <p:slideViewPr>
    <p:cSldViewPr snapToGrid="0">
      <p:cViewPr varScale="1">
        <p:scale>
          <a:sx n="108" d="100"/>
          <a:sy n="108" d="100"/>
        </p:scale>
        <p:origin x="654" y="102"/>
      </p:cViewPr>
      <p:guideLst/>
    </p:cSldViewPr>
  </p:slideViewPr>
  <p:notesTextViewPr>
    <p:cViewPr>
      <p:scale>
        <a:sx n="3" d="2"/>
        <a:sy n="3" d="2"/>
      </p:scale>
      <p:origin x="0" y="0"/>
    </p:cViewPr>
  </p:notesTextViewPr>
  <p:sorterViewPr>
    <p:cViewPr>
      <p:scale>
        <a:sx n="80" d="100"/>
        <a:sy n="80" d="100"/>
      </p:scale>
      <p:origin x="0" y="-126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52A74-1D77-4BBE-93B9-67A14D42E7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89F252C-F7A1-42C8-899C-3145E1FA8220}">
      <dgm:prSet/>
      <dgm:spPr/>
      <dgm:t>
        <a:bodyPr/>
        <a:lstStyle/>
        <a:p>
          <a:r>
            <a:rPr lang="en-US"/>
            <a:t>Numeracy  -</a:t>
          </a:r>
        </a:p>
      </dgm:t>
    </dgm:pt>
    <dgm:pt modelId="{55F6795C-436B-43E4-AEBE-5FEEEC412805}" type="parTrans" cxnId="{09B6E5BC-E544-4E62-9FF8-907E6AC0EC61}">
      <dgm:prSet/>
      <dgm:spPr/>
      <dgm:t>
        <a:bodyPr/>
        <a:lstStyle/>
        <a:p>
          <a:endParaRPr lang="en-US"/>
        </a:p>
      </dgm:t>
    </dgm:pt>
    <dgm:pt modelId="{0AB8F9FE-3534-4F58-8262-AA5565B599B3}" type="sibTrans" cxnId="{09B6E5BC-E544-4E62-9FF8-907E6AC0EC61}">
      <dgm:prSet/>
      <dgm:spPr/>
      <dgm:t>
        <a:bodyPr/>
        <a:lstStyle/>
        <a:p>
          <a:endParaRPr lang="en-US"/>
        </a:p>
      </dgm:t>
    </dgm:pt>
    <dgm:pt modelId="{D1DBF5D7-142C-4A83-97D5-8BE6DD50A2FB}">
      <dgm:prSet/>
      <dgm:spPr/>
      <dgm:t>
        <a:bodyPr/>
        <a:lstStyle/>
        <a:p>
          <a:r>
            <a:rPr lang="en-US" dirty="0" err="1"/>
            <a:t>Knowledgehook</a:t>
          </a:r>
          <a:r>
            <a:rPr lang="en-US" dirty="0"/>
            <a:t> currently in 2 schools; in line for expansion to 8 more schools</a:t>
          </a:r>
        </a:p>
      </dgm:t>
    </dgm:pt>
    <dgm:pt modelId="{40606530-D491-4152-91FB-D1141B31E95F}" type="parTrans" cxnId="{BE35CB18-3ACB-4939-8BA5-693DE2F8B065}">
      <dgm:prSet/>
      <dgm:spPr/>
      <dgm:t>
        <a:bodyPr/>
        <a:lstStyle/>
        <a:p>
          <a:endParaRPr lang="en-US"/>
        </a:p>
      </dgm:t>
    </dgm:pt>
    <dgm:pt modelId="{056BF17F-F42C-40CA-8379-F15B4C6F3C78}" type="sibTrans" cxnId="{BE35CB18-3ACB-4939-8BA5-693DE2F8B065}">
      <dgm:prSet/>
      <dgm:spPr/>
      <dgm:t>
        <a:bodyPr/>
        <a:lstStyle/>
        <a:p>
          <a:endParaRPr lang="en-US"/>
        </a:p>
      </dgm:t>
    </dgm:pt>
    <dgm:pt modelId="{8BBDBF39-7A46-4F03-BCDD-ED2AF4314645}">
      <dgm:prSet/>
      <dgm:spPr/>
      <dgm:t>
        <a:bodyPr/>
        <a:lstStyle/>
        <a:p>
          <a:r>
            <a:rPr lang="en-US" dirty="0" err="1"/>
            <a:t>Zorbits</a:t>
          </a:r>
          <a:r>
            <a:rPr lang="en-US" dirty="0"/>
            <a:t> Program  K-3  at 20 schools  .  ASD-W has 1240 active student accounts and 186 teachers using from K-3 ( both Prime and FI) </a:t>
          </a:r>
        </a:p>
      </dgm:t>
    </dgm:pt>
    <dgm:pt modelId="{A91269C7-ACB6-490A-AD5D-2C971B2B9B07}" type="parTrans" cxnId="{A6E22BC4-415E-40DE-8056-D7A3BDF12C7D}">
      <dgm:prSet/>
      <dgm:spPr/>
      <dgm:t>
        <a:bodyPr/>
        <a:lstStyle/>
        <a:p>
          <a:endParaRPr lang="en-US"/>
        </a:p>
      </dgm:t>
    </dgm:pt>
    <dgm:pt modelId="{37777E2C-E1B5-4B92-A048-7EE4C8EADC5F}" type="sibTrans" cxnId="{A6E22BC4-415E-40DE-8056-D7A3BDF12C7D}">
      <dgm:prSet/>
      <dgm:spPr/>
      <dgm:t>
        <a:bodyPr/>
        <a:lstStyle/>
        <a:p>
          <a:endParaRPr lang="en-US"/>
        </a:p>
      </dgm:t>
    </dgm:pt>
    <dgm:pt modelId="{927E669E-62D4-4707-83DE-EAD499A198DE}">
      <dgm:prSet/>
      <dgm:spPr/>
      <dgm:t>
        <a:bodyPr/>
        <a:lstStyle/>
        <a:p>
          <a:r>
            <a:rPr lang="en-US" dirty="0"/>
            <a:t>Math Running Records -  37 schools K-8, are implementing the framework across ASD-W</a:t>
          </a:r>
        </a:p>
      </dgm:t>
    </dgm:pt>
    <dgm:pt modelId="{17AEAF8D-C436-4B5E-8D3F-95D71AA9EB7E}" type="parTrans" cxnId="{F32CF6BF-9222-4B1D-9F55-CF782DB4940D}">
      <dgm:prSet/>
      <dgm:spPr/>
      <dgm:t>
        <a:bodyPr/>
        <a:lstStyle/>
        <a:p>
          <a:endParaRPr lang="en-US"/>
        </a:p>
      </dgm:t>
    </dgm:pt>
    <dgm:pt modelId="{B5AAFF98-5716-452D-B125-CFBC2E40F17D}" type="sibTrans" cxnId="{F32CF6BF-9222-4B1D-9F55-CF782DB4940D}">
      <dgm:prSet/>
      <dgm:spPr/>
      <dgm:t>
        <a:bodyPr/>
        <a:lstStyle/>
        <a:p>
          <a:endParaRPr lang="en-US"/>
        </a:p>
      </dgm:t>
    </dgm:pt>
    <dgm:pt modelId="{F8DABDDB-E8CE-4919-B19D-24577E99750C}">
      <dgm:prSet/>
      <dgm:spPr/>
      <dgm:t>
        <a:bodyPr/>
        <a:lstStyle/>
        <a:p>
          <a:r>
            <a:rPr lang="en-US" dirty="0"/>
            <a:t>Book Studies  K-2  ( Fluency and Flexibility   -  75 teachers ) </a:t>
          </a:r>
        </a:p>
      </dgm:t>
    </dgm:pt>
    <dgm:pt modelId="{67E29ADD-9275-4FC4-B258-163F5266042C}" type="parTrans" cxnId="{AF883365-51FB-4C5B-B58F-07F3F76AE6A7}">
      <dgm:prSet/>
      <dgm:spPr/>
      <dgm:t>
        <a:bodyPr/>
        <a:lstStyle/>
        <a:p>
          <a:endParaRPr lang="en-US"/>
        </a:p>
      </dgm:t>
    </dgm:pt>
    <dgm:pt modelId="{D74EE906-FDE6-4619-B1D6-E8491828D9D2}" type="sibTrans" cxnId="{AF883365-51FB-4C5B-B58F-07F3F76AE6A7}">
      <dgm:prSet/>
      <dgm:spPr/>
      <dgm:t>
        <a:bodyPr/>
        <a:lstStyle/>
        <a:p>
          <a:endParaRPr lang="en-US"/>
        </a:p>
      </dgm:t>
    </dgm:pt>
    <dgm:pt modelId="{52A8B561-4CFC-4401-AB9F-557ABA139D91}">
      <dgm:prSet/>
      <dgm:spPr/>
      <dgm:t>
        <a:bodyPr/>
        <a:lstStyle/>
        <a:p>
          <a:r>
            <a:rPr lang="en-US"/>
            <a:t>3-5  ( Developing Fluency   - 55 teachers )</a:t>
          </a:r>
        </a:p>
      </dgm:t>
    </dgm:pt>
    <dgm:pt modelId="{A602206F-6DD1-4E8F-AA86-B97842E37F12}" type="parTrans" cxnId="{7D6F6110-DF1C-48D5-829E-FB30B3F19DA4}">
      <dgm:prSet/>
      <dgm:spPr/>
      <dgm:t>
        <a:bodyPr/>
        <a:lstStyle/>
        <a:p>
          <a:endParaRPr lang="en-US"/>
        </a:p>
      </dgm:t>
    </dgm:pt>
    <dgm:pt modelId="{95C07B0F-662C-46E2-A3DF-463EAC7C01F3}" type="sibTrans" cxnId="{7D6F6110-DF1C-48D5-829E-FB30B3F19DA4}">
      <dgm:prSet/>
      <dgm:spPr/>
      <dgm:t>
        <a:bodyPr/>
        <a:lstStyle/>
        <a:p>
          <a:endParaRPr lang="en-US"/>
        </a:p>
      </dgm:t>
    </dgm:pt>
    <dgm:pt modelId="{E7975650-4D67-42DF-8397-6A6397D540C4}">
      <dgm:prSet/>
      <dgm:spPr/>
      <dgm:t>
        <a:bodyPr/>
        <a:lstStyle/>
        <a:p>
          <a:r>
            <a:rPr lang="en-US" dirty="0"/>
            <a:t>6-8  ( Open Middle  - 10 teachers   and  Guided Math – 13 teachers )</a:t>
          </a:r>
        </a:p>
      </dgm:t>
    </dgm:pt>
    <dgm:pt modelId="{DB7617D4-4AC2-4E15-B5FC-C35F3608274A}" type="parTrans" cxnId="{861786A4-3240-4022-8AD8-A122E2FD82B9}">
      <dgm:prSet/>
      <dgm:spPr/>
      <dgm:t>
        <a:bodyPr/>
        <a:lstStyle/>
        <a:p>
          <a:endParaRPr lang="en-US"/>
        </a:p>
      </dgm:t>
    </dgm:pt>
    <dgm:pt modelId="{3AB47B7B-C232-4530-8F8F-9A37E9149C74}" type="sibTrans" cxnId="{861786A4-3240-4022-8AD8-A122E2FD82B9}">
      <dgm:prSet/>
      <dgm:spPr/>
      <dgm:t>
        <a:bodyPr/>
        <a:lstStyle/>
        <a:p>
          <a:endParaRPr lang="en-US"/>
        </a:p>
      </dgm:t>
    </dgm:pt>
    <dgm:pt modelId="{9D1104F9-2E40-4847-A659-BD368E10CBDB}">
      <dgm:prSet/>
      <dgm:spPr/>
      <dgm:t>
        <a:bodyPr/>
        <a:lstStyle/>
        <a:p>
          <a:r>
            <a:rPr lang="en-US" dirty="0"/>
            <a:t>D2L PL Hub   Learning Modules  ( k-2, 3-5 Numeracy )</a:t>
          </a:r>
        </a:p>
      </dgm:t>
    </dgm:pt>
    <dgm:pt modelId="{1BA50F50-AF81-4853-9F54-C1AADCBB3C52}" type="parTrans" cxnId="{DF312CA6-12C9-48B7-B8F3-BBF9A9DDF069}">
      <dgm:prSet/>
      <dgm:spPr/>
      <dgm:t>
        <a:bodyPr/>
        <a:lstStyle/>
        <a:p>
          <a:endParaRPr lang="en-US"/>
        </a:p>
      </dgm:t>
    </dgm:pt>
    <dgm:pt modelId="{83A0D6AD-5E48-4000-BC48-3778701FFCC0}" type="sibTrans" cxnId="{DF312CA6-12C9-48B7-B8F3-BBF9A9DDF069}">
      <dgm:prSet/>
      <dgm:spPr/>
      <dgm:t>
        <a:bodyPr/>
        <a:lstStyle/>
        <a:p>
          <a:endParaRPr lang="en-US"/>
        </a:p>
      </dgm:t>
    </dgm:pt>
    <dgm:pt modelId="{E79E1F1C-823B-4A1F-B1EA-F925157867D4}">
      <dgm:prSet/>
      <dgm:spPr/>
      <dgm:t>
        <a:bodyPr/>
        <a:lstStyle/>
        <a:p>
          <a:r>
            <a:rPr lang="en-US" dirty="0"/>
            <a:t>Weekly  Posts for Teachers on the ASD-W TEAMS site  ; i.e. Pedagogical Practices and resources to enhance teaching and learning</a:t>
          </a:r>
        </a:p>
      </dgm:t>
    </dgm:pt>
    <dgm:pt modelId="{9B2CFC42-2031-4A66-A9D8-2D7D2998A372}" type="parTrans" cxnId="{DC4B4D39-19E2-4961-AD4B-7C29A62ED1A5}">
      <dgm:prSet/>
      <dgm:spPr/>
      <dgm:t>
        <a:bodyPr/>
        <a:lstStyle/>
        <a:p>
          <a:endParaRPr lang="en-US"/>
        </a:p>
      </dgm:t>
    </dgm:pt>
    <dgm:pt modelId="{C58552E7-1A2B-457F-9EFD-9C70A4E67266}" type="sibTrans" cxnId="{DC4B4D39-19E2-4961-AD4B-7C29A62ED1A5}">
      <dgm:prSet/>
      <dgm:spPr/>
      <dgm:t>
        <a:bodyPr/>
        <a:lstStyle/>
        <a:p>
          <a:endParaRPr lang="en-US"/>
        </a:p>
      </dgm:t>
    </dgm:pt>
    <dgm:pt modelId="{DBF4DBAC-1E98-4D37-BB6F-4CF5FD3AEA26}">
      <dgm:prSet/>
      <dgm:spPr/>
      <dgm:t>
        <a:bodyPr/>
        <a:lstStyle/>
        <a:p>
          <a:endParaRPr lang="en-US" dirty="0"/>
        </a:p>
      </dgm:t>
    </dgm:pt>
    <dgm:pt modelId="{717B3013-89CE-41C6-8C32-7B39771DEB2B}" type="parTrans" cxnId="{BB7C7CAA-B88A-4959-B3CB-45F20FBF0467}">
      <dgm:prSet/>
      <dgm:spPr/>
      <dgm:t>
        <a:bodyPr/>
        <a:lstStyle/>
        <a:p>
          <a:endParaRPr lang="en-US"/>
        </a:p>
      </dgm:t>
    </dgm:pt>
    <dgm:pt modelId="{C229E437-DF78-4E95-95A4-6FC4A4A88F97}" type="sibTrans" cxnId="{BB7C7CAA-B88A-4959-B3CB-45F20FBF0467}">
      <dgm:prSet/>
      <dgm:spPr/>
      <dgm:t>
        <a:bodyPr/>
        <a:lstStyle/>
        <a:p>
          <a:endParaRPr lang="en-US"/>
        </a:p>
      </dgm:t>
    </dgm:pt>
    <dgm:pt modelId="{FF894D8B-0BBE-4C40-B5D1-C15E3C643E7A}">
      <dgm:prSet/>
      <dgm:spPr/>
      <dgm:t>
        <a:bodyPr/>
        <a:lstStyle/>
        <a:p>
          <a:r>
            <a:rPr lang="en-US" dirty="0"/>
            <a:t>Formative Data Collection Spreadsheet being used in schools with an Academic Support Teacher.  Currently, 18  of 34 have teachers engaged with the usage of the tool. </a:t>
          </a:r>
        </a:p>
      </dgm:t>
    </dgm:pt>
    <dgm:pt modelId="{2DCF14AB-06E1-4160-ADFF-B19E32D776CF}" type="sibTrans" cxnId="{51BE1597-906A-458B-B9EA-162E5FF501B5}">
      <dgm:prSet/>
      <dgm:spPr/>
      <dgm:t>
        <a:bodyPr/>
        <a:lstStyle/>
        <a:p>
          <a:endParaRPr lang="en-US"/>
        </a:p>
      </dgm:t>
    </dgm:pt>
    <dgm:pt modelId="{9990A22B-B8F9-4391-93D2-9C5AFBA3D06E}" type="parTrans" cxnId="{51BE1597-906A-458B-B9EA-162E5FF501B5}">
      <dgm:prSet/>
      <dgm:spPr/>
      <dgm:t>
        <a:bodyPr/>
        <a:lstStyle/>
        <a:p>
          <a:endParaRPr lang="en-US"/>
        </a:p>
      </dgm:t>
    </dgm:pt>
    <dgm:pt modelId="{0FD2428D-64C8-4FE4-94B9-23BEC27E2B59}">
      <dgm:prSet/>
      <dgm:spPr/>
      <dgm:t>
        <a:bodyPr/>
        <a:lstStyle/>
        <a:p>
          <a:r>
            <a:rPr lang="en-US" dirty="0"/>
            <a:t>ASD-W K-12 Numeracy SharePoint site that offers resources to teachers to enhance planning, instruction, assessing and reporting</a:t>
          </a:r>
        </a:p>
      </dgm:t>
    </dgm:pt>
    <dgm:pt modelId="{34E403C6-052A-4614-86C2-5BBDF76045C7}" type="parTrans" cxnId="{9CC4A835-4561-4AD3-AC0B-BD1BE557F4D6}">
      <dgm:prSet/>
      <dgm:spPr/>
      <dgm:t>
        <a:bodyPr/>
        <a:lstStyle/>
        <a:p>
          <a:endParaRPr lang="en-US"/>
        </a:p>
      </dgm:t>
    </dgm:pt>
    <dgm:pt modelId="{9DD1C863-8668-4FA1-85D7-3601F02D68E9}" type="sibTrans" cxnId="{9CC4A835-4561-4AD3-AC0B-BD1BE557F4D6}">
      <dgm:prSet/>
      <dgm:spPr/>
      <dgm:t>
        <a:bodyPr/>
        <a:lstStyle/>
        <a:p>
          <a:endParaRPr lang="en-US"/>
        </a:p>
      </dgm:t>
    </dgm:pt>
    <dgm:pt modelId="{E7498281-FFFD-42EE-A6E5-3E23F0BA2F34}">
      <dgm:prSet/>
      <dgm:spPr/>
      <dgm:t>
        <a:bodyPr/>
        <a:lstStyle/>
        <a:p>
          <a:r>
            <a:rPr lang="en-US" dirty="0"/>
            <a:t>Building Thinking Classrooms – Professional Learning  ( 136 teachers 2023-24)</a:t>
          </a:r>
        </a:p>
      </dgm:t>
    </dgm:pt>
    <dgm:pt modelId="{B7D667CE-FEA3-4AC5-8673-C9E5B1B7D4BA}" type="parTrans" cxnId="{018289BD-DA7F-4C29-A13F-0CEC4CCCCAB6}">
      <dgm:prSet/>
      <dgm:spPr/>
      <dgm:t>
        <a:bodyPr/>
        <a:lstStyle/>
        <a:p>
          <a:endParaRPr lang="en-US"/>
        </a:p>
      </dgm:t>
    </dgm:pt>
    <dgm:pt modelId="{8AC3AFF0-9E2F-4D83-ACBE-E34F167CD9BA}" type="sibTrans" cxnId="{018289BD-DA7F-4C29-A13F-0CEC4CCCCAB6}">
      <dgm:prSet/>
      <dgm:spPr/>
      <dgm:t>
        <a:bodyPr/>
        <a:lstStyle/>
        <a:p>
          <a:endParaRPr lang="en-US"/>
        </a:p>
      </dgm:t>
    </dgm:pt>
    <dgm:pt modelId="{5CC03934-4F65-4C2D-ABAB-5BD5D615539C}" type="pres">
      <dgm:prSet presAssocID="{8AD52A74-1D77-4BBE-93B9-67A14D42E7C0}" presName="linear" presStyleCnt="0">
        <dgm:presLayoutVars>
          <dgm:animLvl val="lvl"/>
          <dgm:resizeHandles val="exact"/>
        </dgm:presLayoutVars>
      </dgm:prSet>
      <dgm:spPr/>
    </dgm:pt>
    <dgm:pt modelId="{EBBEDF1F-3A45-4BBB-BE28-F639B2AE6D46}" type="pres">
      <dgm:prSet presAssocID="{689F252C-F7A1-42C8-899C-3145E1FA8220}" presName="parentText" presStyleLbl="node1" presStyleIdx="0" presStyleCnt="2">
        <dgm:presLayoutVars>
          <dgm:chMax val="0"/>
          <dgm:bulletEnabled val="1"/>
        </dgm:presLayoutVars>
      </dgm:prSet>
      <dgm:spPr/>
    </dgm:pt>
    <dgm:pt modelId="{946C45A2-AB2C-400F-9DA8-B81E08E5B6BA}" type="pres">
      <dgm:prSet presAssocID="{689F252C-F7A1-42C8-899C-3145E1FA8220}" presName="childText" presStyleLbl="revTx" presStyleIdx="0" presStyleCnt="1" custScaleX="86608" custScaleY="94781">
        <dgm:presLayoutVars>
          <dgm:bulletEnabled val="1"/>
        </dgm:presLayoutVars>
      </dgm:prSet>
      <dgm:spPr/>
    </dgm:pt>
    <dgm:pt modelId="{52C317D5-7C3F-4585-9500-795B8DB211C4}" type="pres">
      <dgm:prSet presAssocID="{DBF4DBAC-1E98-4D37-BB6F-4CF5FD3AEA26}" presName="parentText" presStyleLbl="node1" presStyleIdx="1" presStyleCnt="2">
        <dgm:presLayoutVars>
          <dgm:chMax val="0"/>
          <dgm:bulletEnabled val="1"/>
        </dgm:presLayoutVars>
      </dgm:prSet>
      <dgm:spPr/>
    </dgm:pt>
  </dgm:ptLst>
  <dgm:cxnLst>
    <dgm:cxn modelId="{7D6F6110-DF1C-48D5-829E-FB30B3F19DA4}" srcId="{F8DABDDB-E8CE-4919-B19D-24577E99750C}" destId="{52A8B561-4CFC-4401-AB9F-557ABA139D91}" srcOrd="0" destOrd="0" parTransId="{A602206F-6DD1-4E8F-AA86-B97842E37F12}" sibTransId="{95C07B0F-662C-46E2-A3DF-463EAC7C01F3}"/>
    <dgm:cxn modelId="{BE35CB18-3ACB-4939-8BA5-693DE2F8B065}" srcId="{689F252C-F7A1-42C8-899C-3145E1FA8220}" destId="{D1DBF5D7-142C-4A83-97D5-8BE6DD50A2FB}" srcOrd="0" destOrd="0" parTransId="{40606530-D491-4152-91FB-D1141B31E95F}" sibTransId="{056BF17F-F42C-40CA-8379-F15B4C6F3C78}"/>
    <dgm:cxn modelId="{9CC4A835-4561-4AD3-AC0B-BD1BE557F4D6}" srcId="{689F252C-F7A1-42C8-899C-3145E1FA8220}" destId="{0FD2428D-64C8-4FE4-94B9-23BEC27E2B59}" srcOrd="8" destOrd="0" parTransId="{34E403C6-052A-4614-86C2-5BBDF76045C7}" sibTransId="{9DD1C863-8668-4FA1-85D7-3601F02D68E9}"/>
    <dgm:cxn modelId="{DC4B4D39-19E2-4961-AD4B-7C29A62ED1A5}" srcId="{689F252C-F7A1-42C8-899C-3145E1FA8220}" destId="{E79E1F1C-823B-4A1F-B1EA-F925157867D4}" srcOrd="7" destOrd="0" parTransId="{9B2CFC42-2031-4A66-A9D8-2D7D2998A372}" sibTransId="{C58552E7-1A2B-457F-9EFD-9C70A4E67266}"/>
    <dgm:cxn modelId="{A93F443A-6960-45C4-A3DC-170C7629E655}" type="presOf" srcId="{0FD2428D-64C8-4FE4-94B9-23BEC27E2B59}" destId="{946C45A2-AB2C-400F-9DA8-B81E08E5B6BA}" srcOrd="0" destOrd="10" presId="urn:microsoft.com/office/officeart/2005/8/layout/vList2"/>
    <dgm:cxn modelId="{1B2BEF3F-36C3-4698-B7C0-A8359919661C}" type="presOf" srcId="{E79E1F1C-823B-4A1F-B1EA-F925157867D4}" destId="{946C45A2-AB2C-400F-9DA8-B81E08E5B6BA}" srcOrd="0" destOrd="9" presId="urn:microsoft.com/office/officeart/2005/8/layout/vList2"/>
    <dgm:cxn modelId="{F7C15D5E-0E2F-4492-9475-644D9F2A6A92}" type="presOf" srcId="{F8DABDDB-E8CE-4919-B19D-24577E99750C}" destId="{946C45A2-AB2C-400F-9DA8-B81E08E5B6BA}" srcOrd="0" destOrd="4" presId="urn:microsoft.com/office/officeart/2005/8/layout/vList2"/>
    <dgm:cxn modelId="{AF883365-51FB-4C5B-B58F-07F3F76AE6A7}" srcId="{689F252C-F7A1-42C8-899C-3145E1FA8220}" destId="{F8DABDDB-E8CE-4919-B19D-24577E99750C}" srcOrd="4" destOrd="0" parTransId="{67E29ADD-9275-4FC4-B258-163F5266042C}" sibTransId="{D74EE906-FDE6-4619-B1D6-E8491828D9D2}"/>
    <dgm:cxn modelId="{5524D255-C2C5-4C3A-A377-447EB6C4D4FB}" type="presOf" srcId="{8AD52A74-1D77-4BBE-93B9-67A14D42E7C0}" destId="{5CC03934-4F65-4C2D-ABAB-5BD5D615539C}" srcOrd="0" destOrd="0" presId="urn:microsoft.com/office/officeart/2005/8/layout/vList2"/>
    <dgm:cxn modelId="{597FC47A-94B5-4FED-84C9-BE25116FD6D6}" type="presOf" srcId="{FF894D8B-0BBE-4C40-B5D1-C15E3C643E7A}" destId="{946C45A2-AB2C-400F-9DA8-B81E08E5B6BA}" srcOrd="0" destOrd="7" presId="urn:microsoft.com/office/officeart/2005/8/layout/vList2"/>
    <dgm:cxn modelId="{C4EE5C86-149C-4C57-9D31-4D2052B2B86A}" type="presOf" srcId="{DBF4DBAC-1E98-4D37-BB6F-4CF5FD3AEA26}" destId="{52C317D5-7C3F-4585-9500-795B8DB211C4}" srcOrd="0" destOrd="0" presId="urn:microsoft.com/office/officeart/2005/8/layout/vList2"/>
    <dgm:cxn modelId="{51BE1597-906A-458B-B9EA-162E5FF501B5}" srcId="{689F252C-F7A1-42C8-899C-3145E1FA8220}" destId="{FF894D8B-0BBE-4C40-B5D1-C15E3C643E7A}" srcOrd="5" destOrd="0" parTransId="{9990A22B-B8F9-4391-93D2-9C5AFBA3D06E}" sibTransId="{2DCF14AB-06E1-4160-ADFF-B19E32D776CF}"/>
    <dgm:cxn modelId="{EBD24A9C-0669-4593-8D90-172BEC67891A}" type="presOf" srcId="{689F252C-F7A1-42C8-899C-3145E1FA8220}" destId="{EBBEDF1F-3A45-4BBB-BE28-F639B2AE6D46}" srcOrd="0" destOrd="0" presId="urn:microsoft.com/office/officeart/2005/8/layout/vList2"/>
    <dgm:cxn modelId="{35B6549E-411C-4622-ABFF-E285CE2C274C}" type="presOf" srcId="{927E669E-62D4-4707-83DE-EAD499A198DE}" destId="{946C45A2-AB2C-400F-9DA8-B81E08E5B6BA}" srcOrd="0" destOrd="2" presId="urn:microsoft.com/office/officeart/2005/8/layout/vList2"/>
    <dgm:cxn modelId="{C5B9BDA0-5A07-4959-BD6A-18D2185A4280}" type="presOf" srcId="{E7498281-FFFD-42EE-A6E5-3E23F0BA2F34}" destId="{946C45A2-AB2C-400F-9DA8-B81E08E5B6BA}" srcOrd="0" destOrd="3" presId="urn:microsoft.com/office/officeart/2005/8/layout/vList2"/>
    <dgm:cxn modelId="{861786A4-3240-4022-8AD8-A122E2FD82B9}" srcId="{F8DABDDB-E8CE-4919-B19D-24577E99750C}" destId="{E7975650-4D67-42DF-8397-6A6397D540C4}" srcOrd="1" destOrd="0" parTransId="{DB7617D4-4AC2-4E15-B5FC-C35F3608274A}" sibTransId="{3AB47B7B-C232-4530-8F8F-9A37E9149C74}"/>
    <dgm:cxn modelId="{DF312CA6-12C9-48B7-B8F3-BBF9A9DDF069}" srcId="{689F252C-F7A1-42C8-899C-3145E1FA8220}" destId="{9D1104F9-2E40-4847-A659-BD368E10CBDB}" srcOrd="6" destOrd="0" parTransId="{1BA50F50-AF81-4853-9F54-C1AADCBB3C52}" sibTransId="{83A0D6AD-5E48-4000-BC48-3778701FFCC0}"/>
    <dgm:cxn modelId="{BB7C7CAA-B88A-4959-B3CB-45F20FBF0467}" srcId="{8AD52A74-1D77-4BBE-93B9-67A14D42E7C0}" destId="{DBF4DBAC-1E98-4D37-BB6F-4CF5FD3AEA26}" srcOrd="1" destOrd="0" parTransId="{717B3013-89CE-41C6-8C32-7B39771DEB2B}" sibTransId="{C229E437-DF78-4E95-95A4-6FC4A4A88F97}"/>
    <dgm:cxn modelId="{4DD86FAB-4F53-42E3-B706-D0994F1AC453}" type="presOf" srcId="{9D1104F9-2E40-4847-A659-BD368E10CBDB}" destId="{946C45A2-AB2C-400F-9DA8-B81E08E5B6BA}" srcOrd="0" destOrd="8" presId="urn:microsoft.com/office/officeart/2005/8/layout/vList2"/>
    <dgm:cxn modelId="{200D9CAB-C385-458C-8E61-CD825D6AFBA1}" type="presOf" srcId="{8BBDBF39-7A46-4F03-BCDD-ED2AF4314645}" destId="{946C45A2-AB2C-400F-9DA8-B81E08E5B6BA}" srcOrd="0" destOrd="1" presId="urn:microsoft.com/office/officeart/2005/8/layout/vList2"/>
    <dgm:cxn modelId="{E0CF5CAF-74C5-4103-8115-F39913DA9B26}" type="presOf" srcId="{52A8B561-4CFC-4401-AB9F-557ABA139D91}" destId="{946C45A2-AB2C-400F-9DA8-B81E08E5B6BA}" srcOrd="0" destOrd="5" presId="urn:microsoft.com/office/officeart/2005/8/layout/vList2"/>
    <dgm:cxn modelId="{09B6E5BC-E544-4E62-9FF8-907E6AC0EC61}" srcId="{8AD52A74-1D77-4BBE-93B9-67A14D42E7C0}" destId="{689F252C-F7A1-42C8-899C-3145E1FA8220}" srcOrd="0" destOrd="0" parTransId="{55F6795C-436B-43E4-AEBE-5FEEEC412805}" sibTransId="{0AB8F9FE-3534-4F58-8262-AA5565B599B3}"/>
    <dgm:cxn modelId="{018289BD-DA7F-4C29-A13F-0CEC4CCCCAB6}" srcId="{689F252C-F7A1-42C8-899C-3145E1FA8220}" destId="{E7498281-FFFD-42EE-A6E5-3E23F0BA2F34}" srcOrd="3" destOrd="0" parTransId="{B7D667CE-FEA3-4AC5-8673-C9E5B1B7D4BA}" sibTransId="{8AC3AFF0-9E2F-4D83-ACBE-E34F167CD9BA}"/>
    <dgm:cxn modelId="{F32CF6BF-9222-4B1D-9F55-CF782DB4940D}" srcId="{689F252C-F7A1-42C8-899C-3145E1FA8220}" destId="{927E669E-62D4-4707-83DE-EAD499A198DE}" srcOrd="2" destOrd="0" parTransId="{17AEAF8D-C436-4B5E-8D3F-95D71AA9EB7E}" sibTransId="{B5AAFF98-5716-452D-B125-CFBC2E40F17D}"/>
    <dgm:cxn modelId="{A6E22BC4-415E-40DE-8056-D7A3BDF12C7D}" srcId="{689F252C-F7A1-42C8-899C-3145E1FA8220}" destId="{8BBDBF39-7A46-4F03-BCDD-ED2AF4314645}" srcOrd="1" destOrd="0" parTransId="{A91269C7-ACB6-490A-AD5D-2C971B2B9B07}" sibTransId="{37777E2C-E1B5-4B92-A048-7EE4C8EADC5F}"/>
    <dgm:cxn modelId="{8EFB51D5-B601-4549-A0B0-72D76208DFCE}" type="presOf" srcId="{E7975650-4D67-42DF-8397-6A6397D540C4}" destId="{946C45A2-AB2C-400F-9DA8-B81E08E5B6BA}" srcOrd="0" destOrd="6" presId="urn:microsoft.com/office/officeart/2005/8/layout/vList2"/>
    <dgm:cxn modelId="{76D1F7DE-317E-4668-9389-92ADAEB7ADCE}" type="presOf" srcId="{D1DBF5D7-142C-4A83-97D5-8BE6DD50A2FB}" destId="{946C45A2-AB2C-400F-9DA8-B81E08E5B6BA}" srcOrd="0" destOrd="0" presId="urn:microsoft.com/office/officeart/2005/8/layout/vList2"/>
    <dgm:cxn modelId="{EEF912DB-E539-41F7-9B70-728935209C37}" type="presParOf" srcId="{5CC03934-4F65-4C2D-ABAB-5BD5D615539C}" destId="{EBBEDF1F-3A45-4BBB-BE28-F639B2AE6D46}" srcOrd="0" destOrd="0" presId="urn:microsoft.com/office/officeart/2005/8/layout/vList2"/>
    <dgm:cxn modelId="{5D18D70F-E470-4D8D-B313-D9AB80977F71}" type="presParOf" srcId="{5CC03934-4F65-4C2D-ABAB-5BD5D615539C}" destId="{946C45A2-AB2C-400F-9DA8-B81E08E5B6BA}" srcOrd="1" destOrd="0" presId="urn:microsoft.com/office/officeart/2005/8/layout/vList2"/>
    <dgm:cxn modelId="{1D337C21-89EE-4CAB-ADCC-D79DBEFAF67A}" type="presParOf" srcId="{5CC03934-4F65-4C2D-ABAB-5BD5D615539C}" destId="{52C317D5-7C3F-4585-9500-795B8DB211C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A1CE9B-7079-43A4-ABFC-4F3CE6536318}"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8B4A01E8-7F53-4522-9451-86D82F6DFA60}">
      <dgm:prSet/>
      <dgm:spPr/>
      <dgm:t>
        <a:bodyPr/>
        <a:lstStyle/>
        <a:p>
          <a:r>
            <a:rPr lang="en-US"/>
            <a:t>Literacy – </a:t>
          </a:r>
        </a:p>
      </dgm:t>
    </dgm:pt>
    <dgm:pt modelId="{CD621AF2-939F-47E4-A27D-3ED2354814E2}" type="parTrans" cxnId="{63C2BD6A-EAB5-461B-8680-251BBD36536C}">
      <dgm:prSet/>
      <dgm:spPr/>
      <dgm:t>
        <a:bodyPr/>
        <a:lstStyle/>
        <a:p>
          <a:endParaRPr lang="en-US"/>
        </a:p>
      </dgm:t>
    </dgm:pt>
    <dgm:pt modelId="{220FA454-FD60-4E98-9D66-BE817610D69D}" type="sibTrans" cxnId="{63C2BD6A-EAB5-461B-8680-251BBD36536C}">
      <dgm:prSet/>
      <dgm:spPr/>
      <dgm:t>
        <a:bodyPr/>
        <a:lstStyle/>
        <a:p>
          <a:endParaRPr lang="en-US"/>
        </a:p>
      </dgm:t>
    </dgm:pt>
    <dgm:pt modelId="{32D15C70-1CC7-4A6A-B028-CB26F47FD89D}">
      <dgm:prSet custT="1"/>
      <dgm:spPr/>
      <dgm:t>
        <a:bodyPr lIns="274320" anchor="t"/>
        <a:lstStyle/>
        <a:p>
          <a:pPr marL="0" lvl="1" indent="0" algn="l" defTabSz="1022350">
            <a:lnSpc>
              <a:spcPct val="90000"/>
            </a:lnSpc>
            <a:spcBef>
              <a:spcPct val="0"/>
            </a:spcBef>
            <a:spcAft>
              <a:spcPts val="0"/>
            </a:spcAft>
            <a:buFont typeface="Arial" panose="020B0604020202020204" pitchFamily="34" charset="0"/>
            <a:buChar char="•"/>
          </a:pPr>
          <a:r>
            <a:rPr lang="en-US" sz="2400" dirty="0">
              <a:latin typeface="+mj-lt"/>
            </a:rPr>
            <a:t>Introduction of tools  ( Oral Reading Fluency ; Maze Comprehension ; Spelling Inventory ) </a:t>
          </a:r>
        </a:p>
      </dgm:t>
    </dgm:pt>
    <dgm:pt modelId="{9F3E521F-B0D4-43ED-BDBB-4178D28CE798}" type="parTrans" cxnId="{0DB5CEE6-1EA5-4261-B346-5B3EEF189164}">
      <dgm:prSet/>
      <dgm:spPr/>
      <dgm:t>
        <a:bodyPr/>
        <a:lstStyle/>
        <a:p>
          <a:endParaRPr lang="en-US"/>
        </a:p>
      </dgm:t>
    </dgm:pt>
    <dgm:pt modelId="{ABA0EA77-3D95-457C-9731-A844B71655AF}" type="sibTrans" cxnId="{0DB5CEE6-1EA5-4261-B346-5B3EEF189164}">
      <dgm:prSet/>
      <dgm:spPr/>
      <dgm:t>
        <a:bodyPr/>
        <a:lstStyle/>
        <a:p>
          <a:endParaRPr lang="en-US"/>
        </a:p>
      </dgm:t>
    </dgm:pt>
    <dgm:pt modelId="{AFF23F68-5A12-424F-8567-90D55D01BBCE}">
      <dgm:prSet custT="1"/>
      <dgm:spPr/>
      <dgm:t>
        <a:bodyPr lIns="274320" anchor="t"/>
        <a:lstStyle/>
        <a:p>
          <a:pPr marL="0" lvl="1" indent="0" algn="l" defTabSz="1022350">
            <a:lnSpc>
              <a:spcPct val="90000"/>
            </a:lnSpc>
            <a:spcBef>
              <a:spcPct val="0"/>
            </a:spcBef>
            <a:spcAft>
              <a:spcPts val="0"/>
            </a:spcAft>
            <a:buFont typeface="Arial" panose="020B0604020202020204" pitchFamily="34" charset="0"/>
            <a:buChar char="•"/>
          </a:pPr>
          <a:r>
            <a:rPr lang="en-US" sz="2400" dirty="0">
              <a:latin typeface="+mj-lt"/>
            </a:rPr>
            <a:t>20 PLCs on topics related to the Holistic Curriculum </a:t>
          </a:r>
        </a:p>
      </dgm:t>
    </dgm:pt>
    <dgm:pt modelId="{C2D7EA78-3506-4158-8E7F-C12A19236FBF}" type="parTrans" cxnId="{78051E53-C752-4472-BD6C-9830EB2D5567}">
      <dgm:prSet/>
      <dgm:spPr/>
      <dgm:t>
        <a:bodyPr/>
        <a:lstStyle/>
        <a:p>
          <a:endParaRPr lang="en-US"/>
        </a:p>
      </dgm:t>
    </dgm:pt>
    <dgm:pt modelId="{FAA58878-C997-4457-9E08-8CA1BA425264}" type="sibTrans" cxnId="{78051E53-C752-4472-BD6C-9830EB2D5567}">
      <dgm:prSet/>
      <dgm:spPr/>
      <dgm:t>
        <a:bodyPr/>
        <a:lstStyle/>
        <a:p>
          <a:endParaRPr lang="en-US"/>
        </a:p>
      </dgm:t>
    </dgm:pt>
    <dgm:pt modelId="{05BD04BD-BB8D-438E-917B-AA56D1B3A37D}">
      <dgm:prSet custT="1"/>
      <dgm:spPr/>
      <dgm:t>
        <a:bodyPr lIns="274320" anchor="t"/>
        <a:lstStyle/>
        <a:p>
          <a:pPr marL="0" lvl="1" indent="0" algn="l" defTabSz="1022350">
            <a:lnSpc>
              <a:spcPct val="90000"/>
            </a:lnSpc>
            <a:spcBef>
              <a:spcPct val="0"/>
            </a:spcBef>
            <a:spcAft>
              <a:spcPts val="0"/>
            </a:spcAft>
            <a:buFont typeface="Arial" panose="020B0604020202020204" pitchFamily="34" charset="0"/>
            <a:buChar char="•"/>
          </a:pPr>
          <a:r>
            <a:rPr lang="en-US" sz="2400" dirty="0">
              <a:latin typeface="+mj-lt"/>
            </a:rPr>
            <a:t>K-2 Foundational Support with the Building   Blocks of Reaching  ( Year 2) </a:t>
          </a:r>
        </a:p>
      </dgm:t>
    </dgm:pt>
    <dgm:pt modelId="{CA6AC702-6B19-4799-AFD2-3821AAC03FF2}" type="parTrans" cxnId="{6FE7666F-F4E6-4484-A55D-F8E55DF62EFA}">
      <dgm:prSet/>
      <dgm:spPr/>
      <dgm:t>
        <a:bodyPr/>
        <a:lstStyle/>
        <a:p>
          <a:endParaRPr lang="en-US"/>
        </a:p>
      </dgm:t>
    </dgm:pt>
    <dgm:pt modelId="{29F952DE-9005-47A5-93DA-1DB591C5DD34}" type="sibTrans" cxnId="{6FE7666F-F4E6-4484-A55D-F8E55DF62EFA}">
      <dgm:prSet/>
      <dgm:spPr/>
      <dgm:t>
        <a:bodyPr/>
        <a:lstStyle/>
        <a:p>
          <a:endParaRPr lang="en-US"/>
        </a:p>
      </dgm:t>
    </dgm:pt>
    <dgm:pt modelId="{74A4382B-EC73-4200-B37F-D058EFEDD6D0}">
      <dgm:prSet custT="1"/>
      <dgm:spPr/>
      <dgm:t>
        <a:bodyPr lIns="274320" anchor="t"/>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mj-lt"/>
            </a:rPr>
            <a:t>Grades 3-5  and on request at 6 -8 </a:t>
          </a:r>
        </a:p>
        <a:p>
          <a:pPr marL="0" lvl="1" indent="0" algn="l" defTabSz="1022350">
            <a:lnSpc>
              <a:spcPct val="90000"/>
            </a:lnSpc>
            <a:spcBef>
              <a:spcPct val="0"/>
            </a:spcBef>
            <a:spcAft>
              <a:spcPts val="0"/>
            </a:spcAft>
            <a:buFont typeface="Arial" panose="020B0604020202020204" pitchFamily="34" charset="0"/>
            <a:buChar char="•"/>
          </a:pPr>
          <a:r>
            <a:rPr lang="en-US" sz="2400" dirty="0">
              <a:latin typeface="+mj-lt"/>
            </a:rPr>
            <a:t>Literacy  SharePoint  Site  ; Lit Bits Newsletters ; Teacher Resource site</a:t>
          </a:r>
        </a:p>
      </dgm:t>
    </dgm:pt>
    <dgm:pt modelId="{073D3D89-1B73-4E13-B63F-DC416B903465}" type="parTrans" cxnId="{5A5A1C74-4C70-4226-AE97-40269A826FB2}">
      <dgm:prSet/>
      <dgm:spPr/>
      <dgm:t>
        <a:bodyPr/>
        <a:lstStyle/>
        <a:p>
          <a:endParaRPr lang="en-US"/>
        </a:p>
      </dgm:t>
    </dgm:pt>
    <dgm:pt modelId="{315353A6-97C5-4C86-B040-8EE34B4A37E9}" type="sibTrans" cxnId="{5A5A1C74-4C70-4226-AE97-40269A826FB2}">
      <dgm:prSet/>
      <dgm:spPr/>
      <dgm:t>
        <a:bodyPr/>
        <a:lstStyle/>
        <a:p>
          <a:endParaRPr lang="en-US"/>
        </a:p>
      </dgm:t>
    </dgm:pt>
    <dgm:pt modelId="{D0A5E4F0-2759-48AF-96EB-075BC4BCE8E8}">
      <dgm:prSet custT="1"/>
      <dgm:spPr/>
      <dgm:t>
        <a:bodyPr lIns="274320" anchor="t"/>
        <a:lstStyle/>
        <a:p>
          <a:pPr marL="0" lvl="1" indent="0" algn="l" defTabSz="1022350">
            <a:lnSpc>
              <a:spcPct val="90000"/>
            </a:lnSpc>
            <a:spcBef>
              <a:spcPct val="0"/>
            </a:spcBef>
            <a:spcAft>
              <a:spcPts val="0"/>
            </a:spcAft>
            <a:buFont typeface="Arial" panose="020B0604020202020204" pitchFamily="34" charset="0"/>
            <a:buChar char="•"/>
          </a:pPr>
          <a:r>
            <a:rPr lang="en-US" sz="2400" dirty="0">
              <a:latin typeface="+mj-lt"/>
            </a:rPr>
            <a:t>EST-Resource Support and professional learning provided on intervention tools</a:t>
          </a:r>
        </a:p>
      </dgm:t>
    </dgm:pt>
    <dgm:pt modelId="{FF93A7A9-D3DA-4196-B08B-0C53A0EB7080}" type="parTrans" cxnId="{93A1BFB2-37B8-48D1-8012-0F4C46E350FB}">
      <dgm:prSet/>
      <dgm:spPr/>
    </dgm:pt>
    <dgm:pt modelId="{23FD9D75-768C-46EE-8642-823198F22820}" type="sibTrans" cxnId="{93A1BFB2-37B8-48D1-8012-0F4C46E350FB}">
      <dgm:prSet/>
      <dgm:spPr/>
    </dgm:pt>
    <dgm:pt modelId="{EF2ADA96-40C8-4598-9295-543A64C70BF7}" type="pres">
      <dgm:prSet presAssocID="{EAA1CE9B-7079-43A4-ABFC-4F3CE6536318}" presName="Name0" presStyleCnt="0">
        <dgm:presLayoutVars>
          <dgm:dir/>
          <dgm:animLvl val="lvl"/>
          <dgm:resizeHandles val="exact"/>
        </dgm:presLayoutVars>
      </dgm:prSet>
      <dgm:spPr/>
    </dgm:pt>
    <dgm:pt modelId="{E7CB2659-3878-4392-8B51-526A7585156C}" type="pres">
      <dgm:prSet presAssocID="{8B4A01E8-7F53-4522-9451-86D82F6DFA60}" presName="linNode" presStyleCnt="0"/>
      <dgm:spPr/>
    </dgm:pt>
    <dgm:pt modelId="{98B48A66-F7F9-4A57-AFD4-9170B42E9212}" type="pres">
      <dgm:prSet presAssocID="{8B4A01E8-7F53-4522-9451-86D82F6DFA60}" presName="parentText" presStyleLbl="node1" presStyleIdx="0" presStyleCnt="1">
        <dgm:presLayoutVars>
          <dgm:chMax val="1"/>
          <dgm:bulletEnabled val="1"/>
        </dgm:presLayoutVars>
      </dgm:prSet>
      <dgm:spPr/>
    </dgm:pt>
    <dgm:pt modelId="{03DB6D6D-9072-424D-8467-B2144049901D}" type="pres">
      <dgm:prSet presAssocID="{8B4A01E8-7F53-4522-9451-86D82F6DFA60}" presName="descendantText" presStyleLbl="alignAccFollowNode1" presStyleIdx="0" presStyleCnt="1" custScaleY="112530">
        <dgm:presLayoutVars>
          <dgm:bulletEnabled val="1"/>
        </dgm:presLayoutVars>
      </dgm:prSet>
      <dgm:spPr/>
    </dgm:pt>
  </dgm:ptLst>
  <dgm:cxnLst>
    <dgm:cxn modelId="{D186FC15-26D6-44C0-8B1B-67D530D98B5F}" type="presOf" srcId="{D0A5E4F0-2759-48AF-96EB-075BC4BCE8E8}" destId="{03DB6D6D-9072-424D-8467-B2144049901D}" srcOrd="0" destOrd="4" presId="urn:microsoft.com/office/officeart/2005/8/layout/vList5"/>
    <dgm:cxn modelId="{BB2A9E1C-1511-429A-8651-0907D1B76948}" type="presOf" srcId="{8B4A01E8-7F53-4522-9451-86D82F6DFA60}" destId="{98B48A66-F7F9-4A57-AFD4-9170B42E9212}" srcOrd="0" destOrd="0" presId="urn:microsoft.com/office/officeart/2005/8/layout/vList5"/>
    <dgm:cxn modelId="{A6974C3D-0F67-4486-AD1C-EB910C62BFEB}" type="presOf" srcId="{EAA1CE9B-7079-43A4-ABFC-4F3CE6536318}" destId="{EF2ADA96-40C8-4598-9295-543A64C70BF7}" srcOrd="0" destOrd="0" presId="urn:microsoft.com/office/officeart/2005/8/layout/vList5"/>
    <dgm:cxn modelId="{60C87147-A8E7-41C9-97AB-C2E2AF7533F0}" type="presOf" srcId="{AFF23F68-5A12-424F-8567-90D55D01BBCE}" destId="{03DB6D6D-9072-424D-8467-B2144049901D}" srcOrd="0" destOrd="3" presId="urn:microsoft.com/office/officeart/2005/8/layout/vList5"/>
    <dgm:cxn modelId="{63C2BD6A-EAB5-461B-8680-251BBD36536C}" srcId="{EAA1CE9B-7079-43A4-ABFC-4F3CE6536318}" destId="{8B4A01E8-7F53-4522-9451-86D82F6DFA60}" srcOrd="0" destOrd="0" parTransId="{CD621AF2-939F-47E4-A27D-3ED2354814E2}" sibTransId="{220FA454-FD60-4E98-9D66-BE817610D69D}"/>
    <dgm:cxn modelId="{6FE7666F-F4E6-4484-A55D-F8E55DF62EFA}" srcId="{8B4A01E8-7F53-4522-9451-86D82F6DFA60}" destId="{05BD04BD-BB8D-438E-917B-AA56D1B3A37D}" srcOrd="0" destOrd="0" parTransId="{CA6AC702-6B19-4799-AFD2-3821AAC03FF2}" sibTransId="{29F952DE-9005-47A5-93DA-1DB591C5DD34}"/>
    <dgm:cxn modelId="{78051E53-C752-4472-BD6C-9830EB2D5567}" srcId="{8B4A01E8-7F53-4522-9451-86D82F6DFA60}" destId="{AFF23F68-5A12-424F-8567-90D55D01BBCE}" srcOrd="3" destOrd="0" parTransId="{C2D7EA78-3506-4158-8E7F-C12A19236FBF}" sibTransId="{FAA58878-C997-4457-9E08-8CA1BA425264}"/>
    <dgm:cxn modelId="{5A5A1C74-4C70-4226-AE97-40269A826FB2}" srcId="{8B4A01E8-7F53-4522-9451-86D82F6DFA60}" destId="{74A4382B-EC73-4200-B37F-D058EFEDD6D0}" srcOrd="2" destOrd="0" parTransId="{073D3D89-1B73-4E13-B63F-DC416B903465}" sibTransId="{315353A6-97C5-4C86-B040-8EE34B4A37E9}"/>
    <dgm:cxn modelId="{93A1BFB2-37B8-48D1-8012-0F4C46E350FB}" srcId="{8B4A01E8-7F53-4522-9451-86D82F6DFA60}" destId="{D0A5E4F0-2759-48AF-96EB-075BC4BCE8E8}" srcOrd="4" destOrd="0" parTransId="{FF93A7A9-D3DA-4196-B08B-0C53A0EB7080}" sibTransId="{23FD9D75-768C-46EE-8642-823198F22820}"/>
    <dgm:cxn modelId="{79501FD8-2F17-47EC-9129-D64321321957}" type="presOf" srcId="{74A4382B-EC73-4200-B37F-D058EFEDD6D0}" destId="{03DB6D6D-9072-424D-8467-B2144049901D}" srcOrd="0" destOrd="2" presId="urn:microsoft.com/office/officeart/2005/8/layout/vList5"/>
    <dgm:cxn modelId="{0DB5CEE6-1EA5-4261-B346-5B3EEF189164}" srcId="{8B4A01E8-7F53-4522-9451-86D82F6DFA60}" destId="{32D15C70-1CC7-4A6A-B028-CB26F47FD89D}" srcOrd="1" destOrd="0" parTransId="{9F3E521F-B0D4-43ED-BDBB-4178D28CE798}" sibTransId="{ABA0EA77-3D95-457C-9731-A844B71655AF}"/>
    <dgm:cxn modelId="{7A2D27EE-EFCF-4C0E-BBDD-3E757C9F27BA}" type="presOf" srcId="{32D15C70-1CC7-4A6A-B028-CB26F47FD89D}" destId="{03DB6D6D-9072-424D-8467-B2144049901D}" srcOrd="0" destOrd="1" presId="urn:microsoft.com/office/officeart/2005/8/layout/vList5"/>
    <dgm:cxn modelId="{62CF6CFB-C8C7-4025-8102-BB4204AC091E}" type="presOf" srcId="{05BD04BD-BB8D-438E-917B-AA56D1B3A37D}" destId="{03DB6D6D-9072-424D-8467-B2144049901D}" srcOrd="0" destOrd="0" presId="urn:microsoft.com/office/officeart/2005/8/layout/vList5"/>
    <dgm:cxn modelId="{EF30AC2A-AC78-4390-92AE-83762AE40FD4}" type="presParOf" srcId="{EF2ADA96-40C8-4598-9295-543A64C70BF7}" destId="{E7CB2659-3878-4392-8B51-526A7585156C}" srcOrd="0" destOrd="0" presId="urn:microsoft.com/office/officeart/2005/8/layout/vList5"/>
    <dgm:cxn modelId="{51E105B9-FBC8-4BC5-BFF9-E73B68F7583D}" type="presParOf" srcId="{E7CB2659-3878-4392-8B51-526A7585156C}" destId="{98B48A66-F7F9-4A57-AFD4-9170B42E9212}" srcOrd="0" destOrd="0" presId="urn:microsoft.com/office/officeart/2005/8/layout/vList5"/>
    <dgm:cxn modelId="{37C65AF4-4029-454E-AD67-5510DBE05EFB}" type="presParOf" srcId="{E7CB2659-3878-4392-8B51-526A7585156C}" destId="{03DB6D6D-9072-424D-8467-B2144049901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B31981-D1F2-4AC5-9D25-674FCD5BFF9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9356353-E069-4BED-82C1-E6F10C75B9FA}">
      <dgm:prSet/>
      <dgm:spPr/>
      <dgm:t>
        <a:bodyPr/>
        <a:lstStyle/>
        <a:p>
          <a:r>
            <a:rPr lang="en-US" dirty="0"/>
            <a:t>Coordinators/Coaches/Leads supporting all teachers/schools across ASD-W  ( Teacher PL, capacity building , …)   </a:t>
          </a:r>
        </a:p>
      </dgm:t>
    </dgm:pt>
    <dgm:pt modelId="{0E0CB957-1990-4494-9B25-42D9CE1F89D4}" type="parTrans" cxnId="{3C686315-8967-431C-BE3C-C160C17597B5}">
      <dgm:prSet/>
      <dgm:spPr/>
      <dgm:t>
        <a:bodyPr/>
        <a:lstStyle/>
        <a:p>
          <a:endParaRPr lang="en-US"/>
        </a:p>
      </dgm:t>
    </dgm:pt>
    <dgm:pt modelId="{9E93BD23-03C1-45FC-A7D3-E219FF79225F}" type="sibTrans" cxnId="{3C686315-8967-431C-BE3C-C160C17597B5}">
      <dgm:prSet/>
      <dgm:spPr/>
      <dgm:t>
        <a:bodyPr/>
        <a:lstStyle/>
        <a:p>
          <a:endParaRPr lang="en-US"/>
        </a:p>
      </dgm:t>
    </dgm:pt>
    <dgm:pt modelId="{8EA4640F-FB6A-42AF-B407-8C8FFADEEC44}">
      <dgm:prSet/>
      <dgm:spPr/>
      <dgm:t>
        <a:bodyPr/>
        <a:lstStyle/>
        <a:p>
          <a:r>
            <a:rPr lang="en-US" dirty="0"/>
            <a:t>5 Numeracy and 6 Literacy </a:t>
          </a:r>
        </a:p>
      </dgm:t>
    </dgm:pt>
    <dgm:pt modelId="{ED7723E0-E2ED-4AC2-9817-CF9227B5B4EB}" type="parTrans" cxnId="{A43DE31D-F7C7-4888-9A59-08ABAFC9761A}">
      <dgm:prSet/>
      <dgm:spPr/>
      <dgm:t>
        <a:bodyPr/>
        <a:lstStyle/>
        <a:p>
          <a:endParaRPr lang="en-US"/>
        </a:p>
      </dgm:t>
    </dgm:pt>
    <dgm:pt modelId="{8B6A8E88-E2E3-4E65-B361-214F0C40BEB7}" type="sibTrans" cxnId="{A43DE31D-F7C7-4888-9A59-08ABAFC9761A}">
      <dgm:prSet/>
      <dgm:spPr/>
      <dgm:t>
        <a:bodyPr/>
        <a:lstStyle/>
        <a:p>
          <a:endParaRPr lang="en-US"/>
        </a:p>
      </dgm:t>
    </dgm:pt>
    <dgm:pt modelId="{3268CD0A-60C6-49D7-8E26-A7A9EDD21EAF}">
      <dgm:prSet/>
      <dgm:spPr/>
      <dgm:t>
        <a:bodyPr/>
        <a:lstStyle/>
        <a:p>
          <a:r>
            <a:rPr lang="en-US" dirty="0"/>
            <a:t>Coaches/Leads supporting new teachers/ 55 local permits    (  close to 200) </a:t>
          </a:r>
        </a:p>
      </dgm:t>
    </dgm:pt>
    <dgm:pt modelId="{20BC1CD6-98D8-4774-BC41-DFAA8979EF07}" type="parTrans" cxnId="{E4E25B9E-F9C4-47F2-89EF-CAD74A8C825C}">
      <dgm:prSet/>
      <dgm:spPr/>
      <dgm:t>
        <a:bodyPr/>
        <a:lstStyle/>
        <a:p>
          <a:endParaRPr lang="en-US"/>
        </a:p>
      </dgm:t>
    </dgm:pt>
    <dgm:pt modelId="{0F83A2A8-35AF-434D-A7BD-EEA1CF273A8F}" type="sibTrans" cxnId="{E4E25B9E-F9C4-47F2-89EF-CAD74A8C825C}">
      <dgm:prSet/>
      <dgm:spPr/>
      <dgm:t>
        <a:bodyPr/>
        <a:lstStyle/>
        <a:p>
          <a:endParaRPr lang="en-US"/>
        </a:p>
      </dgm:t>
    </dgm:pt>
    <dgm:pt modelId="{46E9BE49-5B7F-4DF5-B86C-E6B6A8897EAF}">
      <dgm:prSet/>
      <dgm:spPr/>
      <dgm:t>
        <a:bodyPr/>
        <a:lstStyle/>
        <a:p>
          <a:r>
            <a:rPr lang="en-US" dirty="0"/>
            <a:t>Coordinators /Coaches /Leads supporting the work of the 34 ASTs of ASD-W</a:t>
          </a:r>
        </a:p>
      </dgm:t>
    </dgm:pt>
    <dgm:pt modelId="{D96740E9-74CF-4E54-A273-ACAC710D8346}" type="parTrans" cxnId="{66513048-1580-4BE2-BBB8-9E508EA00508}">
      <dgm:prSet/>
      <dgm:spPr/>
      <dgm:t>
        <a:bodyPr/>
        <a:lstStyle/>
        <a:p>
          <a:endParaRPr lang="en-US"/>
        </a:p>
      </dgm:t>
    </dgm:pt>
    <dgm:pt modelId="{6C4C40A4-5BE9-4387-A95A-0C14F5BA10CF}" type="sibTrans" cxnId="{66513048-1580-4BE2-BBB8-9E508EA00508}">
      <dgm:prSet/>
      <dgm:spPr/>
      <dgm:t>
        <a:bodyPr/>
        <a:lstStyle/>
        <a:p>
          <a:endParaRPr lang="en-US"/>
        </a:p>
      </dgm:t>
    </dgm:pt>
    <dgm:pt modelId="{B0ECC1B1-D9B4-40F3-A08D-5706CE61BE35}">
      <dgm:prSet/>
      <dgm:spPr/>
      <dgm:t>
        <a:bodyPr/>
        <a:lstStyle/>
        <a:p>
          <a:r>
            <a:rPr lang="en-US"/>
            <a:t>Coordinators supporting school administrators ; conversations with the Instructional Leaders</a:t>
          </a:r>
        </a:p>
      </dgm:t>
    </dgm:pt>
    <dgm:pt modelId="{115808DA-CAA5-4CBC-BA14-6281D4D86DF4}" type="parTrans" cxnId="{8DA775A5-D329-4B6B-A1E7-7840CA8A75C4}">
      <dgm:prSet/>
      <dgm:spPr/>
      <dgm:t>
        <a:bodyPr/>
        <a:lstStyle/>
        <a:p>
          <a:endParaRPr lang="en-US"/>
        </a:p>
      </dgm:t>
    </dgm:pt>
    <dgm:pt modelId="{287C1657-7E42-4589-9BA5-B8BE5811A2E7}" type="sibTrans" cxnId="{8DA775A5-D329-4B6B-A1E7-7840CA8A75C4}">
      <dgm:prSet/>
      <dgm:spPr/>
      <dgm:t>
        <a:bodyPr/>
        <a:lstStyle/>
        <a:p>
          <a:endParaRPr lang="en-US"/>
        </a:p>
      </dgm:t>
    </dgm:pt>
    <dgm:pt modelId="{F679128B-BA44-43CD-BD6E-44A70A400738}">
      <dgm:prSet/>
      <dgm:spPr/>
      <dgm:t>
        <a:bodyPr/>
        <a:lstStyle/>
        <a:p>
          <a:r>
            <a:rPr lang="en-US"/>
            <a:t>Coordinators/Coaches/Leads supporting the 34 schools Implementing the Holistic Curriculum 2023-24 </a:t>
          </a:r>
        </a:p>
      </dgm:t>
    </dgm:pt>
    <dgm:pt modelId="{B95085E6-59B8-4821-9B80-87BF2352294B}" type="parTrans" cxnId="{8D70E6AF-99FB-4C57-87AC-F81FAF5A3023}">
      <dgm:prSet/>
      <dgm:spPr/>
      <dgm:t>
        <a:bodyPr/>
        <a:lstStyle/>
        <a:p>
          <a:endParaRPr lang="en-US"/>
        </a:p>
      </dgm:t>
    </dgm:pt>
    <dgm:pt modelId="{FEBF2AFE-9415-4015-BE8F-2875E10D6233}" type="sibTrans" cxnId="{8D70E6AF-99FB-4C57-87AC-F81FAF5A3023}">
      <dgm:prSet/>
      <dgm:spPr/>
      <dgm:t>
        <a:bodyPr/>
        <a:lstStyle/>
        <a:p>
          <a:endParaRPr lang="en-US"/>
        </a:p>
      </dgm:t>
    </dgm:pt>
    <dgm:pt modelId="{1DAB0DD1-2BA1-46BB-B7A8-B39EAD81CF3A}" type="pres">
      <dgm:prSet presAssocID="{4AB31981-D1F2-4AC5-9D25-674FCD5BFF94}" presName="root" presStyleCnt="0">
        <dgm:presLayoutVars>
          <dgm:dir/>
          <dgm:resizeHandles val="exact"/>
        </dgm:presLayoutVars>
      </dgm:prSet>
      <dgm:spPr/>
    </dgm:pt>
    <dgm:pt modelId="{8B2B50E5-99A2-4D84-A4A6-CA54E3B28AC4}" type="pres">
      <dgm:prSet presAssocID="{E9356353-E069-4BED-82C1-E6F10C75B9FA}" presName="compNode" presStyleCnt="0"/>
      <dgm:spPr/>
    </dgm:pt>
    <dgm:pt modelId="{E42F282A-25AF-4B3F-9E31-A03DE039A60D}" type="pres">
      <dgm:prSet presAssocID="{E9356353-E069-4BED-82C1-E6F10C75B9FA}" presName="bgRect" presStyleLbl="bgShp" presStyleIdx="0" presStyleCnt="5" custLinFactNeighborY="4209"/>
      <dgm:spPr/>
    </dgm:pt>
    <dgm:pt modelId="{CEBC6566-4B9D-467E-8FAB-911C837BB6E3}" type="pres">
      <dgm:prSet presAssocID="{E9356353-E069-4BED-82C1-E6F10C75B9F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ting"/>
        </a:ext>
      </dgm:extLst>
    </dgm:pt>
    <dgm:pt modelId="{D53138A0-5A01-4A5C-9AA1-976DBE376618}" type="pres">
      <dgm:prSet presAssocID="{E9356353-E069-4BED-82C1-E6F10C75B9FA}" presName="spaceRect" presStyleCnt="0"/>
      <dgm:spPr/>
    </dgm:pt>
    <dgm:pt modelId="{B78786B9-6BAB-4165-8BAF-012A977F1AAA}" type="pres">
      <dgm:prSet presAssocID="{E9356353-E069-4BED-82C1-E6F10C75B9FA}" presName="parTx" presStyleLbl="revTx" presStyleIdx="0" presStyleCnt="6" custScaleX="108314" custScaleY="87177">
        <dgm:presLayoutVars>
          <dgm:chMax val="0"/>
          <dgm:chPref val="0"/>
        </dgm:presLayoutVars>
      </dgm:prSet>
      <dgm:spPr/>
    </dgm:pt>
    <dgm:pt modelId="{94051F40-89B6-4FC2-8C1C-71EAA124F46B}" type="pres">
      <dgm:prSet presAssocID="{E9356353-E069-4BED-82C1-E6F10C75B9FA}" presName="desTx" presStyleLbl="revTx" presStyleIdx="1" presStyleCnt="6" custLinFactNeighborX="-95002" custLinFactNeighborY="83076">
        <dgm:presLayoutVars/>
      </dgm:prSet>
      <dgm:spPr/>
    </dgm:pt>
    <dgm:pt modelId="{BCC62DF6-9942-4426-A5BD-22B09FDD843F}" type="pres">
      <dgm:prSet presAssocID="{9E93BD23-03C1-45FC-A7D3-E219FF79225F}" presName="sibTrans" presStyleCnt="0"/>
      <dgm:spPr/>
    </dgm:pt>
    <dgm:pt modelId="{DF5B233A-2745-4B99-A303-09B7B9252D56}" type="pres">
      <dgm:prSet presAssocID="{3268CD0A-60C6-49D7-8E26-A7A9EDD21EAF}" presName="compNode" presStyleCnt="0"/>
      <dgm:spPr/>
    </dgm:pt>
    <dgm:pt modelId="{0D949518-9F9C-4A53-9257-75DC22547FAA}" type="pres">
      <dgm:prSet presAssocID="{3268CD0A-60C6-49D7-8E26-A7A9EDD21EAF}" presName="bgRect" presStyleLbl="bgShp" presStyleIdx="1" presStyleCnt="5"/>
      <dgm:spPr/>
    </dgm:pt>
    <dgm:pt modelId="{CA208A9A-8FFF-46A3-AD25-756FB115BE18}" type="pres">
      <dgm:prSet presAssocID="{3268CD0A-60C6-49D7-8E26-A7A9EDD21E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33B9CC46-5D7C-41C6-BC06-511ACCCB8FE2}" type="pres">
      <dgm:prSet presAssocID="{3268CD0A-60C6-49D7-8E26-A7A9EDD21EAF}" presName="spaceRect" presStyleCnt="0"/>
      <dgm:spPr/>
    </dgm:pt>
    <dgm:pt modelId="{7DDF8C2F-07A7-401A-8B54-1B104330BFA8}" type="pres">
      <dgm:prSet presAssocID="{3268CD0A-60C6-49D7-8E26-A7A9EDD21EAF}" presName="parTx" presStyleLbl="revTx" presStyleIdx="2" presStyleCnt="6">
        <dgm:presLayoutVars>
          <dgm:chMax val="0"/>
          <dgm:chPref val="0"/>
        </dgm:presLayoutVars>
      </dgm:prSet>
      <dgm:spPr/>
    </dgm:pt>
    <dgm:pt modelId="{8D63CFDC-0511-4EF5-B4C5-9D87AB627540}" type="pres">
      <dgm:prSet presAssocID="{0F83A2A8-35AF-434D-A7BD-EEA1CF273A8F}" presName="sibTrans" presStyleCnt="0"/>
      <dgm:spPr/>
    </dgm:pt>
    <dgm:pt modelId="{3CF38581-7F2E-43D4-A537-23BBC89BE736}" type="pres">
      <dgm:prSet presAssocID="{46E9BE49-5B7F-4DF5-B86C-E6B6A8897EAF}" presName="compNode" presStyleCnt="0"/>
      <dgm:spPr/>
    </dgm:pt>
    <dgm:pt modelId="{FAA7D1B4-E2DE-4211-B003-E9CF3AE669F3}" type="pres">
      <dgm:prSet presAssocID="{46E9BE49-5B7F-4DF5-B86C-E6B6A8897EAF}" presName="bgRect" presStyleLbl="bgShp" presStyleIdx="2" presStyleCnt="5"/>
      <dgm:spPr/>
    </dgm:pt>
    <dgm:pt modelId="{13A8A857-4635-4D34-9D6F-5BD9C64C851F}" type="pres">
      <dgm:prSet presAssocID="{46E9BE49-5B7F-4DF5-B86C-E6B6A8897EA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ptain"/>
        </a:ext>
      </dgm:extLst>
    </dgm:pt>
    <dgm:pt modelId="{C784FBBE-81B8-4B9D-AAD8-6ED88DE9C04C}" type="pres">
      <dgm:prSet presAssocID="{46E9BE49-5B7F-4DF5-B86C-E6B6A8897EAF}" presName="spaceRect" presStyleCnt="0"/>
      <dgm:spPr/>
    </dgm:pt>
    <dgm:pt modelId="{7CE82851-6A06-4507-B484-57EA54475FC7}" type="pres">
      <dgm:prSet presAssocID="{46E9BE49-5B7F-4DF5-B86C-E6B6A8897EAF}" presName="parTx" presStyleLbl="revTx" presStyleIdx="3" presStyleCnt="6">
        <dgm:presLayoutVars>
          <dgm:chMax val="0"/>
          <dgm:chPref val="0"/>
        </dgm:presLayoutVars>
      </dgm:prSet>
      <dgm:spPr/>
    </dgm:pt>
    <dgm:pt modelId="{4CD4E3B3-BEEC-46E5-AB34-68CDE4923308}" type="pres">
      <dgm:prSet presAssocID="{6C4C40A4-5BE9-4387-A95A-0C14F5BA10CF}" presName="sibTrans" presStyleCnt="0"/>
      <dgm:spPr/>
    </dgm:pt>
    <dgm:pt modelId="{D6B71946-7B48-4BC7-95D4-2EDC6B458407}" type="pres">
      <dgm:prSet presAssocID="{B0ECC1B1-D9B4-40F3-A08D-5706CE61BE35}" presName="compNode" presStyleCnt="0"/>
      <dgm:spPr/>
    </dgm:pt>
    <dgm:pt modelId="{463FF9D6-3634-4DF7-BEDF-67AAB449DB2C}" type="pres">
      <dgm:prSet presAssocID="{B0ECC1B1-D9B4-40F3-A08D-5706CE61BE35}" presName="bgRect" presStyleLbl="bgShp" presStyleIdx="3" presStyleCnt="5"/>
      <dgm:spPr/>
    </dgm:pt>
    <dgm:pt modelId="{B0950854-85B2-47C2-AF4B-56C4B21820E5}" type="pres">
      <dgm:prSet presAssocID="{B0ECC1B1-D9B4-40F3-A08D-5706CE61BE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of People"/>
        </a:ext>
      </dgm:extLst>
    </dgm:pt>
    <dgm:pt modelId="{2227956F-6C38-4BCF-9724-29ABE7BD54D5}" type="pres">
      <dgm:prSet presAssocID="{B0ECC1B1-D9B4-40F3-A08D-5706CE61BE35}" presName="spaceRect" presStyleCnt="0"/>
      <dgm:spPr/>
    </dgm:pt>
    <dgm:pt modelId="{9CAEB03C-EF67-4CB2-A128-D50DA435E077}" type="pres">
      <dgm:prSet presAssocID="{B0ECC1B1-D9B4-40F3-A08D-5706CE61BE35}" presName="parTx" presStyleLbl="revTx" presStyleIdx="4" presStyleCnt="6">
        <dgm:presLayoutVars>
          <dgm:chMax val="0"/>
          <dgm:chPref val="0"/>
        </dgm:presLayoutVars>
      </dgm:prSet>
      <dgm:spPr/>
    </dgm:pt>
    <dgm:pt modelId="{B825BBA2-2743-4740-8206-CB1E553C8CB4}" type="pres">
      <dgm:prSet presAssocID="{287C1657-7E42-4589-9BA5-B8BE5811A2E7}" presName="sibTrans" presStyleCnt="0"/>
      <dgm:spPr/>
    </dgm:pt>
    <dgm:pt modelId="{30DD6317-1C35-4ACC-8BD0-B1E1E4412EAE}" type="pres">
      <dgm:prSet presAssocID="{F679128B-BA44-43CD-BD6E-44A70A400738}" presName="compNode" presStyleCnt="0"/>
      <dgm:spPr/>
    </dgm:pt>
    <dgm:pt modelId="{DB22EA8C-B6FA-454B-9FA3-AAB79FFF64C1}" type="pres">
      <dgm:prSet presAssocID="{F679128B-BA44-43CD-BD6E-44A70A400738}" presName="bgRect" presStyleLbl="bgShp" presStyleIdx="4" presStyleCnt="5"/>
      <dgm:spPr/>
    </dgm:pt>
    <dgm:pt modelId="{F14CD4B6-6DA1-4E07-8CD0-2A57C462E3EA}" type="pres">
      <dgm:prSet presAssocID="{F679128B-BA44-43CD-BD6E-44A70A40073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8D34B08C-D070-456C-88B8-CE09147F1D1C}" type="pres">
      <dgm:prSet presAssocID="{F679128B-BA44-43CD-BD6E-44A70A400738}" presName="spaceRect" presStyleCnt="0"/>
      <dgm:spPr/>
    </dgm:pt>
    <dgm:pt modelId="{AC9C96B4-8AA2-410C-A98E-24D89ED6F577}" type="pres">
      <dgm:prSet presAssocID="{F679128B-BA44-43CD-BD6E-44A70A400738}" presName="parTx" presStyleLbl="revTx" presStyleIdx="5" presStyleCnt="6">
        <dgm:presLayoutVars>
          <dgm:chMax val="0"/>
          <dgm:chPref val="0"/>
        </dgm:presLayoutVars>
      </dgm:prSet>
      <dgm:spPr/>
    </dgm:pt>
  </dgm:ptLst>
  <dgm:cxnLst>
    <dgm:cxn modelId="{3C686315-8967-431C-BE3C-C160C17597B5}" srcId="{4AB31981-D1F2-4AC5-9D25-674FCD5BFF94}" destId="{E9356353-E069-4BED-82C1-E6F10C75B9FA}" srcOrd="0" destOrd="0" parTransId="{0E0CB957-1990-4494-9B25-42D9CE1F89D4}" sibTransId="{9E93BD23-03C1-45FC-A7D3-E219FF79225F}"/>
    <dgm:cxn modelId="{A43DE31D-F7C7-4888-9A59-08ABAFC9761A}" srcId="{E9356353-E069-4BED-82C1-E6F10C75B9FA}" destId="{8EA4640F-FB6A-42AF-B407-8C8FFADEEC44}" srcOrd="0" destOrd="0" parTransId="{ED7723E0-E2ED-4AC2-9817-CF9227B5B4EB}" sibTransId="{8B6A8E88-E2E3-4E65-B361-214F0C40BEB7}"/>
    <dgm:cxn modelId="{EC83E347-F50A-4DEB-B1B5-F8AE6EDCA381}" type="presOf" srcId="{4AB31981-D1F2-4AC5-9D25-674FCD5BFF94}" destId="{1DAB0DD1-2BA1-46BB-B7A8-B39EAD81CF3A}" srcOrd="0" destOrd="0" presId="urn:microsoft.com/office/officeart/2018/2/layout/IconVerticalSolidList"/>
    <dgm:cxn modelId="{66513048-1580-4BE2-BBB8-9E508EA00508}" srcId="{4AB31981-D1F2-4AC5-9D25-674FCD5BFF94}" destId="{46E9BE49-5B7F-4DF5-B86C-E6B6A8897EAF}" srcOrd="2" destOrd="0" parTransId="{D96740E9-74CF-4E54-A273-ACAC710D8346}" sibTransId="{6C4C40A4-5BE9-4387-A95A-0C14F5BA10CF}"/>
    <dgm:cxn modelId="{99FE229D-44BF-4E8C-9347-E1A6D3F2B65B}" type="presOf" srcId="{B0ECC1B1-D9B4-40F3-A08D-5706CE61BE35}" destId="{9CAEB03C-EF67-4CB2-A128-D50DA435E077}" srcOrd="0" destOrd="0" presId="urn:microsoft.com/office/officeart/2018/2/layout/IconVerticalSolidList"/>
    <dgm:cxn modelId="{E4E25B9E-F9C4-47F2-89EF-CAD74A8C825C}" srcId="{4AB31981-D1F2-4AC5-9D25-674FCD5BFF94}" destId="{3268CD0A-60C6-49D7-8E26-A7A9EDD21EAF}" srcOrd="1" destOrd="0" parTransId="{20BC1CD6-98D8-4774-BC41-DFAA8979EF07}" sibTransId="{0F83A2A8-35AF-434D-A7BD-EEA1CF273A8F}"/>
    <dgm:cxn modelId="{8DA775A5-D329-4B6B-A1E7-7840CA8A75C4}" srcId="{4AB31981-D1F2-4AC5-9D25-674FCD5BFF94}" destId="{B0ECC1B1-D9B4-40F3-A08D-5706CE61BE35}" srcOrd="3" destOrd="0" parTransId="{115808DA-CAA5-4CBC-BA14-6281D4D86DF4}" sibTransId="{287C1657-7E42-4589-9BA5-B8BE5811A2E7}"/>
    <dgm:cxn modelId="{8D70E6AF-99FB-4C57-87AC-F81FAF5A3023}" srcId="{4AB31981-D1F2-4AC5-9D25-674FCD5BFF94}" destId="{F679128B-BA44-43CD-BD6E-44A70A400738}" srcOrd="4" destOrd="0" parTransId="{B95085E6-59B8-4821-9B80-87BF2352294B}" sibTransId="{FEBF2AFE-9415-4015-BE8F-2875E10D6233}"/>
    <dgm:cxn modelId="{D22017BF-0901-4864-BC60-F654E17938EA}" type="presOf" srcId="{E9356353-E069-4BED-82C1-E6F10C75B9FA}" destId="{B78786B9-6BAB-4165-8BAF-012A977F1AAA}" srcOrd="0" destOrd="0" presId="urn:microsoft.com/office/officeart/2018/2/layout/IconVerticalSolidList"/>
    <dgm:cxn modelId="{5E6EA3D7-7BA6-4C9C-A829-7694EBCFE05A}" type="presOf" srcId="{F679128B-BA44-43CD-BD6E-44A70A400738}" destId="{AC9C96B4-8AA2-410C-A98E-24D89ED6F577}" srcOrd="0" destOrd="0" presId="urn:microsoft.com/office/officeart/2018/2/layout/IconVerticalSolidList"/>
    <dgm:cxn modelId="{33BFCFD7-32A6-4A3D-A7FA-61448F5CF8F3}" type="presOf" srcId="{46E9BE49-5B7F-4DF5-B86C-E6B6A8897EAF}" destId="{7CE82851-6A06-4507-B484-57EA54475FC7}" srcOrd="0" destOrd="0" presId="urn:microsoft.com/office/officeart/2018/2/layout/IconVerticalSolidList"/>
    <dgm:cxn modelId="{67CF31E7-AD6A-45DE-A47E-327414248B53}" type="presOf" srcId="{3268CD0A-60C6-49D7-8E26-A7A9EDD21EAF}" destId="{7DDF8C2F-07A7-401A-8B54-1B104330BFA8}" srcOrd="0" destOrd="0" presId="urn:microsoft.com/office/officeart/2018/2/layout/IconVerticalSolidList"/>
    <dgm:cxn modelId="{2C1462EC-E1C5-4CA1-9218-7C6D5632F823}" type="presOf" srcId="{8EA4640F-FB6A-42AF-B407-8C8FFADEEC44}" destId="{94051F40-89B6-4FC2-8C1C-71EAA124F46B}" srcOrd="0" destOrd="0" presId="urn:microsoft.com/office/officeart/2018/2/layout/IconVerticalSolidList"/>
    <dgm:cxn modelId="{F74A6EDF-F944-4FBC-A5DB-1C1F2D202738}" type="presParOf" srcId="{1DAB0DD1-2BA1-46BB-B7A8-B39EAD81CF3A}" destId="{8B2B50E5-99A2-4D84-A4A6-CA54E3B28AC4}" srcOrd="0" destOrd="0" presId="urn:microsoft.com/office/officeart/2018/2/layout/IconVerticalSolidList"/>
    <dgm:cxn modelId="{8DCC590B-9AA2-44C6-ABB1-CFC294CD7DF1}" type="presParOf" srcId="{8B2B50E5-99A2-4D84-A4A6-CA54E3B28AC4}" destId="{E42F282A-25AF-4B3F-9E31-A03DE039A60D}" srcOrd="0" destOrd="0" presId="urn:microsoft.com/office/officeart/2018/2/layout/IconVerticalSolidList"/>
    <dgm:cxn modelId="{0D764A21-78AB-45E2-B887-ACC9014EA838}" type="presParOf" srcId="{8B2B50E5-99A2-4D84-A4A6-CA54E3B28AC4}" destId="{CEBC6566-4B9D-467E-8FAB-911C837BB6E3}" srcOrd="1" destOrd="0" presId="urn:microsoft.com/office/officeart/2018/2/layout/IconVerticalSolidList"/>
    <dgm:cxn modelId="{95D14D4E-F098-43E4-B1BB-688C29331522}" type="presParOf" srcId="{8B2B50E5-99A2-4D84-A4A6-CA54E3B28AC4}" destId="{D53138A0-5A01-4A5C-9AA1-976DBE376618}" srcOrd="2" destOrd="0" presId="urn:microsoft.com/office/officeart/2018/2/layout/IconVerticalSolidList"/>
    <dgm:cxn modelId="{200AE963-DE58-4D20-A83A-FF1C48AA2D45}" type="presParOf" srcId="{8B2B50E5-99A2-4D84-A4A6-CA54E3B28AC4}" destId="{B78786B9-6BAB-4165-8BAF-012A977F1AAA}" srcOrd="3" destOrd="0" presId="urn:microsoft.com/office/officeart/2018/2/layout/IconVerticalSolidList"/>
    <dgm:cxn modelId="{7DD2E6D1-B3DC-4508-8768-EB5BAF72ECF2}" type="presParOf" srcId="{8B2B50E5-99A2-4D84-A4A6-CA54E3B28AC4}" destId="{94051F40-89B6-4FC2-8C1C-71EAA124F46B}" srcOrd="4" destOrd="0" presId="urn:microsoft.com/office/officeart/2018/2/layout/IconVerticalSolidList"/>
    <dgm:cxn modelId="{A5ADE1C1-97F1-470B-997A-7D0CB9B91B2C}" type="presParOf" srcId="{1DAB0DD1-2BA1-46BB-B7A8-B39EAD81CF3A}" destId="{BCC62DF6-9942-4426-A5BD-22B09FDD843F}" srcOrd="1" destOrd="0" presId="urn:microsoft.com/office/officeart/2018/2/layout/IconVerticalSolidList"/>
    <dgm:cxn modelId="{6D91D90C-6FA5-4592-925B-99208B1ED2ED}" type="presParOf" srcId="{1DAB0DD1-2BA1-46BB-B7A8-B39EAD81CF3A}" destId="{DF5B233A-2745-4B99-A303-09B7B9252D56}" srcOrd="2" destOrd="0" presId="urn:microsoft.com/office/officeart/2018/2/layout/IconVerticalSolidList"/>
    <dgm:cxn modelId="{14D41E73-DB63-4506-968D-0D602F827148}" type="presParOf" srcId="{DF5B233A-2745-4B99-A303-09B7B9252D56}" destId="{0D949518-9F9C-4A53-9257-75DC22547FAA}" srcOrd="0" destOrd="0" presId="urn:microsoft.com/office/officeart/2018/2/layout/IconVerticalSolidList"/>
    <dgm:cxn modelId="{0CD72FAA-E202-420F-BA84-7B47C82128E2}" type="presParOf" srcId="{DF5B233A-2745-4B99-A303-09B7B9252D56}" destId="{CA208A9A-8FFF-46A3-AD25-756FB115BE18}" srcOrd="1" destOrd="0" presId="urn:microsoft.com/office/officeart/2018/2/layout/IconVerticalSolidList"/>
    <dgm:cxn modelId="{CE07BFE3-968D-4DFD-AB35-BD9F5A7F46FB}" type="presParOf" srcId="{DF5B233A-2745-4B99-A303-09B7B9252D56}" destId="{33B9CC46-5D7C-41C6-BC06-511ACCCB8FE2}" srcOrd="2" destOrd="0" presId="urn:microsoft.com/office/officeart/2018/2/layout/IconVerticalSolidList"/>
    <dgm:cxn modelId="{13B3433F-8BAF-4617-A1CE-ACD1F9569342}" type="presParOf" srcId="{DF5B233A-2745-4B99-A303-09B7B9252D56}" destId="{7DDF8C2F-07A7-401A-8B54-1B104330BFA8}" srcOrd="3" destOrd="0" presId="urn:microsoft.com/office/officeart/2018/2/layout/IconVerticalSolidList"/>
    <dgm:cxn modelId="{2C45A0EA-3E90-4498-86E2-1832B03D9D28}" type="presParOf" srcId="{1DAB0DD1-2BA1-46BB-B7A8-B39EAD81CF3A}" destId="{8D63CFDC-0511-4EF5-B4C5-9D87AB627540}" srcOrd="3" destOrd="0" presId="urn:microsoft.com/office/officeart/2018/2/layout/IconVerticalSolidList"/>
    <dgm:cxn modelId="{AE4645A0-78EE-43FE-9518-E6322CF04CCB}" type="presParOf" srcId="{1DAB0DD1-2BA1-46BB-B7A8-B39EAD81CF3A}" destId="{3CF38581-7F2E-43D4-A537-23BBC89BE736}" srcOrd="4" destOrd="0" presId="urn:microsoft.com/office/officeart/2018/2/layout/IconVerticalSolidList"/>
    <dgm:cxn modelId="{9FB33614-84E4-4DA4-BB21-731097779210}" type="presParOf" srcId="{3CF38581-7F2E-43D4-A537-23BBC89BE736}" destId="{FAA7D1B4-E2DE-4211-B003-E9CF3AE669F3}" srcOrd="0" destOrd="0" presId="urn:microsoft.com/office/officeart/2018/2/layout/IconVerticalSolidList"/>
    <dgm:cxn modelId="{1706A636-37C2-4510-9CC0-4205E463C732}" type="presParOf" srcId="{3CF38581-7F2E-43D4-A537-23BBC89BE736}" destId="{13A8A857-4635-4D34-9D6F-5BD9C64C851F}" srcOrd="1" destOrd="0" presId="urn:microsoft.com/office/officeart/2018/2/layout/IconVerticalSolidList"/>
    <dgm:cxn modelId="{1414B773-2FC3-473A-8AB6-5461F1394B27}" type="presParOf" srcId="{3CF38581-7F2E-43D4-A537-23BBC89BE736}" destId="{C784FBBE-81B8-4B9D-AAD8-6ED88DE9C04C}" srcOrd="2" destOrd="0" presId="urn:microsoft.com/office/officeart/2018/2/layout/IconVerticalSolidList"/>
    <dgm:cxn modelId="{BB35F166-7650-440E-B6DB-ABB36F0764AD}" type="presParOf" srcId="{3CF38581-7F2E-43D4-A537-23BBC89BE736}" destId="{7CE82851-6A06-4507-B484-57EA54475FC7}" srcOrd="3" destOrd="0" presId="urn:microsoft.com/office/officeart/2018/2/layout/IconVerticalSolidList"/>
    <dgm:cxn modelId="{034170FD-95DC-4AC3-B1CC-02C60AEF7B1D}" type="presParOf" srcId="{1DAB0DD1-2BA1-46BB-B7A8-B39EAD81CF3A}" destId="{4CD4E3B3-BEEC-46E5-AB34-68CDE4923308}" srcOrd="5" destOrd="0" presId="urn:microsoft.com/office/officeart/2018/2/layout/IconVerticalSolidList"/>
    <dgm:cxn modelId="{493CEE4B-6502-4EBD-AE14-5BE7C2DE890F}" type="presParOf" srcId="{1DAB0DD1-2BA1-46BB-B7A8-B39EAD81CF3A}" destId="{D6B71946-7B48-4BC7-95D4-2EDC6B458407}" srcOrd="6" destOrd="0" presId="urn:microsoft.com/office/officeart/2018/2/layout/IconVerticalSolidList"/>
    <dgm:cxn modelId="{2D2C7520-D2FE-4DC2-94C1-78E6EAC1E5FB}" type="presParOf" srcId="{D6B71946-7B48-4BC7-95D4-2EDC6B458407}" destId="{463FF9D6-3634-4DF7-BEDF-67AAB449DB2C}" srcOrd="0" destOrd="0" presId="urn:microsoft.com/office/officeart/2018/2/layout/IconVerticalSolidList"/>
    <dgm:cxn modelId="{621305F4-77B2-4567-8D6F-85FFF8D4CA68}" type="presParOf" srcId="{D6B71946-7B48-4BC7-95D4-2EDC6B458407}" destId="{B0950854-85B2-47C2-AF4B-56C4B21820E5}" srcOrd="1" destOrd="0" presId="urn:microsoft.com/office/officeart/2018/2/layout/IconVerticalSolidList"/>
    <dgm:cxn modelId="{81ADD9EE-8D23-4E20-A7CB-BE119B9469D0}" type="presParOf" srcId="{D6B71946-7B48-4BC7-95D4-2EDC6B458407}" destId="{2227956F-6C38-4BCF-9724-29ABE7BD54D5}" srcOrd="2" destOrd="0" presId="urn:microsoft.com/office/officeart/2018/2/layout/IconVerticalSolidList"/>
    <dgm:cxn modelId="{37E73A38-5C90-4141-9939-969441E7AA45}" type="presParOf" srcId="{D6B71946-7B48-4BC7-95D4-2EDC6B458407}" destId="{9CAEB03C-EF67-4CB2-A128-D50DA435E077}" srcOrd="3" destOrd="0" presId="urn:microsoft.com/office/officeart/2018/2/layout/IconVerticalSolidList"/>
    <dgm:cxn modelId="{E9957DE7-BA23-4C70-A9FA-C413471A2C05}" type="presParOf" srcId="{1DAB0DD1-2BA1-46BB-B7A8-B39EAD81CF3A}" destId="{B825BBA2-2743-4740-8206-CB1E553C8CB4}" srcOrd="7" destOrd="0" presId="urn:microsoft.com/office/officeart/2018/2/layout/IconVerticalSolidList"/>
    <dgm:cxn modelId="{2E859A0A-56D3-4A29-A24C-FC448CF0869D}" type="presParOf" srcId="{1DAB0DD1-2BA1-46BB-B7A8-B39EAD81CF3A}" destId="{30DD6317-1C35-4ACC-8BD0-B1E1E4412EAE}" srcOrd="8" destOrd="0" presId="urn:microsoft.com/office/officeart/2018/2/layout/IconVerticalSolidList"/>
    <dgm:cxn modelId="{ECC20AC8-E057-43E0-89BE-38DD0F9E389E}" type="presParOf" srcId="{30DD6317-1C35-4ACC-8BD0-B1E1E4412EAE}" destId="{DB22EA8C-B6FA-454B-9FA3-AAB79FFF64C1}" srcOrd="0" destOrd="0" presId="urn:microsoft.com/office/officeart/2018/2/layout/IconVerticalSolidList"/>
    <dgm:cxn modelId="{6B9E0553-23E5-4A88-B09B-C3948DAB8F18}" type="presParOf" srcId="{30DD6317-1C35-4ACC-8BD0-B1E1E4412EAE}" destId="{F14CD4B6-6DA1-4E07-8CD0-2A57C462E3EA}" srcOrd="1" destOrd="0" presId="urn:microsoft.com/office/officeart/2018/2/layout/IconVerticalSolidList"/>
    <dgm:cxn modelId="{8AF95495-C971-475C-87E2-EA9EE0431256}" type="presParOf" srcId="{30DD6317-1C35-4ACC-8BD0-B1E1E4412EAE}" destId="{8D34B08C-D070-456C-88B8-CE09147F1D1C}" srcOrd="2" destOrd="0" presId="urn:microsoft.com/office/officeart/2018/2/layout/IconVerticalSolidList"/>
    <dgm:cxn modelId="{C5AB9FE7-96CD-451F-9DF5-D95E747CE7BA}" type="presParOf" srcId="{30DD6317-1C35-4ACC-8BD0-B1E1E4412EAE}" destId="{AC9C96B4-8AA2-410C-A98E-24D89ED6F5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EDF1F-3A45-4BBB-BE28-F639B2AE6D46}">
      <dsp:nvSpPr>
        <dsp:cNvPr id="0" name=""/>
        <dsp:cNvSpPr/>
      </dsp:nvSpPr>
      <dsp:spPr>
        <a:xfrm>
          <a:off x="0" y="168681"/>
          <a:ext cx="6172199"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Numeracy  -</a:t>
          </a:r>
        </a:p>
      </dsp:txBody>
      <dsp:txXfrm>
        <a:off x="21075" y="189756"/>
        <a:ext cx="6130049" cy="389580"/>
      </dsp:txXfrm>
    </dsp:sp>
    <dsp:sp modelId="{946C45A2-AB2C-400F-9DA8-B81E08E5B6BA}">
      <dsp:nvSpPr>
        <dsp:cNvPr id="0" name=""/>
        <dsp:cNvSpPr/>
      </dsp:nvSpPr>
      <dsp:spPr>
        <a:xfrm>
          <a:off x="413290" y="600411"/>
          <a:ext cx="5345618" cy="3672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err="1"/>
            <a:t>Knowledgehook</a:t>
          </a:r>
          <a:r>
            <a:rPr lang="en-US" sz="1200" kern="1200" dirty="0"/>
            <a:t> currently in 2 schools; in line for expansion to 8 more schools</a:t>
          </a:r>
        </a:p>
        <a:p>
          <a:pPr marL="114300" lvl="1" indent="-114300" algn="l" defTabSz="533400">
            <a:lnSpc>
              <a:spcPct val="90000"/>
            </a:lnSpc>
            <a:spcBef>
              <a:spcPct val="0"/>
            </a:spcBef>
            <a:spcAft>
              <a:spcPct val="20000"/>
            </a:spcAft>
            <a:buChar char="•"/>
          </a:pPr>
          <a:r>
            <a:rPr lang="en-US" sz="1200" kern="1200" dirty="0" err="1"/>
            <a:t>Zorbits</a:t>
          </a:r>
          <a:r>
            <a:rPr lang="en-US" sz="1200" kern="1200" dirty="0"/>
            <a:t> Program  K-3  at 20 schools  .  ASD-W has 1240 active student accounts and 186 teachers using from K-3 ( both Prime and FI) </a:t>
          </a:r>
        </a:p>
        <a:p>
          <a:pPr marL="114300" lvl="1" indent="-114300" algn="l" defTabSz="533400">
            <a:lnSpc>
              <a:spcPct val="90000"/>
            </a:lnSpc>
            <a:spcBef>
              <a:spcPct val="0"/>
            </a:spcBef>
            <a:spcAft>
              <a:spcPct val="20000"/>
            </a:spcAft>
            <a:buChar char="•"/>
          </a:pPr>
          <a:r>
            <a:rPr lang="en-US" sz="1200" kern="1200" dirty="0"/>
            <a:t>Math Running Records -  37 schools K-8, are implementing the framework across ASD-W</a:t>
          </a:r>
        </a:p>
        <a:p>
          <a:pPr marL="114300" lvl="1" indent="-114300" algn="l" defTabSz="533400">
            <a:lnSpc>
              <a:spcPct val="90000"/>
            </a:lnSpc>
            <a:spcBef>
              <a:spcPct val="0"/>
            </a:spcBef>
            <a:spcAft>
              <a:spcPct val="20000"/>
            </a:spcAft>
            <a:buChar char="•"/>
          </a:pPr>
          <a:r>
            <a:rPr lang="en-US" sz="1200" kern="1200" dirty="0"/>
            <a:t>Building Thinking Classrooms – Professional Learning  ( 136 teachers 2023-24)</a:t>
          </a:r>
        </a:p>
        <a:p>
          <a:pPr marL="114300" lvl="1" indent="-114300" algn="l" defTabSz="533400">
            <a:lnSpc>
              <a:spcPct val="90000"/>
            </a:lnSpc>
            <a:spcBef>
              <a:spcPct val="0"/>
            </a:spcBef>
            <a:spcAft>
              <a:spcPct val="20000"/>
            </a:spcAft>
            <a:buChar char="•"/>
          </a:pPr>
          <a:r>
            <a:rPr lang="en-US" sz="1200" kern="1200" dirty="0"/>
            <a:t>Book Studies  K-2  ( Fluency and Flexibility   -  75 teachers ) </a:t>
          </a:r>
        </a:p>
        <a:p>
          <a:pPr marL="228600" lvl="2" indent="-114300" algn="l" defTabSz="533400">
            <a:lnSpc>
              <a:spcPct val="90000"/>
            </a:lnSpc>
            <a:spcBef>
              <a:spcPct val="0"/>
            </a:spcBef>
            <a:spcAft>
              <a:spcPct val="20000"/>
            </a:spcAft>
            <a:buChar char="•"/>
          </a:pPr>
          <a:r>
            <a:rPr lang="en-US" sz="1200" kern="1200"/>
            <a:t>3-5  ( Developing Fluency   - 55 teachers )</a:t>
          </a:r>
        </a:p>
        <a:p>
          <a:pPr marL="228600" lvl="2" indent="-114300" algn="l" defTabSz="533400">
            <a:lnSpc>
              <a:spcPct val="90000"/>
            </a:lnSpc>
            <a:spcBef>
              <a:spcPct val="0"/>
            </a:spcBef>
            <a:spcAft>
              <a:spcPct val="20000"/>
            </a:spcAft>
            <a:buChar char="•"/>
          </a:pPr>
          <a:r>
            <a:rPr lang="en-US" sz="1200" kern="1200" dirty="0"/>
            <a:t>6-8  ( Open Middle  - 10 teachers   and  Guided Math – 13 teachers )</a:t>
          </a:r>
        </a:p>
        <a:p>
          <a:pPr marL="114300" lvl="1" indent="-114300" algn="l" defTabSz="533400">
            <a:lnSpc>
              <a:spcPct val="90000"/>
            </a:lnSpc>
            <a:spcBef>
              <a:spcPct val="0"/>
            </a:spcBef>
            <a:spcAft>
              <a:spcPct val="20000"/>
            </a:spcAft>
            <a:buChar char="•"/>
          </a:pPr>
          <a:r>
            <a:rPr lang="en-US" sz="1200" kern="1200" dirty="0"/>
            <a:t>Formative Data Collection Spreadsheet being used in schools with an Academic Support Teacher.  Currently, 18  of 34 have teachers engaged with the usage of the tool. </a:t>
          </a:r>
        </a:p>
        <a:p>
          <a:pPr marL="114300" lvl="1" indent="-114300" algn="l" defTabSz="533400">
            <a:lnSpc>
              <a:spcPct val="90000"/>
            </a:lnSpc>
            <a:spcBef>
              <a:spcPct val="0"/>
            </a:spcBef>
            <a:spcAft>
              <a:spcPct val="20000"/>
            </a:spcAft>
            <a:buChar char="•"/>
          </a:pPr>
          <a:r>
            <a:rPr lang="en-US" sz="1200" kern="1200" dirty="0"/>
            <a:t>D2L PL Hub   Learning Modules  ( k-2, 3-5 Numeracy )</a:t>
          </a:r>
        </a:p>
        <a:p>
          <a:pPr marL="114300" lvl="1" indent="-114300" algn="l" defTabSz="533400">
            <a:lnSpc>
              <a:spcPct val="90000"/>
            </a:lnSpc>
            <a:spcBef>
              <a:spcPct val="0"/>
            </a:spcBef>
            <a:spcAft>
              <a:spcPct val="20000"/>
            </a:spcAft>
            <a:buChar char="•"/>
          </a:pPr>
          <a:r>
            <a:rPr lang="en-US" sz="1200" kern="1200" dirty="0"/>
            <a:t>Weekly  Posts for Teachers on the ASD-W TEAMS site  ; i.e. Pedagogical Practices and resources to enhance teaching and learning</a:t>
          </a:r>
        </a:p>
        <a:p>
          <a:pPr marL="114300" lvl="1" indent="-114300" algn="l" defTabSz="533400">
            <a:lnSpc>
              <a:spcPct val="90000"/>
            </a:lnSpc>
            <a:spcBef>
              <a:spcPct val="0"/>
            </a:spcBef>
            <a:spcAft>
              <a:spcPct val="20000"/>
            </a:spcAft>
            <a:buChar char="•"/>
          </a:pPr>
          <a:r>
            <a:rPr lang="en-US" sz="1200" kern="1200" dirty="0"/>
            <a:t>ASD-W K-12 Numeracy SharePoint site that offers resources to teachers to enhance planning, instruction, assessing and reporting</a:t>
          </a:r>
        </a:p>
      </dsp:txBody>
      <dsp:txXfrm>
        <a:off x="413290" y="600411"/>
        <a:ext cx="5345618" cy="3672801"/>
      </dsp:txXfrm>
    </dsp:sp>
    <dsp:sp modelId="{52C317D5-7C3F-4585-9500-795B8DB211C4}">
      <dsp:nvSpPr>
        <dsp:cNvPr id="0" name=""/>
        <dsp:cNvSpPr/>
      </dsp:nvSpPr>
      <dsp:spPr>
        <a:xfrm>
          <a:off x="0" y="4273213"/>
          <a:ext cx="6172199"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kern="1200" dirty="0"/>
        </a:p>
      </dsp:txBody>
      <dsp:txXfrm>
        <a:off x="21075" y="4294288"/>
        <a:ext cx="6130049"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B6D6D-9072-424D-8467-B2144049901D}">
      <dsp:nvSpPr>
        <dsp:cNvPr id="0" name=""/>
        <dsp:cNvSpPr/>
      </dsp:nvSpPr>
      <dsp:spPr>
        <a:xfrm rot="5400000">
          <a:off x="5296471" y="-1237593"/>
          <a:ext cx="3913423" cy="682652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123825" rIns="247650" bIns="123825" numCol="1" spcCol="1270" anchor="t" anchorCtr="0">
          <a:noAutofit/>
        </a:bodyPr>
        <a:lstStyle/>
        <a:p>
          <a:pPr marL="0" lvl="1" indent="0" algn="l" defTabSz="1022350">
            <a:lnSpc>
              <a:spcPct val="90000"/>
            </a:lnSpc>
            <a:spcBef>
              <a:spcPct val="0"/>
            </a:spcBef>
            <a:spcAft>
              <a:spcPts val="0"/>
            </a:spcAft>
            <a:buFont typeface="Arial" panose="020B0604020202020204" pitchFamily="34" charset="0"/>
            <a:buChar char="•"/>
          </a:pPr>
          <a:r>
            <a:rPr lang="en-US" sz="2400" kern="1200" dirty="0">
              <a:latin typeface="+mj-lt"/>
            </a:rPr>
            <a:t>K-2 Foundational Support with the Building   Blocks of Reaching  ( Year 2) </a:t>
          </a:r>
        </a:p>
        <a:p>
          <a:pPr marL="0" lvl="1" indent="0" algn="l" defTabSz="1022350">
            <a:lnSpc>
              <a:spcPct val="90000"/>
            </a:lnSpc>
            <a:spcBef>
              <a:spcPct val="0"/>
            </a:spcBef>
            <a:spcAft>
              <a:spcPts val="0"/>
            </a:spcAft>
            <a:buFont typeface="Arial" panose="020B0604020202020204" pitchFamily="34" charset="0"/>
            <a:buChar char="•"/>
          </a:pPr>
          <a:r>
            <a:rPr lang="en-US" sz="2400" kern="1200" dirty="0">
              <a:latin typeface="+mj-lt"/>
            </a:rPr>
            <a:t>Introduction of tools  ( Oral Reading Fluency ; Maze Comprehension ; Spelling Inventory ) </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kern="1200" dirty="0">
              <a:latin typeface="+mj-lt"/>
            </a:rPr>
            <a:t>Grades 3-5  and on request at 6 -8 </a:t>
          </a:r>
        </a:p>
        <a:p>
          <a:pPr marL="0" lvl="1" indent="0" algn="l" defTabSz="1022350">
            <a:lnSpc>
              <a:spcPct val="90000"/>
            </a:lnSpc>
            <a:spcBef>
              <a:spcPct val="0"/>
            </a:spcBef>
            <a:spcAft>
              <a:spcPts val="0"/>
            </a:spcAft>
            <a:buFont typeface="Arial" panose="020B0604020202020204" pitchFamily="34" charset="0"/>
            <a:buChar char="•"/>
          </a:pPr>
          <a:r>
            <a:rPr lang="en-US" sz="2400" kern="1200" dirty="0">
              <a:latin typeface="+mj-lt"/>
            </a:rPr>
            <a:t>Literacy  SharePoint  Site  ; Lit Bits Newsletters ; Teacher Resource site</a:t>
          </a:r>
        </a:p>
        <a:p>
          <a:pPr marL="0" lvl="1" indent="0" algn="l" defTabSz="1022350">
            <a:lnSpc>
              <a:spcPct val="90000"/>
            </a:lnSpc>
            <a:spcBef>
              <a:spcPct val="0"/>
            </a:spcBef>
            <a:spcAft>
              <a:spcPts val="0"/>
            </a:spcAft>
            <a:buFont typeface="Arial" panose="020B0604020202020204" pitchFamily="34" charset="0"/>
            <a:buChar char="•"/>
          </a:pPr>
          <a:r>
            <a:rPr lang="en-US" sz="2400" kern="1200" dirty="0">
              <a:latin typeface="+mj-lt"/>
            </a:rPr>
            <a:t>20 PLCs on topics related to the Holistic Curriculum </a:t>
          </a:r>
        </a:p>
        <a:p>
          <a:pPr marL="0" lvl="1" indent="0" algn="l" defTabSz="1022350">
            <a:lnSpc>
              <a:spcPct val="90000"/>
            </a:lnSpc>
            <a:spcBef>
              <a:spcPct val="0"/>
            </a:spcBef>
            <a:spcAft>
              <a:spcPts val="0"/>
            </a:spcAft>
            <a:buFont typeface="Arial" panose="020B0604020202020204" pitchFamily="34" charset="0"/>
            <a:buChar char="•"/>
          </a:pPr>
          <a:r>
            <a:rPr lang="en-US" sz="2400" kern="1200" dirty="0">
              <a:latin typeface="+mj-lt"/>
            </a:rPr>
            <a:t>EST-Resource Support and professional learning provided on intervention tools</a:t>
          </a:r>
        </a:p>
      </dsp:txBody>
      <dsp:txXfrm rot="-5400000">
        <a:off x="3839921" y="409995"/>
        <a:ext cx="6635486" cy="3531347"/>
      </dsp:txXfrm>
    </dsp:sp>
    <dsp:sp modelId="{98B48A66-F7F9-4A57-AFD4-9170B42E9212}">
      <dsp:nvSpPr>
        <dsp:cNvPr id="0" name=""/>
        <dsp:cNvSpPr/>
      </dsp:nvSpPr>
      <dsp:spPr>
        <a:xfrm>
          <a:off x="0" y="2124"/>
          <a:ext cx="3839920" cy="4347088"/>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Literacy – </a:t>
          </a:r>
        </a:p>
      </dsp:txBody>
      <dsp:txXfrm>
        <a:off x="187449" y="189573"/>
        <a:ext cx="3465022" cy="3972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F282A-25AF-4B3F-9E31-A03DE039A60D}">
      <dsp:nvSpPr>
        <dsp:cNvPr id="0" name=""/>
        <dsp:cNvSpPr/>
      </dsp:nvSpPr>
      <dsp:spPr>
        <a:xfrm>
          <a:off x="0" y="37751"/>
          <a:ext cx="10515600" cy="8069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C6566-4B9D-467E-8FAB-911C837BB6E3}">
      <dsp:nvSpPr>
        <dsp:cNvPr id="0" name=""/>
        <dsp:cNvSpPr/>
      </dsp:nvSpPr>
      <dsp:spPr>
        <a:xfrm>
          <a:off x="244093" y="185345"/>
          <a:ext cx="443805" cy="4438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8786B9-6BAB-4165-8BAF-012A977F1AAA}">
      <dsp:nvSpPr>
        <dsp:cNvPr id="0" name=""/>
        <dsp:cNvSpPr/>
      </dsp:nvSpPr>
      <dsp:spPr>
        <a:xfrm>
          <a:off x="735282" y="55524"/>
          <a:ext cx="5125440" cy="703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99" tIns="85399" rIns="85399" bIns="85399" numCol="1" spcCol="1270" anchor="ctr" anchorCtr="0">
          <a:noAutofit/>
        </a:bodyPr>
        <a:lstStyle/>
        <a:p>
          <a:pPr marL="0" lvl="0" indent="0" algn="l" defTabSz="666750">
            <a:lnSpc>
              <a:spcPct val="90000"/>
            </a:lnSpc>
            <a:spcBef>
              <a:spcPct val="0"/>
            </a:spcBef>
            <a:spcAft>
              <a:spcPct val="35000"/>
            </a:spcAft>
            <a:buNone/>
          </a:pPr>
          <a:r>
            <a:rPr lang="en-US" sz="1500" kern="1200" dirty="0"/>
            <a:t>Coordinators/Coaches/Leads supporting all teachers/schools across ASD-W  ( Teacher PL, capacity building , …)   </a:t>
          </a:r>
        </a:p>
      </dsp:txBody>
      <dsp:txXfrm>
        <a:off x="735282" y="55524"/>
        <a:ext cx="5125440" cy="703448"/>
      </dsp:txXfrm>
    </dsp:sp>
    <dsp:sp modelId="{94051F40-89B6-4FC2-8C1C-71EAA124F46B}">
      <dsp:nvSpPr>
        <dsp:cNvPr id="0" name=""/>
        <dsp:cNvSpPr/>
      </dsp:nvSpPr>
      <dsp:spPr>
        <a:xfrm>
          <a:off x="1054906" y="674144"/>
          <a:ext cx="4851587" cy="806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99" tIns="85399" rIns="85399" bIns="85399" numCol="1" spcCol="1270" anchor="ctr" anchorCtr="0">
          <a:noAutofit/>
        </a:bodyPr>
        <a:lstStyle/>
        <a:p>
          <a:pPr marL="0" lvl="0" indent="0" algn="l" defTabSz="488950">
            <a:lnSpc>
              <a:spcPct val="90000"/>
            </a:lnSpc>
            <a:spcBef>
              <a:spcPct val="0"/>
            </a:spcBef>
            <a:spcAft>
              <a:spcPct val="35000"/>
            </a:spcAft>
            <a:buNone/>
          </a:pPr>
          <a:r>
            <a:rPr lang="en-US" sz="1100" kern="1200" dirty="0"/>
            <a:t>5 Numeracy and 6 Literacy </a:t>
          </a:r>
        </a:p>
      </dsp:txBody>
      <dsp:txXfrm>
        <a:off x="1054906" y="674144"/>
        <a:ext cx="4851587" cy="806919"/>
      </dsp:txXfrm>
    </dsp:sp>
    <dsp:sp modelId="{0D949518-9F9C-4A53-9257-75DC22547FAA}">
      <dsp:nvSpPr>
        <dsp:cNvPr id="0" name=""/>
        <dsp:cNvSpPr/>
      </dsp:nvSpPr>
      <dsp:spPr>
        <a:xfrm>
          <a:off x="0" y="1012437"/>
          <a:ext cx="10515600" cy="8069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08A9A-8FFF-46A3-AD25-756FB115BE18}">
      <dsp:nvSpPr>
        <dsp:cNvPr id="0" name=""/>
        <dsp:cNvSpPr/>
      </dsp:nvSpPr>
      <dsp:spPr>
        <a:xfrm>
          <a:off x="244093" y="1193994"/>
          <a:ext cx="443805" cy="4438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DF8C2F-07A7-401A-8B54-1B104330BFA8}">
      <dsp:nvSpPr>
        <dsp:cNvPr id="0" name=""/>
        <dsp:cNvSpPr/>
      </dsp:nvSpPr>
      <dsp:spPr>
        <a:xfrm>
          <a:off x="931992" y="1012437"/>
          <a:ext cx="9583607" cy="806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99" tIns="85399" rIns="85399" bIns="85399" numCol="1" spcCol="1270" anchor="ctr" anchorCtr="0">
          <a:noAutofit/>
        </a:bodyPr>
        <a:lstStyle/>
        <a:p>
          <a:pPr marL="0" lvl="0" indent="0" algn="l" defTabSz="666750">
            <a:lnSpc>
              <a:spcPct val="90000"/>
            </a:lnSpc>
            <a:spcBef>
              <a:spcPct val="0"/>
            </a:spcBef>
            <a:spcAft>
              <a:spcPct val="35000"/>
            </a:spcAft>
            <a:buNone/>
          </a:pPr>
          <a:r>
            <a:rPr lang="en-US" sz="1500" kern="1200" dirty="0"/>
            <a:t>Coaches/Leads supporting new teachers/ 55 local permits    (  close to 200) </a:t>
          </a:r>
        </a:p>
      </dsp:txBody>
      <dsp:txXfrm>
        <a:off x="931992" y="1012437"/>
        <a:ext cx="9583607" cy="806919"/>
      </dsp:txXfrm>
    </dsp:sp>
    <dsp:sp modelId="{FAA7D1B4-E2DE-4211-B003-E9CF3AE669F3}">
      <dsp:nvSpPr>
        <dsp:cNvPr id="0" name=""/>
        <dsp:cNvSpPr/>
      </dsp:nvSpPr>
      <dsp:spPr>
        <a:xfrm>
          <a:off x="0" y="2021087"/>
          <a:ext cx="10515600" cy="8069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A8A857-4635-4D34-9D6F-5BD9C64C851F}">
      <dsp:nvSpPr>
        <dsp:cNvPr id="0" name=""/>
        <dsp:cNvSpPr/>
      </dsp:nvSpPr>
      <dsp:spPr>
        <a:xfrm>
          <a:off x="244093" y="2202644"/>
          <a:ext cx="443805" cy="4438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E82851-6A06-4507-B484-57EA54475FC7}">
      <dsp:nvSpPr>
        <dsp:cNvPr id="0" name=""/>
        <dsp:cNvSpPr/>
      </dsp:nvSpPr>
      <dsp:spPr>
        <a:xfrm>
          <a:off x="931992" y="2021087"/>
          <a:ext cx="9583607" cy="806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99" tIns="85399" rIns="85399" bIns="85399" numCol="1" spcCol="1270" anchor="ctr" anchorCtr="0">
          <a:noAutofit/>
        </a:bodyPr>
        <a:lstStyle/>
        <a:p>
          <a:pPr marL="0" lvl="0" indent="0" algn="l" defTabSz="666750">
            <a:lnSpc>
              <a:spcPct val="90000"/>
            </a:lnSpc>
            <a:spcBef>
              <a:spcPct val="0"/>
            </a:spcBef>
            <a:spcAft>
              <a:spcPct val="35000"/>
            </a:spcAft>
            <a:buNone/>
          </a:pPr>
          <a:r>
            <a:rPr lang="en-US" sz="1500" kern="1200" dirty="0"/>
            <a:t>Coordinators /Coaches /Leads supporting the work of the 34 ASTs of ASD-W</a:t>
          </a:r>
        </a:p>
      </dsp:txBody>
      <dsp:txXfrm>
        <a:off x="931992" y="2021087"/>
        <a:ext cx="9583607" cy="806919"/>
      </dsp:txXfrm>
    </dsp:sp>
    <dsp:sp modelId="{463FF9D6-3634-4DF7-BEDF-67AAB449DB2C}">
      <dsp:nvSpPr>
        <dsp:cNvPr id="0" name=""/>
        <dsp:cNvSpPr/>
      </dsp:nvSpPr>
      <dsp:spPr>
        <a:xfrm>
          <a:off x="0" y="3029737"/>
          <a:ext cx="10515600" cy="8069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950854-85B2-47C2-AF4B-56C4B21820E5}">
      <dsp:nvSpPr>
        <dsp:cNvPr id="0" name=""/>
        <dsp:cNvSpPr/>
      </dsp:nvSpPr>
      <dsp:spPr>
        <a:xfrm>
          <a:off x="244093" y="3211294"/>
          <a:ext cx="443805" cy="4438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AEB03C-EF67-4CB2-A128-D50DA435E077}">
      <dsp:nvSpPr>
        <dsp:cNvPr id="0" name=""/>
        <dsp:cNvSpPr/>
      </dsp:nvSpPr>
      <dsp:spPr>
        <a:xfrm>
          <a:off x="931992" y="3029737"/>
          <a:ext cx="9583607" cy="806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99" tIns="85399" rIns="85399" bIns="85399" numCol="1" spcCol="1270" anchor="ctr" anchorCtr="0">
          <a:noAutofit/>
        </a:bodyPr>
        <a:lstStyle/>
        <a:p>
          <a:pPr marL="0" lvl="0" indent="0" algn="l" defTabSz="666750">
            <a:lnSpc>
              <a:spcPct val="90000"/>
            </a:lnSpc>
            <a:spcBef>
              <a:spcPct val="0"/>
            </a:spcBef>
            <a:spcAft>
              <a:spcPct val="35000"/>
            </a:spcAft>
            <a:buNone/>
          </a:pPr>
          <a:r>
            <a:rPr lang="en-US" sz="1500" kern="1200"/>
            <a:t>Coordinators supporting school administrators ; conversations with the Instructional Leaders</a:t>
          </a:r>
        </a:p>
      </dsp:txBody>
      <dsp:txXfrm>
        <a:off x="931992" y="3029737"/>
        <a:ext cx="9583607" cy="806919"/>
      </dsp:txXfrm>
    </dsp:sp>
    <dsp:sp modelId="{DB22EA8C-B6FA-454B-9FA3-AAB79FFF64C1}">
      <dsp:nvSpPr>
        <dsp:cNvPr id="0" name=""/>
        <dsp:cNvSpPr/>
      </dsp:nvSpPr>
      <dsp:spPr>
        <a:xfrm>
          <a:off x="0" y="4038386"/>
          <a:ext cx="10515600" cy="8069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CD4B6-6DA1-4E07-8CD0-2A57C462E3EA}">
      <dsp:nvSpPr>
        <dsp:cNvPr id="0" name=""/>
        <dsp:cNvSpPr/>
      </dsp:nvSpPr>
      <dsp:spPr>
        <a:xfrm>
          <a:off x="244093" y="4219943"/>
          <a:ext cx="443805" cy="4438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9C96B4-8AA2-410C-A98E-24D89ED6F577}">
      <dsp:nvSpPr>
        <dsp:cNvPr id="0" name=""/>
        <dsp:cNvSpPr/>
      </dsp:nvSpPr>
      <dsp:spPr>
        <a:xfrm>
          <a:off x="931992" y="4038386"/>
          <a:ext cx="9583607" cy="806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99" tIns="85399" rIns="85399" bIns="85399" numCol="1" spcCol="1270" anchor="ctr" anchorCtr="0">
          <a:noAutofit/>
        </a:bodyPr>
        <a:lstStyle/>
        <a:p>
          <a:pPr marL="0" lvl="0" indent="0" algn="l" defTabSz="666750">
            <a:lnSpc>
              <a:spcPct val="90000"/>
            </a:lnSpc>
            <a:spcBef>
              <a:spcPct val="0"/>
            </a:spcBef>
            <a:spcAft>
              <a:spcPct val="35000"/>
            </a:spcAft>
            <a:buNone/>
          </a:pPr>
          <a:r>
            <a:rPr lang="en-US" sz="1500" kern="1200"/>
            <a:t>Coordinators/Coaches/Leads supporting the 34 schools Implementing the Holistic Curriculum 2023-24 </a:t>
          </a:r>
        </a:p>
      </dsp:txBody>
      <dsp:txXfrm>
        <a:off x="931992" y="4038386"/>
        <a:ext cx="9583607" cy="806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F7065F77-52BF-46BB-9E5D-1CB8EF66B263}" type="datetimeFigureOut">
              <a:rPr lang="en-CA" smtClean="0"/>
              <a:t>2024-03-25</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6" tIns="46588" rIns="93176" bIns="46588"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8"/>
            <a:ext cx="3037840" cy="466433"/>
          </a:xfrm>
          <a:prstGeom prst="rect">
            <a:avLst/>
          </a:prstGeom>
        </p:spPr>
        <p:txBody>
          <a:bodyPr vert="horz" lIns="93176" tIns="46588" rIns="93176" bIns="46588"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6" tIns="46588" rIns="93176" bIns="46588" rtlCol="0" anchor="b"/>
          <a:lstStyle>
            <a:lvl1pPr algn="r">
              <a:defRPr sz="1200"/>
            </a:lvl1pPr>
          </a:lstStyle>
          <a:p>
            <a:fld id="{CE4EB128-32EC-438F-B996-C2D3074567BB}" type="slidenum">
              <a:rPr lang="en-CA" smtClean="0"/>
              <a:t>‹#›</a:t>
            </a:fld>
            <a:endParaRPr lang="en-CA"/>
          </a:p>
        </p:txBody>
      </p:sp>
    </p:spTree>
    <p:extLst>
      <p:ext uri="{BB962C8B-B14F-4D97-AF65-F5344CB8AC3E}">
        <p14:creationId xmlns:p14="http://schemas.microsoft.com/office/powerpoint/2010/main" val="278970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bed.sharepoint.com/sites/ProvincialAssessments2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grade 7 – also created a binder of resources for fractions for teachers to support teaching </a:t>
            </a:r>
          </a:p>
        </p:txBody>
      </p:sp>
      <p:sp>
        <p:nvSpPr>
          <p:cNvPr id="4" name="Slide Number Placeholder 3"/>
          <p:cNvSpPr>
            <a:spLocks noGrp="1"/>
          </p:cNvSpPr>
          <p:nvPr>
            <p:ph type="sldNum" sz="quarter" idx="5"/>
          </p:nvPr>
        </p:nvSpPr>
        <p:spPr/>
        <p:txBody>
          <a:bodyPr/>
          <a:lstStyle/>
          <a:p>
            <a:fld id="{CE4EB128-32EC-438F-B996-C2D3074567BB}" type="slidenum">
              <a:rPr lang="en-CA" smtClean="0"/>
              <a:t>1</a:t>
            </a:fld>
            <a:endParaRPr lang="en-CA"/>
          </a:p>
        </p:txBody>
      </p:sp>
    </p:spTree>
    <p:extLst>
      <p:ext uri="{BB962C8B-B14F-4D97-AF65-F5344CB8AC3E}">
        <p14:creationId xmlns:p14="http://schemas.microsoft.com/office/powerpoint/2010/main" val="63412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19</a:t>
            </a:fld>
            <a:endParaRPr lang="en-CA"/>
          </a:p>
        </p:txBody>
      </p:sp>
    </p:spTree>
    <p:extLst>
      <p:ext uri="{BB962C8B-B14F-4D97-AF65-F5344CB8AC3E}">
        <p14:creationId xmlns:p14="http://schemas.microsoft.com/office/powerpoint/2010/main" val="2573442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u="sng" dirty="0">
                <a:solidFill>
                  <a:srgbClr val="0000FF"/>
                </a:solidFill>
                <a:latin typeface="Calibri" panose="020F0502020204030204" pitchFamily="34" charset="0"/>
                <a:ea typeface="Calibri" panose="020F0502020204030204" pitchFamily="34" charset="0"/>
                <a:cs typeface="Arial" panose="020B0604020202020204" pitchFamily="34" charset="0"/>
                <a:hlinkClick r:id="rId3"/>
              </a:rPr>
              <a:t>Provincial Assessment Hub</a:t>
            </a:r>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10</a:t>
            </a:fld>
            <a:endParaRPr lang="en-CA"/>
          </a:p>
        </p:txBody>
      </p:sp>
    </p:spTree>
    <p:extLst>
      <p:ext uri="{BB962C8B-B14F-4D97-AF65-F5344CB8AC3E}">
        <p14:creationId xmlns:p14="http://schemas.microsoft.com/office/powerpoint/2010/main" val="307669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11</a:t>
            </a:fld>
            <a:endParaRPr lang="en-CA"/>
          </a:p>
        </p:txBody>
      </p:sp>
    </p:spTree>
    <p:extLst>
      <p:ext uri="{BB962C8B-B14F-4D97-AF65-F5344CB8AC3E}">
        <p14:creationId xmlns:p14="http://schemas.microsoft.com/office/powerpoint/2010/main" val="230025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12</a:t>
            </a:fld>
            <a:endParaRPr lang="en-CA"/>
          </a:p>
        </p:txBody>
      </p:sp>
    </p:spTree>
    <p:extLst>
      <p:ext uri="{BB962C8B-B14F-4D97-AF65-F5344CB8AC3E}">
        <p14:creationId xmlns:p14="http://schemas.microsoft.com/office/powerpoint/2010/main" val="2212480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13</a:t>
            </a:fld>
            <a:endParaRPr lang="en-CA"/>
          </a:p>
        </p:txBody>
      </p:sp>
    </p:spTree>
    <p:extLst>
      <p:ext uri="{BB962C8B-B14F-4D97-AF65-F5344CB8AC3E}">
        <p14:creationId xmlns:p14="http://schemas.microsoft.com/office/powerpoint/2010/main" val="75192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14</a:t>
            </a:fld>
            <a:endParaRPr lang="en-CA"/>
          </a:p>
        </p:txBody>
      </p:sp>
    </p:spTree>
    <p:extLst>
      <p:ext uri="{BB962C8B-B14F-4D97-AF65-F5344CB8AC3E}">
        <p14:creationId xmlns:p14="http://schemas.microsoft.com/office/powerpoint/2010/main" val="177277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15</a:t>
            </a:fld>
            <a:endParaRPr lang="en-CA"/>
          </a:p>
        </p:txBody>
      </p:sp>
    </p:spTree>
    <p:extLst>
      <p:ext uri="{BB962C8B-B14F-4D97-AF65-F5344CB8AC3E}">
        <p14:creationId xmlns:p14="http://schemas.microsoft.com/office/powerpoint/2010/main" val="143878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16</a:t>
            </a:fld>
            <a:endParaRPr lang="en-CA"/>
          </a:p>
        </p:txBody>
      </p:sp>
    </p:spTree>
    <p:extLst>
      <p:ext uri="{BB962C8B-B14F-4D97-AF65-F5344CB8AC3E}">
        <p14:creationId xmlns:p14="http://schemas.microsoft.com/office/powerpoint/2010/main" val="1711105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E4EB128-32EC-438F-B996-C2D3074567BB}" type="slidenum">
              <a:rPr lang="en-CA" smtClean="0"/>
              <a:t>17</a:t>
            </a:fld>
            <a:endParaRPr lang="en-CA"/>
          </a:p>
        </p:txBody>
      </p:sp>
    </p:spTree>
    <p:extLst>
      <p:ext uri="{BB962C8B-B14F-4D97-AF65-F5344CB8AC3E}">
        <p14:creationId xmlns:p14="http://schemas.microsoft.com/office/powerpoint/2010/main" val="409219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72ED-9349-4AC0-B994-F39B59370B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D943E8D-E466-417E-A5F7-C223ED0F1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E73810A-E337-40B5-B94D-73B0338409BE}"/>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5" name="Footer Placeholder 4">
            <a:extLst>
              <a:ext uri="{FF2B5EF4-FFF2-40B4-BE49-F238E27FC236}">
                <a16:creationId xmlns:a16="http://schemas.microsoft.com/office/drawing/2014/main" id="{9A42C9A8-2F79-40A9-8BED-3BB5586D3F7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7AAB139-1D37-480C-AF1E-15191E15CA1E}"/>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2354466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F0AE-83DB-46FB-974F-20996C1BAF2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5CD2614-0755-4455-A78A-E8D573CACA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C94B473-BB3C-4667-B9E1-E349E2FD8FED}"/>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5" name="Footer Placeholder 4">
            <a:extLst>
              <a:ext uri="{FF2B5EF4-FFF2-40B4-BE49-F238E27FC236}">
                <a16:creationId xmlns:a16="http://schemas.microsoft.com/office/drawing/2014/main" id="{EAC8B415-6F25-4934-B81C-AD83876C38B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70CBB7-E645-4233-AF23-960B3A842010}"/>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31997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1F656B-AA2B-4EA6-9A4B-940C9B2229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D68F78A-A596-4222-B02B-56F76650F0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199D65-6B81-4EB2-B5CA-10C6C0A2E197}"/>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5" name="Footer Placeholder 4">
            <a:extLst>
              <a:ext uri="{FF2B5EF4-FFF2-40B4-BE49-F238E27FC236}">
                <a16:creationId xmlns:a16="http://schemas.microsoft.com/office/drawing/2014/main" id="{A0D293E5-DB3E-45F1-A062-7DA6CEE9A9E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FEB74A-BD82-412A-804C-28A34B2A9D25}"/>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29523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AC53-BCA3-41DA-B949-6ADD0F16F37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A9BD348-A165-4DCA-B354-B47AC39DE1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FBC303-05BE-44CF-B102-95F14349455B}"/>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5" name="Footer Placeholder 4">
            <a:extLst>
              <a:ext uri="{FF2B5EF4-FFF2-40B4-BE49-F238E27FC236}">
                <a16:creationId xmlns:a16="http://schemas.microsoft.com/office/drawing/2014/main" id="{B2623443-FFE2-491A-BA58-0CE80120F3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850A70D-1EC5-4D52-8D1E-BBD4EDC0FCED}"/>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4205344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FB72-2E61-49AC-86AF-BEBD3D9BD4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2D6C54B-8DD5-483E-BEE0-E6A1AA25F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6F8CF-4026-4FF7-9C25-F610D3AB7C9E}"/>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5" name="Footer Placeholder 4">
            <a:extLst>
              <a:ext uri="{FF2B5EF4-FFF2-40B4-BE49-F238E27FC236}">
                <a16:creationId xmlns:a16="http://schemas.microsoft.com/office/drawing/2014/main" id="{B0621AC1-2005-4659-A376-EEE4424FEBF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4514349-2593-4513-87C7-EA0FD66C1271}"/>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285639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933-DB8E-4ADC-9DB7-F83857897BC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E8ED68E-A6C2-4445-8DFE-4B8AFB862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6F48B68-8C1B-486B-97BE-5FB621AC0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8929416-6B66-4864-830D-B2E6DD9D7DFE}"/>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6" name="Footer Placeholder 5">
            <a:extLst>
              <a:ext uri="{FF2B5EF4-FFF2-40B4-BE49-F238E27FC236}">
                <a16:creationId xmlns:a16="http://schemas.microsoft.com/office/drawing/2014/main" id="{4553136C-8326-4F50-9082-EA34E5ED5F4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49567DB-E765-42B0-A6EA-5AE4DF03F639}"/>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249185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89E1-71E7-408B-AC1D-3E270EAD801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7A6B87-CEB1-46E2-AB0F-5DC1574C6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1C3C00-CCF9-41F9-8E88-1F04EA026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EC77679-5FE4-45A3-A06E-7251F3D4FC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DC8B22-BA4D-4B9D-A884-3DC179CAE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EFA589B-BC29-4976-AF25-D16A474F6C76}"/>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8" name="Footer Placeholder 7">
            <a:extLst>
              <a:ext uri="{FF2B5EF4-FFF2-40B4-BE49-F238E27FC236}">
                <a16:creationId xmlns:a16="http://schemas.microsoft.com/office/drawing/2014/main" id="{5E5C6EEC-34AE-40B7-B112-23B01728D7E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5C890ED-E133-4E10-887D-C90C1133555F}"/>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357055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B965-0620-4B47-822F-955FDFA7784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26FEBF3-AFB1-4636-B125-22A43DCFB214}"/>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4" name="Footer Placeholder 3">
            <a:extLst>
              <a:ext uri="{FF2B5EF4-FFF2-40B4-BE49-F238E27FC236}">
                <a16:creationId xmlns:a16="http://schemas.microsoft.com/office/drawing/2014/main" id="{FFB5F87A-FCAE-4708-8073-0DADDB43234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A704C04-B4D9-4604-98E5-F8AD2B2D8B7A}"/>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171631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75FBA8-DA29-4DAF-A082-C4242FD04863}"/>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3" name="Footer Placeholder 2">
            <a:extLst>
              <a:ext uri="{FF2B5EF4-FFF2-40B4-BE49-F238E27FC236}">
                <a16:creationId xmlns:a16="http://schemas.microsoft.com/office/drawing/2014/main" id="{83FE6765-FA7C-400A-B4AC-376385E3A13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EF0B7BE-69CE-45DC-BC77-A1A7D0C5DDA0}"/>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353306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E1B4-9B7D-48EC-8BD1-FE1793766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E8A3624-779D-48D2-9B91-89CF13066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5EFBB4C-0DE9-4F5B-9ABF-9CB048292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37CD3-05FE-4CDF-8DE9-B53600ED8E80}"/>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6" name="Footer Placeholder 5">
            <a:extLst>
              <a:ext uri="{FF2B5EF4-FFF2-40B4-BE49-F238E27FC236}">
                <a16:creationId xmlns:a16="http://schemas.microsoft.com/office/drawing/2014/main" id="{BC200DBC-0E42-4BC5-B3B9-050A665EB8E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498B44F-AFB9-4EC9-88A3-A145ECFC9E75}"/>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153163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D361-1E94-401E-A4A7-217E7C86F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8894476-1F45-44E6-BEFB-01BEC4BDCF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7211033C-1E91-461B-831D-883CF5E67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2DA8B3-4523-4D30-9C50-0C33273A5806}"/>
              </a:ext>
            </a:extLst>
          </p:cNvPr>
          <p:cNvSpPr>
            <a:spLocks noGrp="1"/>
          </p:cNvSpPr>
          <p:nvPr>
            <p:ph type="dt" sz="half" idx="10"/>
          </p:nvPr>
        </p:nvSpPr>
        <p:spPr/>
        <p:txBody>
          <a:bodyPr/>
          <a:lstStyle/>
          <a:p>
            <a:fld id="{49FCEEA5-51BF-43FD-B549-5A52E7F969F5}" type="datetimeFigureOut">
              <a:rPr lang="en-CA" smtClean="0"/>
              <a:t>2024-03-25</a:t>
            </a:fld>
            <a:endParaRPr lang="en-CA"/>
          </a:p>
        </p:txBody>
      </p:sp>
      <p:sp>
        <p:nvSpPr>
          <p:cNvPr id="6" name="Footer Placeholder 5">
            <a:extLst>
              <a:ext uri="{FF2B5EF4-FFF2-40B4-BE49-F238E27FC236}">
                <a16:creationId xmlns:a16="http://schemas.microsoft.com/office/drawing/2014/main" id="{1E09F21F-337B-4ECF-A453-2C2DE428B9A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D611E69-69AF-4EAB-BC5A-4BA2C4233380}"/>
              </a:ext>
            </a:extLst>
          </p:cNvPr>
          <p:cNvSpPr>
            <a:spLocks noGrp="1"/>
          </p:cNvSpPr>
          <p:nvPr>
            <p:ph type="sldNum" sz="quarter" idx="12"/>
          </p:nvPr>
        </p:nvSpPr>
        <p:spPr/>
        <p:txBody>
          <a:bodyPr/>
          <a:lstStyle/>
          <a:p>
            <a:fld id="{E624F5C1-25CC-45FD-AC3F-183BE6A1F0AF}" type="slidenum">
              <a:rPr lang="en-CA" smtClean="0"/>
              <a:t>‹#›</a:t>
            </a:fld>
            <a:endParaRPr lang="en-CA"/>
          </a:p>
        </p:txBody>
      </p:sp>
    </p:spTree>
    <p:extLst>
      <p:ext uri="{BB962C8B-B14F-4D97-AF65-F5344CB8AC3E}">
        <p14:creationId xmlns:p14="http://schemas.microsoft.com/office/powerpoint/2010/main" val="380599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B1BF10-62D5-4B64-B93D-0CC303A28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39D6C9-ABBF-4D88-9A3C-8C89F4A7D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58AA04C-1D51-48AE-B7F7-F80496A90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CEEA5-51BF-43FD-B549-5A52E7F969F5}" type="datetimeFigureOut">
              <a:rPr lang="en-CA" smtClean="0"/>
              <a:t>2024-03-25</a:t>
            </a:fld>
            <a:endParaRPr lang="en-CA"/>
          </a:p>
        </p:txBody>
      </p:sp>
      <p:sp>
        <p:nvSpPr>
          <p:cNvPr id="5" name="Footer Placeholder 4">
            <a:extLst>
              <a:ext uri="{FF2B5EF4-FFF2-40B4-BE49-F238E27FC236}">
                <a16:creationId xmlns:a16="http://schemas.microsoft.com/office/drawing/2014/main" id="{8AA70D0C-7DBE-4FEA-B4A8-56317414DE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5997F93-4082-4563-8B98-26ED09DD1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4F5C1-25CC-45FD-AC3F-183BE6A1F0AF}" type="slidenum">
              <a:rPr lang="en-CA" smtClean="0"/>
              <a:t>‹#›</a:t>
            </a:fld>
            <a:endParaRPr lang="en-CA"/>
          </a:p>
        </p:txBody>
      </p:sp>
    </p:spTree>
    <p:extLst>
      <p:ext uri="{BB962C8B-B14F-4D97-AF65-F5344CB8AC3E}">
        <p14:creationId xmlns:p14="http://schemas.microsoft.com/office/powerpoint/2010/main" val="2053938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hyperlink" Target="https://nbed.sharepoint.com/sites/WECLiteracyatLarge"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nbed.sharepoint.com/sites/ProvincialAssessments20/SitePages/EGLA-News.aspx"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plhub.nbed.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D682-C129-05FB-01F2-C108B91BC7B0}"/>
              </a:ext>
            </a:extLst>
          </p:cNvPr>
          <p:cNvSpPr>
            <a:spLocks noGrp="1"/>
          </p:cNvSpPr>
          <p:nvPr>
            <p:ph type="title"/>
          </p:nvPr>
        </p:nvSpPr>
        <p:spPr>
          <a:xfrm>
            <a:off x="838200" y="365125"/>
            <a:ext cx="10515600" cy="1325563"/>
          </a:xfrm>
        </p:spPr>
        <p:txBody>
          <a:bodyPr anchor="ctr">
            <a:normAutofit/>
          </a:bodyPr>
          <a:lstStyle/>
          <a:p>
            <a:r>
              <a:rPr lang="en-US" dirty="0"/>
              <a:t>Strategies and Actions to Improve Academic Achievement in ASD-W</a:t>
            </a:r>
            <a:endParaRPr lang="en-US"/>
          </a:p>
        </p:txBody>
      </p:sp>
      <p:sp>
        <p:nvSpPr>
          <p:cNvPr id="3" name="TextBox 2">
            <a:extLst>
              <a:ext uri="{FF2B5EF4-FFF2-40B4-BE49-F238E27FC236}">
                <a16:creationId xmlns:a16="http://schemas.microsoft.com/office/drawing/2014/main" id="{265C6193-50BB-517E-05E1-C058000188F6}"/>
              </a:ext>
            </a:extLst>
          </p:cNvPr>
          <p:cNvSpPr txBox="1"/>
          <p:nvPr/>
        </p:nvSpPr>
        <p:spPr>
          <a:xfrm>
            <a:off x="971938" y="3952309"/>
            <a:ext cx="9066171" cy="2376805"/>
          </a:xfrm>
          <a:prstGeom prst="rect">
            <a:avLst/>
          </a:prstGeom>
          <a:noFill/>
        </p:spPr>
        <p:txBody>
          <a:bodyPr wrap="square" rtlCol="0">
            <a:spAutoFit/>
          </a:bodyPr>
          <a:lstStyle/>
          <a:p>
            <a:pPr defTabSz="850392">
              <a:spcAft>
                <a:spcPts val="600"/>
              </a:spcAft>
            </a:pPr>
            <a:endParaRPr lang="en-US" sz="1674" kern="1200" dirty="0">
              <a:solidFill>
                <a:schemeClr val="tx1"/>
              </a:solidFill>
              <a:latin typeface="+mn-lt"/>
              <a:ea typeface="+mn-ea"/>
              <a:cs typeface="+mn-cs"/>
            </a:endParaRPr>
          </a:p>
          <a:p>
            <a:pPr defTabSz="850392">
              <a:spcAft>
                <a:spcPts val="600"/>
              </a:spcAft>
            </a:pPr>
            <a:r>
              <a:rPr lang="en-US" sz="1674" kern="1200" dirty="0">
                <a:solidFill>
                  <a:schemeClr val="tx1"/>
                </a:solidFill>
                <a:latin typeface="+mn-lt"/>
                <a:ea typeface="+mn-ea"/>
                <a:cs typeface="+mn-cs"/>
              </a:rPr>
              <a:t>Numeracy  -</a:t>
            </a:r>
          </a:p>
          <a:p>
            <a:pPr defTabSz="850392">
              <a:spcAft>
                <a:spcPts val="600"/>
              </a:spcAft>
            </a:pPr>
            <a:r>
              <a:rPr lang="en-US" sz="1674" kern="1200" dirty="0">
                <a:solidFill>
                  <a:schemeClr val="tx1"/>
                </a:solidFill>
                <a:latin typeface="+mn-lt"/>
                <a:ea typeface="+mn-ea"/>
                <a:cs typeface="+mn-cs"/>
              </a:rPr>
              <a:t>	Grade 7 PL   </a:t>
            </a:r>
          </a:p>
          <a:p>
            <a:pPr defTabSz="850392">
              <a:spcAft>
                <a:spcPts val="600"/>
              </a:spcAft>
            </a:pPr>
            <a:endParaRPr lang="en-US" sz="1674" kern="1200" dirty="0">
              <a:solidFill>
                <a:schemeClr val="tx1"/>
              </a:solidFill>
              <a:latin typeface="+mn-lt"/>
              <a:ea typeface="+mn-ea"/>
              <a:cs typeface="+mn-cs"/>
            </a:endParaRPr>
          </a:p>
          <a:p>
            <a:pPr defTabSz="850392">
              <a:spcAft>
                <a:spcPts val="600"/>
              </a:spcAft>
            </a:pPr>
            <a:r>
              <a:rPr lang="en-US" sz="1674" kern="1200" dirty="0">
                <a:solidFill>
                  <a:schemeClr val="tx1"/>
                </a:solidFill>
                <a:latin typeface="+mn-lt"/>
                <a:ea typeface="+mn-ea"/>
                <a:cs typeface="+mn-cs"/>
              </a:rPr>
              <a:t>		      </a:t>
            </a:r>
          </a:p>
          <a:p>
            <a:pPr defTabSz="850392">
              <a:spcAft>
                <a:spcPts val="600"/>
              </a:spcAft>
            </a:pPr>
            <a:endParaRPr lang="en-US" sz="1674" kern="1200" dirty="0">
              <a:solidFill>
                <a:schemeClr val="tx1"/>
              </a:solidFill>
              <a:latin typeface="+mn-lt"/>
              <a:ea typeface="+mn-ea"/>
              <a:cs typeface="+mn-cs"/>
            </a:endParaRPr>
          </a:p>
          <a:p>
            <a:pPr>
              <a:spcAft>
                <a:spcPts val="600"/>
              </a:spcAft>
            </a:pPr>
            <a:endParaRPr lang="en-US" dirty="0"/>
          </a:p>
        </p:txBody>
      </p:sp>
      <p:sp>
        <p:nvSpPr>
          <p:cNvPr id="6" name="TextBox 5">
            <a:extLst>
              <a:ext uri="{FF2B5EF4-FFF2-40B4-BE49-F238E27FC236}">
                <a16:creationId xmlns:a16="http://schemas.microsoft.com/office/drawing/2014/main" id="{03B272F5-9F1A-DE06-8D9B-E854157D87EE}"/>
              </a:ext>
            </a:extLst>
          </p:cNvPr>
          <p:cNvSpPr txBox="1"/>
          <p:nvPr/>
        </p:nvSpPr>
        <p:spPr>
          <a:xfrm>
            <a:off x="779035" y="2279244"/>
            <a:ext cx="9066171" cy="2042226"/>
          </a:xfrm>
          <a:prstGeom prst="rect">
            <a:avLst/>
          </a:prstGeom>
          <a:noFill/>
        </p:spPr>
        <p:txBody>
          <a:bodyPr wrap="square" rtlCol="0">
            <a:spAutoFit/>
          </a:bodyPr>
          <a:lstStyle/>
          <a:p>
            <a:pPr defTabSz="850392">
              <a:spcAft>
                <a:spcPts val="600"/>
              </a:spcAft>
            </a:pPr>
            <a:endParaRPr lang="en-US" sz="1674" kern="1200" dirty="0">
              <a:solidFill>
                <a:schemeClr val="tx1"/>
              </a:solidFill>
              <a:latin typeface="+mn-lt"/>
              <a:ea typeface="+mn-ea"/>
              <a:cs typeface="+mn-cs"/>
            </a:endParaRPr>
          </a:p>
          <a:p>
            <a:pPr defTabSz="850392">
              <a:spcAft>
                <a:spcPts val="600"/>
              </a:spcAft>
            </a:pPr>
            <a:r>
              <a:rPr lang="en-US" sz="1674" kern="1200" dirty="0">
                <a:solidFill>
                  <a:schemeClr val="tx1"/>
                </a:solidFill>
                <a:latin typeface="+mn-lt"/>
                <a:ea typeface="+mn-ea"/>
                <a:cs typeface="+mn-cs"/>
              </a:rPr>
              <a:t>Numeracy  -</a:t>
            </a:r>
          </a:p>
          <a:p>
            <a:pPr defTabSz="850392">
              <a:spcAft>
                <a:spcPts val="600"/>
              </a:spcAft>
            </a:pPr>
            <a:r>
              <a:rPr lang="en-US" sz="1674" kern="1200" dirty="0">
                <a:solidFill>
                  <a:schemeClr val="tx1"/>
                </a:solidFill>
                <a:latin typeface="+mn-lt"/>
                <a:ea typeface="+mn-ea"/>
                <a:cs typeface="+mn-cs"/>
              </a:rPr>
              <a:t>	Grade 5 PL</a:t>
            </a:r>
          </a:p>
          <a:p>
            <a:pPr defTabSz="850392">
              <a:spcAft>
                <a:spcPts val="600"/>
              </a:spcAft>
            </a:pPr>
            <a:r>
              <a:rPr lang="en-US" sz="1674" kern="1200" dirty="0">
                <a:solidFill>
                  <a:schemeClr val="tx1"/>
                </a:solidFill>
                <a:latin typeface="+mn-lt"/>
                <a:ea typeface="+mn-ea"/>
                <a:cs typeface="+mn-cs"/>
              </a:rPr>
              <a:t>      </a:t>
            </a:r>
          </a:p>
          <a:p>
            <a:pPr defTabSz="850392">
              <a:spcAft>
                <a:spcPts val="600"/>
              </a:spcAft>
            </a:pPr>
            <a:endParaRPr lang="en-US" sz="1674" kern="1200" dirty="0">
              <a:solidFill>
                <a:schemeClr val="tx1"/>
              </a:solidFill>
              <a:latin typeface="+mn-lt"/>
              <a:ea typeface="+mn-ea"/>
              <a:cs typeface="+mn-cs"/>
            </a:endParaRPr>
          </a:p>
          <a:p>
            <a:pPr>
              <a:spcAft>
                <a:spcPts val="600"/>
              </a:spcAft>
            </a:pPr>
            <a:endParaRPr lang="en-US" dirty="0"/>
          </a:p>
        </p:txBody>
      </p:sp>
      <p:pic>
        <p:nvPicPr>
          <p:cNvPr id="8" name="Picture 7">
            <a:extLst>
              <a:ext uri="{FF2B5EF4-FFF2-40B4-BE49-F238E27FC236}">
                <a16:creationId xmlns:a16="http://schemas.microsoft.com/office/drawing/2014/main" id="{BC9D2B6C-5ADC-2191-84FD-F6FCDE59CCEF}"/>
              </a:ext>
            </a:extLst>
          </p:cNvPr>
          <p:cNvPicPr>
            <a:picLocks noChangeAspect="1"/>
          </p:cNvPicPr>
          <p:nvPr/>
        </p:nvPicPr>
        <p:blipFill>
          <a:blip r:embed="rId3"/>
          <a:stretch>
            <a:fillRect/>
          </a:stretch>
        </p:blipFill>
        <p:spPr>
          <a:xfrm>
            <a:off x="2426242" y="5092820"/>
            <a:ext cx="5592340" cy="1234635"/>
          </a:xfrm>
          <a:prstGeom prst="rect">
            <a:avLst/>
          </a:prstGeom>
        </p:spPr>
      </p:pic>
      <p:sp>
        <p:nvSpPr>
          <p:cNvPr id="11" name="TextBox 10">
            <a:extLst>
              <a:ext uri="{FF2B5EF4-FFF2-40B4-BE49-F238E27FC236}">
                <a16:creationId xmlns:a16="http://schemas.microsoft.com/office/drawing/2014/main" id="{4A424567-94C2-A93E-3F7D-16FC8A444A2B}"/>
              </a:ext>
            </a:extLst>
          </p:cNvPr>
          <p:cNvSpPr txBox="1"/>
          <p:nvPr/>
        </p:nvSpPr>
        <p:spPr>
          <a:xfrm>
            <a:off x="1275183" y="1825625"/>
            <a:ext cx="9066170" cy="346705"/>
          </a:xfrm>
          <a:prstGeom prst="rect">
            <a:avLst/>
          </a:prstGeom>
          <a:noFill/>
        </p:spPr>
        <p:txBody>
          <a:bodyPr wrap="square">
            <a:spAutoFit/>
          </a:bodyPr>
          <a:lstStyle/>
          <a:p>
            <a:pPr defTabSz="850392">
              <a:spcAft>
                <a:spcPts val="600"/>
              </a:spcAft>
            </a:pPr>
            <a:r>
              <a:rPr lang="en-US" sz="1674" kern="1200" dirty="0">
                <a:solidFill>
                  <a:prstClr val="black"/>
                </a:solidFill>
                <a:latin typeface="Calibri"/>
                <a:ea typeface="+mn-ea"/>
                <a:cs typeface="+mn-cs"/>
              </a:rPr>
              <a:t> Focused in on specific grade level  ( 5 and 7) schools  ( based on student achievement results)_</a:t>
            </a:r>
            <a:endParaRPr lang="en-US" dirty="0"/>
          </a:p>
        </p:txBody>
      </p:sp>
      <p:pic>
        <p:nvPicPr>
          <p:cNvPr id="7" name="Picture 6">
            <a:extLst>
              <a:ext uri="{FF2B5EF4-FFF2-40B4-BE49-F238E27FC236}">
                <a16:creationId xmlns:a16="http://schemas.microsoft.com/office/drawing/2014/main" id="{5BF9E458-F430-C48C-A018-1A9B17C71901}"/>
              </a:ext>
            </a:extLst>
          </p:cNvPr>
          <p:cNvPicPr>
            <a:picLocks noChangeAspect="1"/>
          </p:cNvPicPr>
          <p:nvPr/>
        </p:nvPicPr>
        <p:blipFill>
          <a:blip r:embed="rId4"/>
          <a:stretch>
            <a:fillRect/>
          </a:stretch>
        </p:blipFill>
        <p:spPr>
          <a:xfrm>
            <a:off x="8897425" y="4166665"/>
            <a:ext cx="1593412" cy="1948091"/>
          </a:xfrm>
          <a:prstGeom prst="rect">
            <a:avLst/>
          </a:prstGeom>
        </p:spPr>
      </p:pic>
      <p:pic>
        <p:nvPicPr>
          <p:cNvPr id="10" name="Picture 9">
            <a:extLst>
              <a:ext uri="{FF2B5EF4-FFF2-40B4-BE49-F238E27FC236}">
                <a16:creationId xmlns:a16="http://schemas.microsoft.com/office/drawing/2014/main" id="{9B71DFD9-71DC-58BB-05C7-96DAA78656A4}"/>
              </a:ext>
            </a:extLst>
          </p:cNvPr>
          <p:cNvPicPr>
            <a:picLocks noChangeAspect="1"/>
          </p:cNvPicPr>
          <p:nvPr/>
        </p:nvPicPr>
        <p:blipFill>
          <a:blip r:embed="rId5"/>
          <a:stretch>
            <a:fillRect/>
          </a:stretch>
        </p:blipFill>
        <p:spPr>
          <a:xfrm>
            <a:off x="10569436" y="4778561"/>
            <a:ext cx="1568727" cy="1863151"/>
          </a:xfrm>
          <a:prstGeom prst="rect">
            <a:avLst/>
          </a:prstGeom>
        </p:spPr>
      </p:pic>
      <p:pic>
        <p:nvPicPr>
          <p:cNvPr id="13" name="Picture 12">
            <a:extLst>
              <a:ext uri="{FF2B5EF4-FFF2-40B4-BE49-F238E27FC236}">
                <a16:creationId xmlns:a16="http://schemas.microsoft.com/office/drawing/2014/main" id="{09E67695-A752-EB0F-B647-AD44BCBFB9AE}"/>
              </a:ext>
            </a:extLst>
          </p:cNvPr>
          <p:cNvPicPr>
            <a:picLocks noChangeAspect="1"/>
          </p:cNvPicPr>
          <p:nvPr/>
        </p:nvPicPr>
        <p:blipFill>
          <a:blip r:embed="rId6"/>
          <a:stretch>
            <a:fillRect/>
          </a:stretch>
        </p:blipFill>
        <p:spPr>
          <a:xfrm>
            <a:off x="8378197" y="2609935"/>
            <a:ext cx="1663475" cy="904768"/>
          </a:xfrm>
          <a:prstGeom prst="rect">
            <a:avLst/>
          </a:prstGeom>
        </p:spPr>
      </p:pic>
      <p:pic>
        <p:nvPicPr>
          <p:cNvPr id="15" name="Picture 14">
            <a:extLst>
              <a:ext uri="{FF2B5EF4-FFF2-40B4-BE49-F238E27FC236}">
                <a16:creationId xmlns:a16="http://schemas.microsoft.com/office/drawing/2014/main" id="{39D3ABCF-D9DD-B301-D28F-15D0F683C95D}"/>
              </a:ext>
            </a:extLst>
          </p:cNvPr>
          <p:cNvPicPr>
            <a:picLocks noChangeAspect="1"/>
          </p:cNvPicPr>
          <p:nvPr/>
        </p:nvPicPr>
        <p:blipFill>
          <a:blip r:embed="rId7"/>
          <a:stretch>
            <a:fillRect/>
          </a:stretch>
        </p:blipFill>
        <p:spPr>
          <a:xfrm>
            <a:off x="3294576" y="2943680"/>
            <a:ext cx="4598797" cy="1396947"/>
          </a:xfrm>
          <a:prstGeom prst="rect">
            <a:avLst/>
          </a:prstGeom>
        </p:spPr>
      </p:pic>
    </p:spTree>
    <p:extLst>
      <p:ext uri="{BB962C8B-B14F-4D97-AF65-F5344CB8AC3E}">
        <p14:creationId xmlns:p14="http://schemas.microsoft.com/office/powerpoint/2010/main" val="888464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F9243F-4B3C-4C31-B26A-4F3C137B7DBD}"/>
              </a:ext>
            </a:extLst>
          </p:cNvPr>
          <p:cNvSpPr/>
          <p:nvPr/>
        </p:nvSpPr>
        <p:spPr>
          <a:xfrm>
            <a:off x="-240301" y="1900198"/>
            <a:ext cx="3705662" cy="3476424"/>
          </a:xfrm>
          <a:prstGeom prst="rect">
            <a:avLst/>
          </a:prstGeom>
          <a:solidFill>
            <a:srgbClr val="ABC0D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600" dirty="0">
              <a:solidFill>
                <a:schemeClr val="bg1"/>
              </a:solidFill>
              <a:cs typeface="Times New Roman" panose="02020603050405020304" pitchFamily="18" charset="0"/>
            </a:endParaRPr>
          </a:p>
          <a:p>
            <a:r>
              <a:rPr lang="en-CA" sz="2400" dirty="0">
                <a:solidFill>
                  <a:schemeClr val="bg1"/>
                </a:solidFill>
                <a:cs typeface="Times New Roman" panose="02020603050405020304" pitchFamily="18" charset="0"/>
              </a:rPr>
              <a:t>September to December 2023</a:t>
            </a:r>
          </a:p>
          <a:p>
            <a:endParaRPr lang="en-CA" sz="2400" dirty="0">
              <a:solidFill>
                <a:schemeClr val="bg1"/>
              </a:solidFill>
              <a:cs typeface="Times New Roman" panose="02020603050405020304" pitchFamily="18" charset="0"/>
            </a:endParaRPr>
          </a:p>
          <a:p>
            <a:r>
              <a:rPr lang="en-CA" sz="2400" dirty="0">
                <a:solidFill>
                  <a:schemeClr val="bg1"/>
                </a:solidFill>
                <a:cs typeface="Times New Roman" panose="02020603050405020304" pitchFamily="18" charset="0"/>
              </a:rPr>
              <a:t>Survey results Summary</a:t>
            </a:r>
          </a:p>
          <a:p>
            <a:endParaRPr lang="en-CA" sz="3600" dirty="0">
              <a:solidFill>
                <a:schemeClr val="bg1"/>
              </a:solidFill>
              <a:cs typeface="Times New Roman" panose="02020603050405020304" pitchFamily="18" charset="0"/>
            </a:endParaRPr>
          </a:p>
        </p:txBody>
      </p:sp>
      <p:grpSp>
        <p:nvGrpSpPr>
          <p:cNvPr id="2" name="Graphic 7">
            <a:extLst>
              <a:ext uri="{FF2B5EF4-FFF2-40B4-BE49-F238E27FC236}">
                <a16:creationId xmlns:a16="http://schemas.microsoft.com/office/drawing/2014/main" id="{39184AD2-46DE-41EE-8E34-B26CF56C20CC}"/>
              </a:ext>
            </a:extLst>
          </p:cNvPr>
          <p:cNvGrpSpPr/>
          <p:nvPr/>
        </p:nvGrpSpPr>
        <p:grpSpPr>
          <a:xfrm>
            <a:off x="10465096" y="6062369"/>
            <a:ext cx="1463795" cy="505295"/>
            <a:chOff x="10410736" y="6008787"/>
            <a:chExt cx="1463795" cy="505295"/>
          </a:xfrm>
        </p:grpSpPr>
        <p:sp>
          <p:nvSpPr>
            <p:cNvPr id="3" name="Freeform: Shape 2">
              <a:extLst>
                <a:ext uri="{FF2B5EF4-FFF2-40B4-BE49-F238E27FC236}">
                  <a16:creationId xmlns:a16="http://schemas.microsoft.com/office/drawing/2014/main" id="{38EFA70E-AF78-440A-892C-6B11B2257C95}"/>
                </a:ext>
              </a:extLst>
            </p:cNvPr>
            <p:cNvSpPr/>
            <p:nvPr/>
          </p:nvSpPr>
          <p:spPr>
            <a:xfrm>
              <a:off x="11502050" y="6282904"/>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299"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4" name="Freeform: Shape 3">
              <a:extLst>
                <a:ext uri="{FF2B5EF4-FFF2-40B4-BE49-F238E27FC236}">
                  <a16:creationId xmlns:a16="http://schemas.microsoft.com/office/drawing/2014/main" id="{FA7DD4EE-B57E-487F-9613-E89D6E8BA611}"/>
                </a:ext>
              </a:extLst>
            </p:cNvPr>
            <p:cNvSpPr/>
            <p:nvPr/>
          </p:nvSpPr>
          <p:spPr>
            <a:xfrm>
              <a:off x="11566959" y="6304208"/>
              <a:ext cx="21470" cy="23966"/>
            </a:xfrm>
            <a:custGeom>
              <a:avLst/>
              <a:gdLst>
                <a:gd name="connsiteX0" fmla="*/ 8488 w 21470"/>
                <a:gd name="connsiteY0" fmla="*/ 23967 h 23966"/>
                <a:gd name="connsiteX1" fmla="*/ 21470 w 21470"/>
                <a:gd name="connsiteY1" fmla="*/ 16643 h 23966"/>
                <a:gd name="connsiteX2" fmla="*/ 21470 w 21470"/>
                <a:gd name="connsiteY2" fmla="*/ 0 h 23966"/>
                <a:gd name="connsiteX3" fmla="*/ 11650 w 21470"/>
                <a:gd name="connsiteY3" fmla="*/ 4660 h 23966"/>
                <a:gd name="connsiteX4" fmla="*/ 0 w 21470"/>
                <a:gd name="connsiteY4" fmla="*/ 15978 h 23966"/>
                <a:gd name="connsiteX5" fmla="*/ 8488 w 21470"/>
                <a:gd name="connsiteY5" fmla="*/ 23967 h 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0" h="23966">
                  <a:moveTo>
                    <a:pt x="8488" y="23967"/>
                  </a:moveTo>
                  <a:cubicBezTo>
                    <a:pt x="9986" y="23967"/>
                    <a:pt x="15811" y="23467"/>
                    <a:pt x="21470" y="16643"/>
                  </a:cubicBezTo>
                  <a:lnTo>
                    <a:pt x="21470" y="0"/>
                  </a:lnTo>
                  <a:cubicBezTo>
                    <a:pt x="17642" y="2663"/>
                    <a:pt x="16311" y="3162"/>
                    <a:pt x="11650" y="4660"/>
                  </a:cubicBezTo>
                  <a:cubicBezTo>
                    <a:pt x="8322" y="5825"/>
                    <a:pt x="0" y="8655"/>
                    <a:pt x="0" y="15978"/>
                  </a:cubicBezTo>
                  <a:cubicBezTo>
                    <a:pt x="166" y="20471"/>
                    <a:pt x="3662" y="23967"/>
                    <a:pt x="8488" y="23967"/>
                  </a:cubicBezTo>
                  <a:close/>
                </a:path>
              </a:pathLst>
            </a:custGeom>
            <a:noFill/>
            <a:ln w="16561" cap="flat">
              <a:noFill/>
              <a:prstDash val="solid"/>
              <a:miter/>
            </a:ln>
          </p:spPr>
          <p:txBody>
            <a:bodyPr rtlCol="0" anchor="ctr"/>
            <a:lstStyle/>
            <a:p>
              <a:endParaRPr lang="en-CA"/>
            </a:p>
          </p:txBody>
        </p:sp>
        <p:sp>
          <p:nvSpPr>
            <p:cNvPr id="5" name="Freeform: Shape 4">
              <a:extLst>
                <a:ext uri="{FF2B5EF4-FFF2-40B4-BE49-F238E27FC236}">
                  <a16:creationId xmlns:a16="http://schemas.microsoft.com/office/drawing/2014/main" id="{F733C911-FEF3-472C-84DB-7354F0E7FC47}"/>
                </a:ext>
              </a:extLst>
            </p:cNvPr>
            <p:cNvSpPr/>
            <p:nvPr/>
          </p:nvSpPr>
          <p:spPr>
            <a:xfrm>
              <a:off x="11304159" y="6282904"/>
              <a:ext cx="31289" cy="48598"/>
            </a:xfrm>
            <a:custGeom>
              <a:avLst/>
              <a:gdLst>
                <a:gd name="connsiteX0" fmla="*/ 16976 w 31289"/>
                <a:gd name="connsiteY0" fmla="*/ 48599 h 48598"/>
                <a:gd name="connsiteX1" fmla="*/ 23134 w 31289"/>
                <a:gd name="connsiteY1" fmla="*/ 47101 h 48598"/>
                <a:gd name="connsiteX2" fmla="*/ 31290 w 31289"/>
                <a:gd name="connsiteY2" fmla="*/ 25465 h 48598"/>
                <a:gd name="connsiteX3" fmla="*/ 24965 w 31289"/>
                <a:gd name="connsiteY3" fmla="*/ 4327 h 48598"/>
                <a:gd name="connsiteX4" fmla="*/ 15146 w 31289"/>
                <a:gd name="connsiteY4" fmla="*/ 0 h 48598"/>
                <a:gd name="connsiteX5" fmla="*/ 4660 w 31289"/>
                <a:gd name="connsiteY5" fmla="*/ 5326 h 48598"/>
                <a:gd name="connsiteX6" fmla="*/ 0 w 31289"/>
                <a:gd name="connsiteY6" fmla="*/ 22635 h 48598"/>
                <a:gd name="connsiteX7" fmla="*/ 16976 w 31289"/>
                <a:gd name="connsiteY7" fmla="*/ 48599 h 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 h="48598">
                  <a:moveTo>
                    <a:pt x="16976" y="48599"/>
                  </a:moveTo>
                  <a:cubicBezTo>
                    <a:pt x="18974" y="48599"/>
                    <a:pt x="21304" y="48100"/>
                    <a:pt x="23134" y="47101"/>
                  </a:cubicBezTo>
                  <a:cubicBezTo>
                    <a:pt x="30957" y="42441"/>
                    <a:pt x="31290" y="29792"/>
                    <a:pt x="31290" y="25465"/>
                  </a:cubicBezTo>
                  <a:cubicBezTo>
                    <a:pt x="31290" y="15811"/>
                    <a:pt x="28460" y="7989"/>
                    <a:pt x="24965" y="4327"/>
                  </a:cubicBezTo>
                  <a:cubicBezTo>
                    <a:pt x="22635" y="1831"/>
                    <a:pt x="19140" y="0"/>
                    <a:pt x="15146" y="0"/>
                  </a:cubicBezTo>
                  <a:cubicBezTo>
                    <a:pt x="10485" y="0"/>
                    <a:pt x="6824" y="2663"/>
                    <a:pt x="4660" y="5326"/>
                  </a:cubicBezTo>
                  <a:cubicBezTo>
                    <a:pt x="1498" y="9320"/>
                    <a:pt x="0" y="15811"/>
                    <a:pt x="0" y="22635"/>
                  </a:cubicBezTo>
                  <a:cubicBezTo>
                    <a:pt x="166" y="34119"/>
                    <a:pt x="4827" y="48599"/>
                    <a:pt x="16976" y="48599"/>
                  </a:cubicBezTo>
                  <a:close/>
                </a:path>
              </a:pathLst>
            </a:custGeom>
            <a:noFill/>
            <a:ln w="16561" cap="flat">
              <a:noFill/>
              <a:prstDash val="solid"/>
              <a:miter/>
            </a:ln>
          </p:spPr>
          <p:txBody>
            <a:bodyPr rtlCol="0" anchor="ctr"/>
            <a:lstStyle/>
            <a:p>
              <a:endParaRPr lang="en-CA"/>
            </a:p>
          </p:txBody>
        </p:sp>
        <p:sp>
          <p:nvSpPr>
            <p:cNvPr id="9" name="Freeform: Shape 8">
              <a:extLst>
                <a:ext uri="{FF2B5EF4-FFF2-40B4-BE49-F238E27FC236}">
                  <a16:creationId xmlns:a16="http://schemas.microsoft.com/office/drawing/2014/main" id="{ED5889AF-0938-489B-8770-A5AC66711ADC}"/>
                </a:ext>
              </a:extLst>
            </p:cNvPr>
            <p:cNvSpPr/>
            <p:nvPr/>
          </p:nvSpPr>
          <p:spPr>
            <a:xfrm>
              <a:off x="10978778" y="6051727"/>
              <a:ext cx="191980" cy="168598"/>
            </a:xfrm>
            <a:custGeom>
              <a:avLst/>
              <a:gdLst>
                <a:gd name="connsiteX0" fmla="*/ 134479 w 191980"/>
                <a:gd name="connsiteY0" fmla="*/ 113176 h 168598"/>
                <a:gd name="connsiteX1" fmla="*/ 172427 w 191980"/>
                <a:gd name="connsiteY1" fmla="*/ 145630 h 168598"/>
                <a:gd name="connsiteX2" fmla="*/ 188072 w 191980"/>
                <a:gd name="connsiteY2" fmla="*/ 43939 h 168598"/>
                <a:gd name="connsiteX3" fmla="*/ 70901 w 191980"/>
                <a:gd name="connsiteY3" fmla="*/ 0 h 168598"/>
                <a:gd name="connsiteX4" fmla="*/ 0 w 191980"/>
                <a:gd name="connsiteY4" fmla="*/ 168598 h 168598"/>
                <a:gd name="connsiteX5" fmla="*/ 134479 w 191980"/>
                <a:gd name="connsiteY5" fmla="*/ 113176 h 1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80" h="168598">
                  <a:moveTo>
                    <a:pt x="134479" y="113176"/>
                  </a:moveTo>
                  <a:cubicBezTo>
                    <a:pt x="134479" y="113176"/>
                    <a:pt x="154618" y="117836"/>
                    <a:pt x="172427" y="145630"/>
                  </a:cubicBezTo>
                  <a:cubicBezTo>
                    <a:pt x="186574" y="112676"/>
                    <a:pt x="198390" y="76061"/>
                    <a:pt x="188072" y="43939"/>
                  </a:cubicBezTo>
                  <a:cubicBezTo>
                    <a:pt x="188072" y="43939"/>
                    <a:pt x="154285" y="0"/>
                    <a:pt x="70901" y="0"/>
                  </a:cubicBezTo>
                  <a:cubicBezTo>
                    <a:pt x="70901" y="0"/>
                    <a:pt x="110346" y="36782"/>
                    <a:pt x="0" y="168598"/>
                  </a:cubicBezTo>
                  <a:cubicBezTo>
                    <a:pt x="166" y="168598"/>
                    <a:pt x="83218" y="99528"/>
                    <a:pt x="134479" y="113176"/>
                  </a:cubicBezTo>
                  <a:close/>
                </a:path>
              </a:pathLst>
            </a:custGeom>
            <a:noFill/>
            <a:ln w="16561" cap="flat">
              <a:noFill/>
              <a:prstDash val="solid"/>
              <a:miter/>
            </a:ln>
          </p:spPr>
          <p:txBody>
            <a:bodyPr rtlCol="0" anchor="ctr"/>
            <a:lstStyle/>
            <a:p>
              <a:endParaRPr lang="en-CA"/>
            </a:p>
          </p:txBody>
        </p:sp>
        <p:sp>
          <p:nvSpPr>
            <p:cNvPr id="10" name="Freeform: Shape 9">
              <a:extLst>
                <a:ext uri="{FF2B5EF4-FFF2-40B4-BE49-F238E27FC236}">
                  <a16:creationId xmlns:a16="http://schemas.microsoft.com/office/drawing/2014/main" id="{7D0F947E-8A64-481B-BE7A-C6A07A572CB3}"/>
                </a:ext>
              </a:extLst>
            </p:cNvPr>
            <p:cNvSpPr/>
            <p:nvPr/>
          </p:nvSpPr>
          <p:spPr>
            <a:xfrm>
              <a:off x="10473981" y="6401073"/>
              <a:ext cx="74895" cy="83550"/>
            </a:xfrm>
            <a:custGeom>
              <a:avLst/>
              <a:gdLst>
                <a:gd name="connsiteX0" fmla="*/ 74896 w 74895"/>
                <a:gd name="connsiteY0" fmla="*/ 42940 h 83550"/>
                <a:gd name="connsiteX1" fmla="*/ 56921 w 74895"/>
                <a:gd name="connsiteY1" fmla="*/ 7656 h 83550"/>
                <a:gd name="connsiteX2" fmla="*/ 21969 w 74895"/>
                <a:gd name="connsiteY2" fmla="*/ 0 h 83550"/>
                <a:gd name="connsiteX3" fmla="*/ 0 w 74895"/>
                <a:gd name="connsiteY3" fmla="*/ 0 h 83550"/>
                <a:gd name="connsiteX4" fmla="*/ 0 w 74895"/>
                <a:gd name="connsiteY4" fmla="*/ 55090 h 83550"/>
                <a:gd name="connsiteX5" fmla="*/ 22802 w 74895"/>
                <a:gd name="connsiteY5" fmla="*/ 83550 h 83550"/>
                <a:gd name="connsiteX6" fmla="*/ 60915 w 74895"/>
                <a:gd name="connsiteY6" fmla="*/ 74230 h 83550"/>
                <a:gd name="connsiteX7" fmla="*/ 74896 w 74895"/>
                <a:gd name="connsiteY7" fmla="*/ 42940 h 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95" h="83550">
                  <a:moveTo>
                    <a:pt x="74896" y="42940"/>
                  </a:moveTo>
                  <a:cubicBezTo>
                    <a:pt x="74896" y="21803"/>
                    <a:pt x="63079" y="11484"/>
                    <a:pt x="56921" y="7656"/>
                  </a:cubicBezTo>
                  <a:cubicBezTo>
                    <a:pt x="45104" y="333"/>
                    <a:pt x="32288" y="0"/>
                    <a:pt x="21969" y="0"/>
                  </a:cubicBezTo>
                  <a:lnTo>
                    <a:pt x="0" y="0"/>
                  </a:lnTo>
                  <a:lnTo>
                    <a:pt x="0" y="55090"/>
                  </a:lnTo>
                  <a:cubicBezTo>
                    <a:pt x="0" y="70735"/>
                    <a:pt x="333" y="83550"/>
                    <a:pt x="22802" y="83550"/>
                  </a:cubicBezTo>
                  <a:cubicBezTo>
                    <a:pt x="35617" y="83550"/>
                    <a:pt x="51096" y="81719"/>
                    <a:pt x="60915" y="74230"/>
                  </a:cubicBezTo>
                  <a:cubicBezTo>
                    <a:pt x="67905" y="68904"/>
                    <a:pt x="74896" y="58585"/>
                    <a:pt x="74896" y="42940"/>
                  </a:cubicBezTo>
                  <a:close/>
                </a:path>
              </a:pathLst>
            </a:custGeom>
            <a:noFill/>
            <a:ln w="16561" cap="flat">
              <a:noFill/>
              <a:prstDash val="solid"/>
              <a:miter/>
            </a:ln>
          </p:spPr>
          <p:txBody>
            <a:bodyPr rtlCol="0" anchor="ctr"/>
            <a:lstStyle/>
            <a:p>
              <a:endParaRPr lang="en-CA"/>
            </a:p>
          </p:txBody>
        </p:sp>
        <p:sp>
          <p:nvSpPr>
            <p:cNvPr id="14" name="Freeform: Shape 13">
              <a:extLst>
                <a:ext uri="{FF2B5EF4-FFF2-40B4-BE49-F238E27FC236}">
                  <a16:creationId xmlns:a16="http://schemas.microsoft.com/office/drawing/2014/main" id="{C9277863-C0F6-4E43-B166-235CC6E5EE33}"/>
                </a:ext>
              </a:extLst>
            </p:cNvPr>
            <p:cNvSpPr/>
            <p:nvPr/>
          </p:nvSpPr>
          <p:spPr>
            <a:xfrm>
              <a:off x="10473981" y="6305373"/>
              <a:ext cx="64077" cy="71566"/>
            </a:xfrm>
            <a:custGeom>
              <a:avLst/>
              <a:gdLst>
                <a:gd name="connsiteX0" fmla="*/ 64077 w 64077"/>
                <a:gd name="connsiteY0" fmla="*/ 36283 h 71566"/>
                <a:gd name="connsiteX1" fmla="*/ 45770 w 64077"/>
                <a:gd name="connsiteY1" fmla="*/ 4161 h 71566"/>
                <a:gd name="connsiteX2" fmla="*/ 13315 w 64077"/>
                <a:gd name="connsiteY2" fmla="*/ 0 h 71566"/>
                <a:gd name="connsiteX3" fmla="*/ 0 w 64077"/>
                <a:gd name="connsiteY3" fmla="*/ 0 h 71566"/>
                <a:gd name="connsiteX4" fmla="*/ 0 w 64077"/>
                <a:gd name="connsiteY4" fmla="*/ 71567 h 71566"/>
                <a:gd name="connsiteX5" fmla="*/ 16976 w 64077"/>
                <a:gd name="connsiteY5" fmla="*/ 71567 h 71566"/>
                <a:gd name="connsiteX6" fmla="*/ 64077 w 64077"/>
                <a:gd name="connsiteY6" fmla="*/ 36283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77" h="71566">
                  <a:moveTo>
                    <a:pt x="64077" y="36283"/>
                  </a:moveTo>
                  <a:cubicBezTo>
                    <a:pt x="64077" y="21137"/>
                    <a:pt x="58585" y="9986"/>
                    <a:pt x="45770" y="4161"/>
                  </a:cubicBezTo>
                  <a:cubicBezTo>
                    <a:pt x="36782" y="333"/>
                    <a:pt x="26463" y="0"/>
                    <a:pt x="13315" y="0"/>
                  </a:cubicBezTo>
                  <a:lnTo>
                    <a:pt x="0" y="0"/>
                  </a:lnTo>
                  <a:lnTo>
                    <a:pt x="0" y="71567"/>
                  </a:lnTo>
                  <a:lnTo>
                    <a:pt x="16976" y="71567"/>
                  </a:lnTo>
                  <a:cubicBezTo>
                    <a:pt x="38779" y="71567"/>
                    <a:pt x="64077" y="65242"/>
                    <a:pt x="64077" y="36283"/>
                  </a:cubicBezTo>
                  <a:close/>
                </a:path>
              </a:pathLst>
            </a:custGeom>
            <a:noFill/>
            <a:ln w="16561" cap="flat">
              <a:noFill/>
              <a:prstDash val="solid"/>
              <a:miter/>
            </a:ln>
          </p:spPr>
          <p:txBody>
            <a:bodyPr rtlCol="0" anchor="ctr"/>
            <a:lstStyle/>
            <a:p>
              <a:endParaRPr lang="en-CA"/>
            </a:p>
          </p:txBody>
        </p:sp>
        <p:sp>
          <p:nvSpPr>
            <p:cNvPr id="15" name="Freeform: Shape 14">
              <a:extLst>
                <a:ext uri="{FF2B5EF4-FFF2-40B4-BE49-F238E27FC236}">
                  <a16:creationId xmlns:a16="http://schemas.microsoft.com/office/drawing/2014/main" id="{44F4CD24-D5E2-499C-A1F7-1B0F391A4DE0}"/>
                </a:ext>
              </a:extLst>
            </p:cNvPr>
            <p:cNvSpPr/>
            <p:nvPr/>
          </p:nvSpPr>
          <p:spPr>
            <a:xfrm>
              <a:off x="10718141" y="6282904"/>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300"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16" name="Freeform: Shape 15">
              <a:extLst>
                <a:ext uri="{FF2B5EF4-FFF2-40B4-BE49-F238E27FC236}">
                  <a16:creationId xmlns:a16="http://schemas.microsoft.com/office/drawing/2014/main" id="{AC1467E6-1E90-45F7-A749-09C5A909252A}"/>
                </a:ext>
              </a:extLst>
            </p:cNvPr>
            <p:cNvSpPr/>
            <p:nvPr/>
          </p:nvSpPr>
          <p:spPr>
            <a:xfrm>
              <a:off x="11423825" y="6277412"/>
              <a:ext cx="68904" cy="60582"/>
            </a:xfrm>
            <a:custGeom>
              <a:avLst/>
              <a:gdLst>
                <a:gd name="connsiteX0" fmla="*/ 8322 w 68904"/>
                <a:gd name="connsiteY0" fmla="*/ 9986 h 60582"/>
                <a:gd name="connsiteX1" fmla="*/ 29792 w 68904"/>
                <a:gd name="connsiteY1" fmla="*/ 60582 h 60582"/>
                <a:gd name="connsiteX2" fmla="*/ 37614 w 68904"/>
                <a:gd name="connsiteY2" fmla="*/ 60582 h 60582"/>
                <a:gd name="connsiteX3" fmla="*/ 60915 w 68904"/>
                <a:gd name="connsiteY3" fmla="*/ 9986 h 60582"/>
                <a:gd name="connsiteX4" fmla="*/ 68904 w 68904"/>
                <a:gd name="connsiteY4" fmla="*/ 1997 h 60582"/>
                <a:gd name="connsiteX5" fmla="*/ 68904 w 68904"/>
                <a:gd name="connsiteY5" fmla="*/ 0 h 60582"/>
                <a:gd name="connsiteX6" fmla="*/ 45936 w 68904"/>
                <a:gd name="connsiteY6" fmla="*/ 0 h 60582"/>
                <a:gd name="connsiteX7" fmla="*/ 45936 w 68904"/>
                <a:gd name="connsiteY7" fmla="*/ 1997 h 60582"/>
                <a:gd name="connsiteX8" fmla="*/ 51428 w 68904"/>
                <a:gd name="connsiteY8" fmla="*/ 7157 h 60582"/>
                <a:gd name="connsiteX9" fmla="*/ 50097 w 68904"/>
                <a:gd name="connsiteY9" fmla="*/ 12316 h 60582"/>
                <a:gd name="connsiteX10" fmla="*/ 37614 w 68904"/>
                <a:gd name="connsiteY10" fmla="*/ 40943 h 60582"/>
                <a:gd name="connsiteX11" fmla="*/ 25964 w 68904"/>
                <a:gd name="connsiteY11" fmla="*/ 11484 h 60582"/>
                <a:gd name="connsiteX12" fmla="*/ 24799 w 68904"/>
                <a:gd name="connsiteY12" fmla="*/ 7157 h 60582"/>
                <a:gd name="connsiteX13" fmla="*/ 29792 w 68904"/>
                <a:gd name="connsiteY13" fmla="*/ 2164 h 60582"/>
                <a:gd name="connsiteX14" fmla="*/ 29792 w 68904"/>
                <a:gd name="connsiteY14" fmla="*/ 166 h 60582"/>
                <a:gd name="connsiteX15" fmla="*/ 0 w 68904"/>
                <a:gd name="connsiteY15" fmla="*/ 166 h 60582"/>
                <a:gd name="connsiteX16" fmla="*/ 0 w 68904"/>
                <a:gd name="connsiteY16" fmla="*/ 2164 h 60582"/>
                <a:gd name="connsiteX17" fmla="*/ 8322 w 68904"/>
                <a:gd name="connsiteY17" fmla="*/ 9986 h 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04" h="60582">
                  <a:moveTo>
                    <a:pt x="8322" y="9986"/>
                  </a:moveTo>
                  <a:lnTo>
                    <a:pt x="29792" y="60582"/>
                  </a:lnTo>
                  <a:lnTo>
                    <a:pt x="37614" y="60582"/>
                  </a:lnTo>
                  <a:lnTo>
                    <a:pt x="60915" y="9986"/>
                  </a:lnTo>
                  <a:cubicBezTo>
                    <a:pt x="63745" y="4161"/>
                    <a:pt x="64910" y="2497"/>
                    <a:pt x="68904" y="1997"/>
                  </a:cubicBezTo>
                  <a:lnTo>
                    <a:pt x="68904" y="0"/>
                  </a:lnTo>
                  <a:lnTo>
                    <a:pt x="45936" y="0"/>
                  </a:lnTo>
                  <a:lnTo>
                    <a:pt x="45936" y="1997"/>
                  </a:lnTo>
                  <a:cubicBezTo>
                    <a:pt x="47600" y="2164"/>
                    <a:pt x="51428" y="2663"/>
                    <a:pt x="51428" y="7157"/>
                  </a:cubicBezTo>
                  <a:cubicBezTo>
                    <a:pt x="51428" y="8655"/>
                    <a:pt x="50596" y="11151"/>
                    <a:pt x="50097" y="12316"/>
                  </a:cubicBezTo>
                  <a:lnTo>
                    <a:pt x="37614" y="40943"/>
                  </a:lnTo>
                  <a:lnTo>
                    <a:pt x="25964" y="11484"/>
                  </a:lnTo>
                  <a:cubicBezTo>
                    <a:pt x="25465" y="10153"/>
                    <a:pt x="24799" y="8488"/>
                    <a:pt x="24799" y="7157"/>
                  </a:cubicBezTo>
                  <a:cubicBezTo>
                    <a:pt x="24799" y="3162"/>
                    <a:pt x="28294" y="2497"/>
                    <a:pt x="29792" y="2164"/>
                  </a:cubicBezTo>
                  <a:lnTo>
                    <a:pt x="29792" y="166"/>
                  </a:lnTo>
                  <a:lnTo>
                    <a:pt x="0" y="166"/>
                  </a:lnTo>
                  <a:lnTo>
                    <a:pt x="0" y="2164"/>
                  </a:lnTo>
                  <a:cubicBezTo>
                    <a:pt x="3994" y="2497"/>
                    <a:pt x="5992" y="4993"/>
                    <a:pt x="8322" y="9986"/>
                  </a:cubicBezTo>
                  <a:close/>
                </a:path>
              </a:pathLst>
            </a:custGeom>
            <a:solidFill>
              <a:srgbClr val="FFFFFF"/>
            </a:solidFill>
            <a:ln w="16561" cap="flat">
              <a:noFill/>
              <a:prstDash val="solid"/>
              <a:miter/>
            </a:ln>
          </p:spPr>
          <p:txBody>
            <a:bodyPr rtlCol="0" anchor="ctr"/>
            <a:lstStyle/>
            <a:p>
              <a:endParaRPr lang="en-CA"/>
            </a:p>
          </p:txBody>
        </p:sp>
        <p:sp>
          <p:nvSpPr>
            <p:cNvPr id="17" name="Freeform: Shape 16">
              <a:extLst>
                <a:ext uri="{FF2B5EF4-FFF2-40B4-BE49-F238E27FC236}">
                  <a16:creationId xmlns:a16="http://schemas.microsoft.com/office/drawing/2014/main" id="{30EFE12E-B5DF-46F0-9BB4-AEF34C20A9CD}"/>
                </a:ext>
              </a:extLst>
            </p:cNvPr>
            <p:cNvSpPr/>
            <p:nvPr/>
          </p:nvSpPr>
          <p:spPr>
            <a:xfrm>
              <a:off x="10410736" y="6281906"/>
              <a:ext cx="183577" cy="226184"/>
            </a:xfrm>
            <a:custGeom>
              <a:avLst/>
              <a:gdLst>
                <a:gd name="connsiteX0" fmla="*/ 155117 w 183577"/>
                <a:gd name="connsiteY0" fmla="*/ 214701 h 226184"/>
                <a:gd name="connsiteX1" fmla="*/ 183578 w 183577"/>
                <a:gd name="connsiteY1" fmla="*/ 163439 h 226184"/>
                <a:gd name="connsiteX2" fmla="*/ 126491 w 183577"/>
                <a:gd name="connsiteY2" fmla="*/ 103855 h 226184"/>
                <a:gd name="connsiteX3" fmla="*/ 172427 w 183577"/>
                <a:gd name="connsiteY3" fmla="*/ 53259 h 226184"/>
                <a:gd name="connsiteX4" fmla="*/ 141969 w 183577"/>
                <a:gd name="connsiteY4" fmla="*/ 6158 h 226184"/>
                <a:gd name="connsiteX5" fmla="*/ 94202 w 183577"/>
                <a:gd name="connsiteY5" fmla="*/ 0 h 226184"/>
                <a:gd name="connsiteX6" fmla="*/ 0 w 183577"/>
                <a:gd name="connsiteY6" fmla="*/ 0 h 226184"/>
                <a:gd name="connsiteX7" fmla="*/ 0 w 183577"/>
                <a:gd name="connsiteY7" fmla="*/ 4827 h 226184"/>
                <a:gd name="connsiteX8" fmla="*/ 19639 w 183577"/>
                <a:gd name="connsiteY8" fmla="*/ 35284 h 226184"/>
                <a:gd name="connsiteX9" fmla="*/ 19639 w 183577"/>
                <a:gd name="connsiteY9" fmla="*/ 192398 h 226184"/>
                <a:gd name="connsiteX10" fmla="*/ 0 w 183577"/>
                <a:gd name="connsiteY10" fmla="*/ 221525 h 226184"/>
                <a:gd name="connsiteX11" fmla="*/ 0 w 183577"/>
                <a:gd name="connsiteY11" fmla="*/ 226185 h 226184"/>
                <a:gd name="connsiteX12" fmla="*/ 96865 w 183577"/>
                <a:gd name="connsiteY12" fmla="*/ 226185 h 226184"/>
                <a:gd name="connsiteX13" fmla="*/ 155117 w 183577"/>
                <a:gd name="connsiteY13" fmla="*/ 214701 h 226184"/>
                <a:gd name="connsiteX14" fmla="*/ 63245 w 183577"/>
                <a:gd name="connsiteY14" fmla="*/ 23634 h 226184"/>
                <a:gd name="connsiteX15" fmla="*/ 76560 w 183577"/>
                <a:gd name="connsiteY15" fmla="*/ 23634 h 226184"/>
                <a:gd name="connsiteX16" fmla="*/ 109015 w 183577"/>
                <a:gd name="connsiteY16" fmla="*/ 27795 h 226184"/>
                <a:gd name="connsiteX17" fmla="*/ 127323 w 183577"/>
                <a:gd name="connsiteY17" fmla="*/ 59916 h 226184"/>
                <a:gd name="connsiteX18" fmla="*/ 80222 w 183577"/>
                <a:gd name="connsiteY18" fmla="*/ 95201 h 226184"/>
                <a:gd name="connsiteX19" fmla="*/ 63245 w 183577"/>
                <a:gd name="connsiteY19" fmla="*/ 95201 h 226184"/>
                <a:gd name="connsiteX20" fmla="*/ 63245 w 183577"/>
                <a:gd name="connsiteY20" fmla="*/ 23634 h 226184"/>
                <a:gd name="connsiteX21" fmla="*/ 63245 w 183577"/>
                <a:gd name="connsiteY21" fmla="*/ 174257 h 226184"/>
                <a:gd name="connsiteX22" fmla="*/ 63245 w 183577"/>
                <a:gd name="connsiteY22" fmla="*/ 119167 h 226184"/>
                <a:gd name="connsiteX23" fmla="*/ 85381 w 183577"/>
                <a:gd name="connsiteY23" fmla="*/ 119167 h 226184"/>
                <a:gd name="connsiteX24" fmla="*/ 120333 w 183577"/>
                <a:gd name="connsiteY24" fmla="*/ 126823 h 226184"/>
                <a:gd name="connsiteX25" fmla="*/ 138307 w 183577"/>
                <a:gd name="connsiteY25" fmla="*/ 162107 h 226184"/>
                <a:gd name="connsiteX26" fmla="*/ 124161 w 183577"/>
                <a:gd name="connsiteY26" fmla="*/ 193564 h 226184"/>
                <a:gd name="connsiteX27" fmla="*/ 86047 w 183577"/>
                <a:gd name="connsiteY27" fmla="*/ 202884 h 226184"/>
                <a:gd name="connsiteX28" fmla="*/ 63245 w 183577"/>
                <a:gd name="connsiteY28" fmla="*/ 174257 h 2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577" h="226184">
                  <a:moveTo>
                    <a:pt x="155117" y="214701"/>
                  </a:moveTo>
                  <a:cubicBezTo>
                    <a:pt x="169930" y="205713"/>
                    <a:pt x="183578" y="188404"/>
                    <a:pt x="183578" y="163439"/>
                  </a:cubicBezTo>
                  <a:cubicBezTo>
                    <a:pt x="183578" y="128155"/>
                    <a:pt x="157281" y="110180"/>
                    <a:pt x="126491" y="103855"/>
                  </a:cubicBezTo>
                  <a:cubicBezTo>
                    <a:pt x="150790" y="97364"/>
                    <a:pt x="172427" y="83384"/>
                    <a:pt x="172427" y="53259"/>
                  </a:cubicBezTo>
                  <a:cubicBezTo>
                    <a:pt x="172427" y="34286"/>
                    <a:pt x="164105" y="15146"/>
                    <a:pt x="141969" y="6158"/>
                  </a:cubicBezTo>
                  <a:cubicBezTo>
                    <a:pt x="129486" y="999"/>
                    <a:pt x="114008" y="0"/>
                    <a:pt x="94202" y="0"/>
                  </a:cubicBezTo>
                  <a:lnTo>
                    <a:pt x="0" y="0"/>
                  </a:lnTo>
                  <a:lnTo>
                    <a:pt x="0" y="4827"/>
                  </a:lnTo>
                  <a:cubicBezTo>
                    <a:pt x="19639" y="7323"/>
                    <a:pt x="19639" y="18641"/>
                    <a:pt x="19639" y="35284"/>
                  </a:cubicBezTo>
                  <a:lnTo>
                    <a:pt x="19639" y="192398"/>
                  </a:lnTo>
                  <a:cubicBezTo>
                    <a:pt x="19639" y="210041"/>
                    <a:pt x="17476" y="218362"/>
                    <a:pt x="0" y="221525"/>
                  </a:cubicBezTo>
                  <a:lnTo>
                    <a:pt x="0" y="226185"/>
                  </a:lnTo>
                  <a:lnTo>
                    <a:pt x="96865" y="226185"/>
                  </a:lnTo>
                  <a:cubicBezTo>
                    <a:pt x="114174" y="226185"/>
                    <a:pt x="136310" y="226185"/>
                    <a:pt x="155117" y="214701"/>
                  </a:cubicBezTo>
                  <a:close/>
                  <a:moveTo>
                    <a:pt x="63245" y="23634"/>
                  </a:moveTo>
                  <a:lnTo>
                    <a:pt x="76560" y="23634"/>
                  </a:lnTo>
                  <a:cubicBezTo>
                    <a:pt x="89708" y="23634"/>
                    <a:pt x="100027" y="23967"/>
                    <a:pt x="109015" y="27795"/>
                  </a:cubicBezTo>
                  <a:cubicBezTo>
                    <a:pt x="121830" y="33620"/>
                    <a:pt x="127323" y="44771"/>
                    <a:pt x="127323" y="59916"/>
                  </a:cubicBezTo>
                  <a:cubicBezTo>
                    <a:pt x="127323" y="88710"/>
                    <a:pt x="102025" y="95201"/>
                    <a:pt x="80222" y="95201"/>
                  </a:cubicBezTo>
                  <a:lnTo>
                    <a:pt x="63245" y="95201"/>
                  </a:lnTo>
                  <a:lnTo>
                    <a:pt x="63245" y="23634"/>
                  </a:lnTo>
                  <a:close/>
                  <a:moveTo>
                    <a:pt x="63245" y="174257"/>
                  </a:moveTo>
                  <a:lnTo>
                    <a:pt x="63245" y="119167"/>
                  </a:lnTo>
                  <a:lnTo>
                    <a:pt x="85381" y="119167"/>
                  </a:lnTo>
                  <a:cubicBezTo>
                    <a:pt x="95700" y="119167"/>
                    <a:pt x="108516" y="119500"/>
                    <a:pt x="120333" y="126823"/>
                  </a:cubicBezTo>
                  <a:cubicBezTo>
                    <a:pt x="126491" y="130651"/>
                    <a:pt x="138307" y="140970"/>
                    <a:pt x="138307" y="162107"/>
                  </a:cubicBezTo>
                  <a:cubicBezTo>
                    <a:pt x="138307" y="177752"/>
                    <a:pt x="131317" y="188071"/>
                    <a:pt x="124161" y="193564"/>
                  </a:cubicBezTo>
                  <a:cubicBezTo>
                    <a:pt x="114174" y="200887"/>
                    <a:pt x="98862" y="202884"/>
                    <a:pt x="86047" y="202884"/>
                  </a:cubicBezTo>
                  <a:cubicBezTo>
                    <a:pt x="63412" y="202884"/>
                    <a:pt x="63245" y="189902"/>
                    <a:pt x="63245" y="174257"/>
                  </a:cubicBezTo>
                  <a:close/>
                </a:path>
              </a:pathLst>
            </a:custGeom>
            <a:solidFill>
              <a:srgbClr val="FFFFFF"/>
            </a:solidFill>
            <a:ln w="16561" cap="flat">
              <a:noFill/>
              <a:prstDash val="solid"/>
              <a:miter/>
            </a:ln>
          </p:spPr>
          <p:txBody>
            <a:bodyPr rtlCol="0" anchor="ctr"/>
            <a:lstStyle/>
            <a:p>
              <a:endParaRPr lang="en-CA"/>
            </a:p>
          </p:txBody>
        </p:sp>
        <p:sp>
          <p:nvSpPr>
            <p:cNvPr id="18" name="Freeform: Shape 17">
              <a:extLst>
                <a:ext uri="{FF2B5EF4-FFF2-40B4-BE49-F238E27FC236}">
                  <a16:creationId xmlns:a16="http://schemas.microsoft.com/office/drawing/2014/main" id="{915F4254-DC2E-43FA-9594-F47EAB543A29}"/>
                </a:ext>
              </a:extLst>
            </p:cNvPr>
            <p:cNvSpPr/>
            <p:nvPr/>
          </p:nvSpPr>
          <p:spPr>
            <a:xfrm>
              <a:off x="10590319" y="6354138"/>
              <a:ext cx="127655" cy="153952"/>
            </a:xfrm>
            <a:custGeom>
              <a:avLst/>
              <a:gdLst>
                <a:gd name="connsiteX0" fmla="*/ 109015 w 127655"/>
                <a:gd name="connsiteY0" fmla="*/ 1997 h 153952"/>
                <a:gd name="connsiteX1" fmla="*/ 61914 w 127655"/>
                <a:gd name="connsiteY1" fmla="*/ 27628 h 153952"/>
                <a:gd name="connsiteX2" fmla="*/ 61914 w 127655"/>
                <a:gd name="connsiteY2" fmla="*/ 0 h 153952"/>
                <a:gd name="connsiteX3" fmla="*/ 0 w 127655"/>
                <a:gd name="connsiteY3" fmla="*/ 32455 h 153952"/>
                <a:gd name="connsiteX4" fmla="*/ 1664 w 127655"/>
                <a:gd name="connsiteY4" fmla="*/ 35950 h 153952"/>
                <a:gd name="connsiteX5" fmla="*/ 22136 w 127655"/>
                <a:gd name="connsiteY5" fmla="*/ 68072 h 153952"/>
                <a:gd name="connsiteX6" fmla="*/ 22136 w 127655"/>
                <a:gd name="connsiteY6" fmla="*/ 115506 h 153952"/>
                <a:gd name="connsiteX7" fmla="*/ 19639 w 127655"/>
                <a:gd name="connsiteY7" fmla="*/ 135977 h 153952"/>
                <a:gd name="connsiteX8" fmla="*/ 3329 w 127655"/>
                <a:gd name="connsiteY8" fmla="*/ 149458 h 153952"/>
                <a:gd name="connsiteX9" fmla="*/ 3329 w 127655"/>
                <a:gd name="connsiteY9" fmla="*/ 153952 h 153952"/>
                <a:gd name="connsiteX10" fmla="*/ 81553 w 127655"/>
                <a:gd name="connsiteY10" fmla="*/ 153952 h 153952"/>
                <a:gd name="connsiteX11" fmla="*/ 81553 w 127655"/>
                <a:gd name="connsiteY11" fmla="*/ 149458 h 153952"/>
                <a:gd name="connsiteX12" fmla="*/ 61914 w 127655"/>
                <a:gd name="connsiteY12" fmla="*/ 115506 h 153952"/>
                <a:gd name="connsiteX13" fmla="*/ 61914 w 127655"/>
                <a:gd name="connsiteY13" fmla="*/ 71567 h 153952"/>
                <a:gd name="connsiteX14" fmla="*/ 68405 w 127655"/>
                <a:gd name="connsiteY14" fmla="*/ 45603 h 153952"/>
                <a:gd name="connsiteX15" fmla="*/ 93370 w 127655"/>
                <a:gd name="connsiteY15" fmla="*/ 32788 h 153952"/>
                <a:gd name="connsiteX16" fmla="*/ 117170 w 127655"/>
                <a:gd name="connsiteY16" fmla="*/ 48432 h 153952"/>
                <a:gd name="connsiteX17" fmla="*/ 120998 w 127655"/>
                <a:gd name="connsiteY17" fmla="*/ 48432 h 153952"/>
                <a:gd name="connsiteX18" fmla="*/ 127656 w 127655"/>
                <a:gd name="connsiteY18" fmla="*/ 5492 h 153952"/>
                <a:gd name="connsiteX19" fmla="*/ 109015 w 127655"/>
                <a:gd name="connsiteY19" fmla="*/ 1997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55" h="153952">
                  <a:moveTo>
                    <a:pt x="109015" y="1997"/>
                  </a:moveTo>
                  <a:cubicBezTo>
                    <a:pt x="84715" y="1997"/>
                    <a:pt x="71733" y="16477"/>
                    <a:pt x="61914" y="27628"/>
                  </a:cubicBezTo>
                  <a:lnTo>
                    <a:pt x="61914" y="0"/>
                  </a:lnTo>
                  <a:lnTo>
                    <a:pt x="0" y="32455"/>
                  </a:lnTo>
                  <a:lnTo>
                    <a:pt x="1664" y="35950"/>
                  </a:lnTo>
                  <a:cubicBezTo>
                    <a:pt x="21803" y="35950"/>
                    <a:pt x="22136" y="51595"/>
                    <a:pt x="22136" y="68072"/>
                  </a:cubicBezTo>
                  <a:lnTo>
                    <a:pt x="22136" y="115506"/>
                  </a:lnTo>
                  <a:cubicBezTo>
                    <a:pt x="22136" y="121664"/>
                    <a:pt x="21803" y="130318"/>
                    <a:pt x="19639" y="135977"/>
                  </a:cubicBezTo>
                  <a:cubicBezTo>
                    <a:pt x="15478" y="145297"/>
                    <a:pt x="8155" y="147794"/>
                    <a:pt x="3329" y="149458"/>
                  </a:cubicBezTo>
                  <a:lnTo>
                    <a:pt x="3329" y="153952"/>
                  </a:lnTo>
                  <a:lnTo>
                    <a:pt x="81553" y="153952"/>
                  </a:lnTo>
                  <a:lnTo>
                    <a:pt x="81553" y="149458"/>
                  </a:lnTo>
                  <a:cubicBezTo>
                    <a:pt x="63911" y="143134"/>
                    <a:pt x="61914" y="139139"/>
                    <a:pt x="61914" y="115506"/>
                  </a:cubicBezTo>
                  <a:lnTo>
                    <a:pt x="61914" y="71567"/>
                  </a:lnTo>
                  <a:cubicBezTo>
                    <a:pt x="61914" y="63911"/>
                    <a:pt x="61914" y="54591"/>
                    <a:pt x="68405" y="45603"/>
                  </a:cubicBezTo>
                  <a:cubicBezTo>
                    <a:pt x="74230" y="37614"/>
                    <a:pt x="82885" y="32788"/>
                    <a:pt x="93370" y="32788"/>
                  </a:cubicBezTo>
                  <a:cubicBezTo>
                    <a:pt x="107517" y="32788"/>
                    <a:pt x="113176" y="41775"/>
                    <a:pt x="117170" y="48432"/>
                  </a:cubicBezTo>
                  <a:lnTo>
                    <a:pt x="120998" y="48432"/>
                  </a:lnTo>
                  <a:lnTo>
                    <a:pt x="127656" y="5492"/>
                  </a:lnTo>
                  <a:cubicBezTo>
                    <a:pt x="123994" y="4161"/>
                    <a:pt x="118002" y="1997"/>
                    <a:pt x="109015" y="1997"/>
                  </a:cubicBezTo>
                  <a:close/>
                </a:path>
              </a:pathLst>
            </a:custGeom>
            <a:solidFill>
              <a:srgbClr val="FFFFFF"/>
            </a:solidFill>
            <a:ln w="16561" cap="flat">
              <a:noFill/>
              <a:prstDash val="solid"/>
              <a:miter/>
            </a:ln>
          </p:spPr>
          <p:txBody>
            <a:bodyPr rtlCol="0" anchor="ctr"/>
            <a:lstStyle/>
            <a:p>
              <a:endParaRPr lang="en-CA"/>
            </a:p>
          </p:txBody>
        </p:sp>
        <p:sp>
          <p:nvSpPr>
            <p:cNvPr id="19" name="Freeform: Shape 18">
              <a:extLst>
                <a:ext uri="{FF2B5EF4-FFF2-40B4-BE49-F238E27FC236}">
                  <a16:creationId xmlns:a16="http://schemas.microsoft.com/office/drawing/2014/main" id="{C34F6F44-41AD-4111-B156-42FD9F868FD9}"/>
                </a:ext>
              </a:extLst>
            </p:cNvPr>
            <p:cNvSpPr/>
            <p:nvPr/>
          </p:nvSpPr>
          <p:spPr>
            <a:xfrm>
              <a:off x="10723633" y="6356635"/>
              <a:ext cx="183078" cy="157447"/>
            </a:xfrm>
            <a:custGeom>
              <a:avLst/>
              <a:gdLst>
                <a:gd name="connsiteX0" fmla="*/ 181081 w 183078"/>
                <a:gd name="connsiteY0" fmla="*/ 128321 h 157447"/>
                <a:gd name="connsiteX1" fmla="*/ 164438 w 183078"/>
                <a:gd name="connsiteY1" fmla="*/ 97531 h 157447"/>
                <a:gd name="connsiteX2" fmla="*/ 164438 w 183078"/>
                <a:gd name="connsiteY2" fmla="*/ 333 h 157447"/>
                <a:gd name="connsiteX3" fmla="*/ 105520 w 183078"/>
                <a:gd name="connsiteY3" fmla="*/ 12150 h 157447"/>
                <a:gd name="connsiteX4" fmla="*/ 105520 w 183078"/>
                <a:gd name="connsiteY4" fmla="*/ 16643 h 157447"/>
                <a:gd name="connsiteX5" fmla="*/ 124493 w 183078"/>
                <a:gd name="connsiteY5" fmla="*/ 40277 h 157447"/>
                <a:gd name="connsiteX6" fmla="*/ 124493 w 183078"/>
                <a:gd name="connsiteY6" fmla="*/ 91872 h 157447"/>
                <a:gd name="connsiteX7" fmla="*/ 116837 w 183078"/>
                <a:gd name="connsiteY7" fmla="*/ 116837 h 157447"/>
                <a:gd name="connsiteX8" fmla="*/ 88876 w 183078"/>
                <a:gd name="connsiteY8" fmla="*/ 128321 h 157447"/>
                <a:gd name="connsiteX9" fmla="*/ 60249 w 183078"/>
                <a:gd name="connsiteY9" fmla="*/ 109015 h 157447"/>
                <a:gd name="connsiteX10" fmla="*/ 58086 w 183078"/>
                <a:gd name="connsiteY10" fmla="*/ 91706 h 157447"/>
                <a:gd name="connsiteX11" fmla="*/ 58086 w 183078"/>
                <a:gd name="connsiteY11" fmla="*/ 0 h 157447"/>
                <a:gd name="connsiteX12" fmla="*/ 0 w 183078"/>
                <a:gd name="connsiteY12" fmla="*/ 11817 h 157447"/>
                <a:gd name="connsiteX13" fmla="*/ 0 w 183078"/>
                <a:gd name="connsiteY13" fmla="*/ 16311 h 157447"/>
                <a:gd name="connsiteX14" fmla="*/ 17975 w 183078"/>
                <a:gd name="connsiteY14" fmla="*/ 43939 h 157447"/>
                <a:gd name="connsiteX15" fmla="*/ 17975 w 183078"/>
                <a:gd name="connsiteY15" fmla="*/ 100027 h 157447"/>
                <a:gd name="connsiteX16" fmla="*/ 28294 w 183078"/>
                <a:gd name="connsiteY16" fmla="*/ 138141 h 157447"/>
                <a:gd name="connsiteX17" fmla="*/ 70901 w 183078"/>
                <a:gd name="connsiteY17" fmla="*/ 156449 h 157447"/>
                <a:gd name="connsiteX18" fmla="*/ 126657 w 183078"/>
                <a:gd name="connsiteY18" fmla="*/ 127988 h 157447"/>
                <a:gd name="connsiteX19" fmla="*/ 147794 w 183078"/>
                <a:gd name="connsiteY19" fmla="*/ 157447 h 157447"/>
                <a:gd name="connsiteX20" fmla="*/ 183079 w 183078"/>
                <a:gd name="connsiteY20" fmla="*/ 131151 h 157447"/>
                <a:gd name="connsiteX21" fmla="*/ 181081 w 183078"/>
                <a:gd name="connsiteY21" fmla="*/ 128321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078" h="157447">
                  <a:moveTo>
                    <a:pt x="181081" y="128321"/>
                  </a:moveTo>
                  <a:cubicBezTo>
                    <a:pt x="164438" y="125159"/>
                    <a:pt x="164438" y="113176"/>
                    <a:pt x="164438" y="97531"/>
                  </a:cubicBezTo>
                  <a:lnTo>
                    <a:pt x="164438" y="333"/>
                  </a:lnTo>
                  <a:lnTo>
                    <a:pt x="105520" y="12150"/>
                  </a:lnTo>
                  <a:lnTo>
                    <a:pt x="105520" y="16643"/>
                  </a:lnTo>
                  <a:cubicBezTo>
                    <a:pt x="121165" y="18807"/>
                    <a:pt x="124493" y="24965"/>
                    <a:pt x="124493" y="40277"/>
                  </a:cubicBezTo>
                  <a:lnTo>
                    <a:pt x="124493" y="91872"/>
                  </a:lnTo>
                  <a:cubicBezTo>
                    <a:pt x="124493" y="98529"/>
                    <a:pt x="124161" y="108183"/>
                    <a:pt x="116837" y="116837"/>
                  </a:cubicBezTo>
                  <a:cubicBezTo>
                    <a:pt x="111012" y="123495"/>
                    <a:pt x="101359" y="128321"/>
                    <a:pt x="88876" y="128321"/>
                  </a:cubicBezTo>
                  <a:cubicBezTo>
                    <a:pt x="74064" y="128321"/>
                    <a:pt x="64244" y="120998"/>
                    <a:pt x="60249" y="109015"/>
                  </a:cubicBezTo>
                  <a:cubicBezTo>
                    <a:pt x="58585" y="103855"/>
                    <a:pt x="58086" y="98696"/>
                    <a:pt x="58086" y="91706"/>
                  </a:cubicBezTo>
                  <a:lnTo>
                    <a:pt x="58086" y="0"/>
                  </a:lnTo>
                  <a:lnTo>
                    <a:pt x="0" y="11817"/>
                  </a:lnTo>
                  <a:lnTo>
                    <a:pt x="0" y="16311"/>
                  </a:lnTo>
                  <a:cubicBezTo>
                    <a:pt x="16311" y="18474"/>
                    <a:pt x="17975" y="26962"/>
                    <a:pt x="17975" y="43939"/>
                  </a:cubicBezTo>
                  <a:lnTo>
                    <a:pt x="17975" y="100027"/>
                  </a:lnTo>
                  <a:cubicBezTo>
                    <a:pt x="17975" y="111844"/>
                    <a:pt x="18641" y="125991"/>
                    <a:pt x="28294" y="138141"/>
                  </a:cubicBezTo>
                  <a:cubicBezTo>
                    <a:pt x="32455" y="143633"/>
                    <a:pt x="44272" y="156449"/>
                    <a:pt x="70901" y="156449"/>
                  </a:cubicBezTo>
                  <a:cubicBezTo>
                    <a:pt x="96865" y="156449"/>
                    <a:pt x="115839" y="142635"/>
                    <a:pt x="126657" y="127988"/>
                  </a:cubicBezTo>
                  <a:cubicBezTo>
                    <a:pt x="128987" y="136976"/>
                    <a:pt x="133148" y="146629"/>
                    <a:pt x="147794" y="157447"/>
                  </a:cubicBezTo>
                  <a:lnTo>
                    <a:pt x="183079" y="131151"/>
                  </a:lnTo>
                  <a:lnTo>
                    <a:pt x="181081" y="128321"/>
                  </a:lnTo>
                  <a:close/>
                </a:path>
              </a:pathLst>
            </a:custGeom>
            <a:solidFill>
              <a:srgbClr val="FFFFFF"/>
            </a:solidFill>
            <a:ln w="16561" cap="flat">
              <a:noFill/>
              <a:prstDash val="solid"/>
              <a:miter/>
            </a:ln>
          </p:spPr>
          <p:txBody>
            <a:bodyPr rtlCol="0" anchor="ctr"/>
            <a:lstStyle/>
            <a:p>
              <a:endParaRPr lang="en-CA"/>
            </a:p>
          </p:txBody>
        </p:sp>
        <p:sp>
          <p:nvSpPr>
            <p:cNvPr id="20" name="Freeform: Shape 19">
              <a:extLst>
                <a:ext uri="{FF2B5EF4-FFF2-40B4-BE49-F238E27FC236}">
                  <a16:creationId xmlns:a16="http://schemas.microsoft.com/office/drawing/2014/main" id="{652E65AE-37D5-45F4-9966-530DF8020FA7}"/>
                </a:ext>
              </a:extLst>
            </p:cNvPr>
            <p:cNvSpPr/>
            <p:nvPr/>
          </p:nvSpPr>
          <p:spPr>
            <a:xfrm>
              <a:off x="10906712" y="6353972"/>
              <a:ext cx="187738" cy="154118"/>
            </a:xfrm>
            <a:custGeom>
              <a:avLst/>
              <a:gdLst>
                <a:gd name="connsiteX0" fmla="*/ 110846 w 187738"/>
                <a:gd name="connsiteY0" fmla="*/ 149625 h 154118"/>
                <a:gd name="connsiteX1" fmla="*/ 110846 w 187738"/>
                <a:gd name="connsiteY1" fmla="*/ 154119 h 154118"/>
                <a:gd name="connsiteX2" fmla="*/ 187739 w 187738"/>
                <a:gd name="connsiteY2" fmla="*/ 154119 h 154118"/>
                <a:gd name="connsiteX3" fmla="*/ 187739 w 187738"/>
                <a:gd name="connsiteY3" fmla="*/ 149625 h 154118"/>
                <a:gd name="connsiteX4" fmla="*/ 168432 w 187738"/>
                <a:gd name="connsiteY4" fmla="*/ 117170 h 154118"/>
                <a:gd name="connsiteX5" fmla="*/ 168432 w 187738"/>
                <a:gd name="connsiteY5" fmla="*/ 62080 h 154118"/>
                <a:gd name="connsiteX6" fmla="*/ 158446 w 187738"/>
                <a:gd name="connsiteY6" fmla="*/ 21304 h 154118"/>
                <a:gd name="connsiteX7" fmla="*/ 116505 w 187738"/>
                <a:gd name="connsiteY7" fmla="*/ 2996 h 154118"/>
                <a:gd name="connsiteX8" fmla="*/ 62247 w 187738"/>
                <a:gd name="connsiteY8" fmla="*/ 27961 h 154118"/>
                <a:gd name="connsiteX9" fmla="*/ 62247 w 187738"/>
                <a:gd name="connsiteY9" fmla="*/ 0 h 154118"/>
                <a:gd name="connsiteX10" fmla="*/ 0 w 187738"/>
                <a:gd name="connsiteY10" fmla="*/ 32455 h 154118"/>
                <a:gd name="connsiteX11" fmla="*/ 2330 w 187738"/>
                <a:gd name="connsiteY11" fmla="*/ 36283 h 154118"/>
                <a:gd name="connsiteX12" fmla="*/ 22136 w 187738"/>
                <a:gd name="connsiteY12" fmla="*/ 67739 h 154118"/>
                <a:gd name="connsiteX13" fmla="*/ 22136 w 187738"/>
                <a:gd name="connsiteY13" fmla="*/ 116504 h 154118"/>
                <a:gd name="connsiteX14" fmla="*/ 2829 w 187738"/>
                <a:gd name="connsiteY14" fmla="*/ 149458 h 154118"/>
                <a:gd name="connsiteX15" fmla="*/ 2829 w 187738"/>
                <a:gd name="connsiteY15" fmla="*/ 154119 h 154118"/>
                <a:gd name="connsiteX16" fmla="*/ 80388 w 187738"/>
                <a:gd name="connsiteY16" fmla="*/ 154119 h 154118"/>
                <a:gd name="connsiteX17" fmla="*/ 80055 w 187738"/>
                <a:gd name="connsiteY17" fmla="*/ 149625 h 154118"/>
                <a:gd name="connsiteX18" fmla="*/ 62080 w 187738"/>
                <a:gd name="connsiteY18" fmla="*/ 120499 h 154118"/>
                <a:gd name="connsiteX19" fmla="*/ 62080 w 187738"/>
                <a:gd name="connsiteY19" fmla="*/ 65742 h 154118"/>
                <a:gd name="connsiteX20" fmla="*/ 73564 w 187738"/>
                <a:gd name="connsiteY20" fmla="*/ 38446 h 154118"/>
                <a:gd name="connsiteX21" fmla="*/ 96366 w 187738"/>
                <a:gd name="connsiteY21" fmla="*/ 31456 h 154118"/>
                <a:gd name="connsiteX22" fmla="*/ 128155 w 187738"/>
                <a:gd name="connsiteY22" fmla="*/ 65742 h 154118"/>
                <a:gd name="connsiteX23" fmla="*/ 128155 w 187738"/>
                <a:gd name="connsiteY23" fmla="*/ 120499 h 154118"/>
                <a:gd name="connsiteX24" fmla="*/ 110846 w 187738"/>
                <a:gd name="connsiteY24" fmla="*/ 149625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738" h="154118">
                  <a:moveTo>
                    <a:pt x="110846" y="149625"/>
                  </a:moveTo>
                  <a:lnTo>
                    <a:pt x="110846" y="154119"/>
                  </a:lnTo>
                  <a:lnTo>
                    <a:pt x="187739" y="154119"/>
                  </a:lnTo>
                  <a:lnTo>
                    <a:pt x="187739" y="149625"/>
                  </a:lnTo>
                  <a:cubicBezTo>
                    <a:pt x="168765" y="146130"/>
                    <a:pt x="168432" y="137142"/>
                    <a:pt x="168432" y="117170"/>
                  </a:cubicBezTo>
                  <a:lnTo>
                    <a:pt x="168432" y="62080"/>
                  </a:lnTo>
                  <a:cubicBezTo>
                    <a:pt x="168432" y="47933"/>
                    <a:pt x="168099" y="33453"/>
                    <a:pt x="158446" y="21304"/>
                  </a:cubicBezTo>
                  <a:cubicBezTo>
                    <a:pt x="151456" y="11983"/>
                    <a:pt x="137309" y="2996"/>
                    <a:pt x="116505" y="2996"/>
                  </a:cubicBezTo>
                  <a:cubicBezTo>
                    <a:pt x="88876" y="2996"/>
                    <a:pt x="72899" y="18141"/>
                    <a:pt x="62247" y="27961"/>
                  </a:cubicBezTo>
                  <a:lnTo>
                    <a:pt x="62247" y="0"/>
                  </a:lnTo>
                  <a:lnTo>
                    <a:pt x="0" y="32455"/>
                  </a:lnTo>
                  <a:lnTo>
                    <a:pt x="2330" y="36283"/>
                  </a:lnTo>
                  <a:cubicBezTo>
                    <a:pt x="21969" y="36948"/>
                    <a:pt x="22136" y="47267"/>
                    <a:pt x="22136" y="67739"/>
                  </a:cubicBezTo>
                  <a:lnTo>
                    <a:pt x="22136" y="116504"/>
                  </a:lnTo>
                  <a:cubicBezTo>
                    <a:pt x="22136" y="132482"/>
                    <a:pt x="21803" y="146629"/>
                    <a:pt x="2829" y="149458"/>
                  </a:cubicBezTo>
                  <a:lnTo>
                    <a:pt x="2829" y="154119"/>
                  </a:lnTo>
                  <a:lnTo>
                    <a:pt x="80388" y="154119"/>
                  </a:lnTo>
                  <a:lnTo>
                    <a:pt x="80055" y="149625"/>
                  </a:lnTo>
                  <a:cubicBezTo>
                    <a:pt x="62746" y="144798"/>
                    <a:pt x="62080" y="137808"/>
                    <a:pt x="62080" y="120499"/>
                  </a:cubicBezTo>
                  <a:lnTo>
                    <a:pt x="62080" y="65742"/>
                  </a:lnTo>
                  <a:cubicBezTo>
                    <a:pt x="62080" y="58086"/>
                    <a:pt x="62413" y="47101"/>
                    <a:pt x="73564" y="38446"/>
                  </a:cubicBezTo>
                  <a:cubicBezTo>
                    <a:pt x="78724" y="34618"/>
                    <a:pt x="86047" y="31456"/>
                    <a:pt x="96366" y="31456"/>
                  </a:cubicBezTo>
                  <a:cubicBezTo>
                    <a:pt x="127822" y="31456"/>
                    <a:pt x="128155" y="57753"/>
                    <a:pt x="128155" y="65742"/>
                  </a:cubicBezTo>
                  <a:lnTo>
                    <a:pt x="128155" y="120499"/>
                  </a:lnTo>
                  <a:cubicBezTo>
                    <a:pt x="128488" y="137142"/>
                    <a:pt x="128155" y="145797"/>
                    <a:pt x="110846" y="149625"/>
                  </a:cubicBezTo>
                  <a:close/>
                </a:path>
              </a:pathLst>
            </a:custGeom>
            <a:solidFill>
              <a:srgbClr val="FFFFFF"/>
            </a:solidFill>
            <a:ln w="16561" cap="flat">
              <a:noFill/>
              <a:prstDash val="solid"/>
              <a:miter/>
            </a:ln>
          </p:spPr>
          <p:txBody>
            <a:bodyPr rtlCol="0" anchor="ctr"/>
            <a:lstStyle/>
            <a:p>
              <a:endParaRPr lang="en-CA"/>
            </a:p>
          </p:txBody>
        </p:sp>
        <p:sp>
          <p:nvSpPr>
            <p:cNvPr id="21" name="Freeform: Shape 20">
              <a:extLst>
                <a:ext uri="{FF2B5EF4-FFF2-40B4-BE49-F238E27FC236}">
                  <a16:creationId xmlns:a16="http://schemas.microsoft.com/office/drawing/2014/main" id="{CFC479D5-8C4F-4F7C-A1D9-5158C1DDA40C}"/>
                </a:ext>
              </a:extLst>
            </p:cNvPr>
            <p:cNvSpPr/>
            <p:nvPr/>
          </p:nvSpPr>
          <p:spPr>
            <a:xfrm>
              <a:off x="11103105" y="6356801"/>
              <a:ext cx="105687" cy="156615"/>
            </a:xfrm>
            <a:custGeom>
              <a:avLst/>
              <a:gdLst>
                <a:gd name="connsiteX0" fmla="*/ 76061 w 105687"/>
                <a:gd name="connsiteY0" fmla="*/ 67240 h 156615"/>
                <a:gd name="connsiteX1" fmla="*/ 63911 w 105687"/>
                <a:gd name="connsiteY1" fmla="*/ 61414 h 156615"/>
                <a:gd name="connsiteX2" fmla="*/ 41442 w 105687"/>
                <a:gd name="connsiteY2" fmla="*/ 38280 h 156615"/>
                <a:gd name="connsiteX3" fmla="*/ 65742 w 105687"/>
                <a:gd name="connsiteY3" fmla="*/ 19306 h 156615"/>
                <a:gd name="connsiteX4" fmla="*/ 95534 w 105687"/>
                <a:gd name="connsiteY4" fmla="*/ 43273 h 156615"/>
                <a:gd name="connsiteX5" fmla="*/ 100027 w 105687"/>
                <a:gd name="connsiteY5" fmla="*/ 43273 h 156615"/>
                <a:gd name="connsiteX6" fmla="*/ 100027 w 105687"/>
                <a:gd name="connsiteY6" fmla="*/ 7656 h 156615"/>
                <a:gd name="connsiteX7" fmla="*/ 58752 w 105687"/>
                <a:gd name="connsiteY7" fmla="*/ 0 h 156615"/>
                <a:gd name="connsiteX8" fmla="*/ 1997 w 105687"/>
                <a:gd name="connsiteY8" fmla="*/ 44937 h 156615"/>
                <a:gd name="connsiteX9" fmla="*/ 26963 w 105687"/>
                <a:gd name="connsiteY9" fmla="*/ 81220 h 156615"/>
                <a:gd name="connsiteX10" fmla="*/ 40444 w 105687"/>
                <a:gd name="connsiteY10" fmla="*/ 87711 h 156615"/>
                <a:gd name="connsiteX11" fmla="*/ 65742 w 105687"/>
                <a:gd name="connsiteY11" fmla="*/ 115006 h 156615"/>
                <a:gd name="connsiteX12" fmla="*/ 37448 w 105687"/>
                <a:gd name="connsiteY12" fmla="*/ 137142 h 156615"/>
                <a:gd name="connsiteX13" fmla="*/ 4660 w 105687"/>
                <a:gd name="connsiteY13" fmla="*/ 111178 h 156615"/>
                <a:gd name="connsiteX14" fmla="*/ 0 w 105687"/>
                <a:gd name="connsiteY14" fmla="*/ 111178 h 156615"/>
                <a:gd name="connsiteX15" fmla="*/ 0 w 105687"/>
                <a:gd name="connsiteY15" fmla="*/ 149292 h 156615"/>
                <a:gd name="connsiteX16" fmla="*/ 43606 w 105687"/>
                <a:gd name="connsiteY16" fmla="*/ 156615 h 156615"/>
                <a:gd name="connsiteX17" fmla="*/ 90041 w 105687"/>
                <a:gd name="connsiteY17" fmla="*/ 142135 h 156615"/>
                <a:gd name="connsiteX18" fmla="*/ 105686 w 105687"/>
                <a:gd name="connsiteY18" fmla="*/ 107517 h 156615"/>
                <a:gd name="connsiteX19" fmla="*/ 76061 w 105687"/>
                <a:gd name="connsiteY19" fmla="*/ 67240 h 1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687" h="156615">
                  <a:moveTo>
                    <a:pt x="76061" y="67240"/>
                  </a:moveTo>
                  <a:lnTo>
                    <a:pt x="63911" y="61414"/>
                  </a:lnTo>
                  <a:cubicBezTo>
                    <a:pt x="53592" y="56588"/>
                    <a:pt x="41442" y="50763"/>
                    <a:pt x="41442" y="38280"/>
                  </a:cubicBezTo>
                  <a:cubicBezTo>
                    <a:pt x="41442" y="27628"/>
                    <a:pt x="51428" y="19306"/>
                    <a:pt x="65742" y="19306"/>
                  </a:cubicBezTo>
                  <a:cubicBezTo>
                    <a:pt x="88876" y="19306"/>
                    <a:pt x="93370" y="35284"/>
                    <a:pt x="95534" y="43273"/>
                  </a:cubicBezTo>
                  <a:lnTo>
                    <a:pt x="100027" y="43273"/>
                  </a:lnTo>
                  <a:lnTo>
                    <a:pt x="100027" y="7656"/>
                  </a:lnTo>
                  <a:cubicBezTo>
                    <a:pt x="93037" y="5159"/>
                    <a:pt x="78890" y="0"/>
                    <a:pt x="58752" y="0"/>
                  </a:cubicBezTo>
                  <a:cubicBezTo>
                    <a:pt x="21803" y="0"/>
                    <a:pt x="1997" y="20471"/>
                    <a:pt x="1997" y="44937"/>
                  </a:cubicBezTo>
                  <a:cubicBezTo>
                    <a:pt x="1997" y="67406"/>
                    <a:pt x="18308" y="76394"/>
                    <a:pt x="26963" y="81220"/>
                  </a:cubicBezTo>
                  <a:lnTo>
                    <a:pt x="40444" y="87711"/>
                  </a:lnTo>
                  <a:cubicBezTo>
                    <a:pt x="51595" y="93536"/>
                    <a:pt x="65742" y="100859"/>
                    <a:pt x="65742" y="115006"/>
                  </a:cubicBezTo>
                  <a:cubicBezTo>
                    <a:pt x="65742" y="130984"/>
                    <a:pt x="50929" y="137142"/>
                    <a:pt x="37448" y="137142"/>
                  </a:cubicBezTo>
                  <a:cubicBezTo>
                    <a:pt x="13481" y="137142"/>
                    <a:pt x="7656" y="120499"/>
                    <a:pt x="4660" y="111178"/>
                  </a:cubicBezTo>
                  <a:lnTo>
                    <a:pt x="0" y="111178"/>
                  </a:lnTo>
                  <a:lnTo>
                    <a:pt x="0" y="149292"/>
                  </a:lnTo>
                  <a:cubicBezTo>
                    <a:pt x="12150" y="153120"/>
                    <a:pt x="23467" y="156615"/>
                    <a:pt x="43606" y="156615"/>
                  </a:cubicBezTo>
                  <a:cubicBezTo>
                    <a:pt x="68904" y="156615"/>
                    <a:pt x="83051" y="148293"/>
                    <a:pt x="90041" y="142135"/>
                  </a:cubicBezTo>
                  <a:cubicBezTo>
                    <a:pt x="100027" y="133481"/>
                    <a:pt x="105686" y="120332"/>
                    <a:pt x="105686" y="107517"/>
                  </a:cubicBezTo>
                  <a:cubicBezTo>
                    <a:pt x="105853" y="81387"/>
                    <a:pt x="83717" y="70901"/>
                    <a:pt x="76061" y="67240"/>
                  </a:cubicBezTo>
                  <a:close/>
                </a:path>
              </a:pathLst>
            </a:custGeom>
            <a:solidFill>
              <a:srgbClr val="FFFFFF"/>
            </a:solidFill>
            <a:ln w="1656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86B0807A-A58B-4AA1-A6F5-687776944388}"/>
                </a:ext>
              </a:extLst>
            </p:cNvPr>
            <p:cNvSpPr/>
            <p:nvPr/>
          </p:nvSpPr>
          <p:spPr>
            <a:xfrm>
              <a:off x="11211121" y="6362627"/>
              <a:ext cx="268459" cy="148459"/>
            </a:xfrm>
            <a:custGeom>
              <a:avLst/>
              <a:gdLst>
                <a:gd name="connsiteX0" fmla="*/ 268127 w 268459"/>
                <a:gd name="connsiteY0" fmla="*/ 0 h 148459"/>
                <a:gd name="connsiteX1" fmla="*/ 211040 w 268459"/>
                <a:gd name="connsiteY1" fmla="*/ 0 h 148459"/>
                <a:gd name="connsiteX2" fmla="*/ 211040 w 268459"/>
                <a:gd name="connsiteY2" fmla="*/ 4494 h 148459"/>
                <a:gd name="connsiteX3" fmla="*/ 224521 w 268459"/>
                <a:gd name="connsiteY3" fmla="*/ 17975 h 148459"/>
                <a:gd name="connsiteX4" fmla="*/ 221359 w 268459"/>
                <a:gd name="connsiteY4" fmla="*/ 29293 h 148459"/>
                <a:gd name="connsiteX5" fmla="*/ 190235 w 268459"/>
                <a:gd name="connsiteY5" fmla="*/ 99861 h 148459"/>
                <a:gd name="connsiteX6" fmla="*/ 160776 w 268459"/>
                <a:gd name="connsiteY6" fmla="*/ 29293 h 148459"/>
                <a:gd name="connsiteX7" fmla="*/ 158613 w 268459"/>
                <a:gd name="connsiteY7" fmla="*/ 18641 h 148459"/>
                <a:gd name="connsiteX8" fmla="*/ 171428 w 268459"/>
                <a:gd name="connsiteY8" fmla="*/ 4494 h 148459"/>
                <a:gd name="connsiteX9" fmla="*/ 171428 w 268459"/>
                <a:gd name="connsiteY9" fmla="*/ 0 h 148459"/>
                <a:gd name="connsiteX10" fmla="*/ 97364 w 268459"/>
                <a:gd name="connsiteY10" fmla="*/ 0 h 148459"/>
                <a:gd name="connsiteX11" fmla="*/ 97364 w 268459"/>
                <a:gd name="connsiteY11" fmla="*/ 4494 h 148459"/>
                <a:gd name="connsiteX12" fmla="*/ 114674 w 268459"/>
                <a:gd name="connsiteY12" fmla="*/ 18974 h 148459"/>
                <a:gd name="connsiteX13" fmla="*/ 121997 w 268459"/>
                <a:gd name="connsiteY13" fmla="*/ 34618 h 148459"/>
                <a:gd name="connsiteX14" fmla="*/ 92538 w 268459"/>
                <a:gd name="connsiteY14" fmla="*/ 99694 h 148459"/>
                <a:gd name="connsiteX15" fmla="*/ 64077 w 268459"/>
                <a:gd name="connsiteY15" fmla="*/ 30125 h 148459"/>
                <a:gd name="connsiteX16" fmla="*/ 61248 w 268459"/>
                <a:gd name="connsiteY16" fmla="*/ 18641 h 148459"/>
                <a:gd name="connsiteX17" fmla="*/ 74396 w 268459"/>
                <a:gd name="connsiteY17" fmla="*/ 4494 h 148459"/>
                <a:gd name="connsiteX18" fmla="*/ 74396 w 268459"/>
                <a:gd name="connsiteY18" fmla="*/ 0 h 148459"/>
                <a:gd name="connsiteX19" fmla="*/ 0 w 268459"/>
                <a:gd name="connsiteY19" fmla="*/ 0 h 148459"/>
                <a:gd name="connsiteX20" fmla="*/ 0 w 268459"/>
                <a:gd name="connsiteY20" fmla="*/ 4494 h 148459"/>
                <a:gd name="connsiteX21" fmla="*/ 20804 w 268459"/>
                <a:gd name="connsiteY21" fmla="*/ 27628 h 148459"/>
                <a:gd name="connsiteX22" fmla="*/ 73398 w 268459"/>
                <a:gd name="connsiteY22" fmla="*/ 148460 h 148459"/>
                <a:gd name="connsiteX23" fmla="*/ 92371 w 268459"/>
                <a:gd name="connsiteY23" fmla="*/ 148460 h 148459"/>
                <a:gd name="connsiteX24" fmla="*/ 133148 w 268459"/>
                <a:gd name="connsiteY24" fmla="*/ 61248 h 148459"/>
                <a:gd name="connsiteX25" fmla="*/ 171595 w 268459"/>
                <a:gd name="connsiteY25" fmla="*/ 148460 h 148459"/>
                <a:gd name="connsiteX26" fmla="*/ 190568 w 268459"/>
                <a:gd name="connsiteY26" fmla="*/ 148460 h 148459"/>
                <a:gd name="connsiteX27" fmla="*/ 247322 w 268459"/>
                <a:gd name="connsiteY27" fmla="*/ 27628 h 148459"/>
                <a:gd name="connsiteX28" fmla="*/ 268460 w 268459"/>
                <a:gd name="connsiteY28" fmla="*/ 4494 h 148459"/>
                <a:gd name="connsiteX29" fmla="*/ 268460 w 268459"/>
                <a:gd name="connsiteY29" fmla="*/ 0 h 1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459" h="148459">
                  <a:moveTo>
                    <a:pt x="268127" y="0"/>
                  </a:moveTo>
                  <a:lnTo>
                    <a:pt x="211040" y="0"/>
                  </a:lnTo>
                  <a:lnTo>
                    <a:pt x="211040" y="4494"/>
                  </a:lnTo>
                  <a:cubicBezTo>
                    <a:pt x="214535" y="5159"/>
                    <a:pt x="224521" y="6657"/>
                    <a:pt x="224521" y="17975"/>
                  </a:cubicBezTo>
                  <a:cubicBezTo>
                    <a:pt x="224521" y="21470"/>
                    <a:pt x="222856" y="25298"/>
                    <a:pt x="221359" y="29293"/>
                  </a:cubicBezTo>
                  <a:lnTo>
                    <a:pt x="190235" y="99861"/>
                  </a:lnTo>
                  <a:lnTo>
                    <a:pt x="160776" y="29293"/>
                  </a:lnTo>
                  <a:cubicBezTo>
                    <a:pt x="159778" y="26130"/>
                    <a:pt x="158613" y="21969"/>
                    <a:pt x="158613" y="18641"/>
                  </a:cubicBezTo>
                  <a:cubicBezTo>
                    <a:pt x="158613" y="7323"/>
                    <a:pt x="167267" y="5492"/>
                    <a:pt x="171428" y="4494"/>
                  </a:cubicBezTo>
                  <a:lnTo>
                    <a:pt x="171428" y="0"/>
                  </a:lnTo>
                  <a:lnTo>
                    <a:pt x="97364" y="0"/>
                  </a:lnTo>
                  <a:lnTo>
                    <a:pt x="97364" y="4494"/>
                  </a:lnTo>
                  <a:cubicBezTo>
                    <a:pt x="105686" y="6158"/>
                    <a:pt x="109514" y="8322"/>
                    <a:pt x="114674" y="18974"/>
                  </a:cubicBezTo>
                  <a:lnTo>
                    <a:pt x="121997" y="34618"/>
                  </a:lnTo>
                  <a:lnTo>
                    <a:pt x="92538" y="99694"/>
                  </a:lnTo>
                  <a:lnTo>
                    <a:pt x="64077" y="30125"/>
                  </a:lnTo>
                  <a:cubicBezTo>
                    <a:pt x="62746" y="26962"/>
                    <a:pt x="61248" y="22802"/>
                    <a:pt x="61248" y="18641"/>
                  </a:cubicBezTo>
                  <a:cubicBezTo>
                    <a:pt x="61248" y="10319"/>
                    <a:pt x="66075" y="5825"/>
                    <a:pt x="74396" y="4494"/>
                  </a:cubicBezTo>
                  <a:lnTo>
                    <a:pt x="74396" y="0"/>
                  </a:lnTo>
                  <a:lnTo>
                    <a:pt x="0" y="0"/>
                  </a:lnTo>
                  <a:lnTo>
                    <a:pt x="0" y="4494"/>
                  </a:lnTo>
                  <a:cubicBezTo>
                    <a:pt x="12150" y="8655"/>
                    <a:pt x="13814" y="11151"/>
                    <a:pt x="20804" y="27628"/>
                  </a:cubicBezTo>
                  <a:lnTo>
                    <a:pt x="73398" y="148460"/>
                  </a:lnTo>
                  <a:lnTo>
                    <a:pt x="92371" y="148460"/>
                  </a:lnTo>
                  <a:lnTo>
                    <a:pt x="133148" y="61248"/>
                  </a:lnTo>
                  <a:lnTo>
                    <a:pt x="171595" y="148460"/>
                  </a:lnTo>
                  <a:lnTo>
                    <a:pt x="190568" y="148460"/>
                  </a:lnTo>
                  <a:lnTo>
                    <a:pt x="247322" y="27628"/>
                  </a:lnTo>
                  <a:cubicBezTo>
                    <a:pt x="254146" y="13148"/>
                    <a:pt x="255977" y="8655"/>
                    <a:pt x="268460" y="4494"/>
                  </a:cubicBezTo>
                  <a:lnTo>
                    <a:pt x="268460" y="0"/>
                  </a:lnTo>
                  <a:close/>
                </a:path>
              </a:pathLst>
            </a:custGeom>
            <a:solidFill>
              <a:srgbClr val="FFFFFF"/>
            </a:solidFill>
            <a:ln w="1656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963527B2-AB7C-4045-A762-CBF35FCAF5AF}"/>
                </a:ext>
              </a:extLst>
            </p:cNvPr>
            <p:cNvSpPr/>
            <p:nvPr/>
          </p:nvSpPr>
          <p:spPr>
            <a:xfrm>
              <a:off x="10762579" y="6277578"/>
              <a:ext cx="108682" cy="60082"/>
            </a:xfrm>
            <a:custGeom>
              <a:avLst/>
              <a:gdLst>
                <a:gd name="connsiteX0" fmla="*/ 8322 w 108682"/>
                <a:gd name="connsiteY0" fmla="*/ 11151 h 60082"/>
                <a:gd name="connsiteX1" fmla="*/ 29625 w 108682"/>
                <a:gd name="connsiteY1" fmla="*/ 60083 h 60082"/>
                <a:gd name="connsiteX2" fmla="*/ 37281 w 108682"/>
                <a:gd name="connsiteY2" fmla="*/ 60083 h 60082"/>
                <a:gd name="connsiteX3" fmla="*/ 53759 w 108682"/>
                <a:gd name="connsiteY3" fmla="*/ 24799 h 60082"/>
                <a:gd name="connsiteX4" fmla="*/ 69403 w 108682"/>
                <a:gd name="connsiteY4" fmla="*/ 60083 h 60082"/>
                <a:gd name="connsiteX5" fmla="*/ 77059 w 108682"/>
                <a:gd name="connsiteY5" fmla="*/ 60083 h 60082"/>
                <a:gd name="connsiteX6" fmla="*/ 100027 w 108682"/>
                <a:gd name="connsiteY6" fmla="*/ 11151 h 60082"/>
                <a:gd name="connsiteX7" fmla="*/ 108682 w 108682"/>
                <a:gd name="connsiteY7" fmla="*/ 1831 h 60082"/>
                <a:gd name="connsiteX8" fmla="*/ 108682 w 108682"/>
                <a:gd name="connsiteY8" fmla="*/ 0 h 60082"/>
                <a:gd name="connsiteX9" fmla="*/ 85548 w 108682"/>
                <a:gd name="connsiteY9" fmla="*/ 0 h 60082"/>
                <a:gd name="connsiteX10" fmla="*/ 85548 w 108682"/>
                <a:gd name="connsiteY10" fmla="*/ 1831 h 60082"/>
                <a:gd name="connsiteX11" fmla="*/ 91040 w 108682"/>
                <a:gd name="connsiteY11" fmla="*/ 7323 h 60082"/>
                <a:gd name="connsiteX12" fmla="*/ 89708 w 108682"/>
                <a:gd name="connsiteY12" fmla="*/ 11817 h 60082"/>
                <a:gd name="connsiteX13" fmla="*/ 77059 w 108682"/>
                <a:gd name="connsiteY13" fmla="*/ 40444 h 60082"/>
                <a:gd name="connsiteX14" fmla="*/ 65076 w 108682"/>
                <a:gd name="connsiteY14" fmla="*/ 11817 h 60082"/>
                <a:gd name="connsiteX15" fmla="*/ 64244 w 108682"/>
                <a:gd name="connsiteY15" fmla="*/ 7490 h 60082"/>
                <a:gd name="connsiteX16" fmla="*/ 69403 w 108682"/>
                <a:gd name="connsiteY16" fmla="*/ 1831 h 60082"/>
                <a:gd name="connsiteX17" fmla="*/ 69403 w 108682"/>
                <a:gd name="connsiteY17" fmla="*/ 0 h 60082"/>
                <a:gd name="connsiteX18" fmla="*/ 39445 w 108682"/>
                <a:gd name="connsiteY18" fmla="*/ 0 h 60082"/>
                <a:gd name="connsiteX19" fmla="*/ 39445 w 108682"/>
                <a:gd name="connsiteY19" fmla="*/ 1831 h 60082"/>
                <a:gd name="connsiteX20" fmla="*/ 46435 w 108682"/>
                <a:gd name="connsiteY20" fmla="*/ 7656 h 60082"/>
                <a:gd name="connsiteX21" fmla="*/ 49431 w 108682"/>
                <a:gd name="connsiteY21" fmla="*/ 13981 h 60082"/>
                <a:gd name="connsiteX22" fmla="*/ 37448 w 108682"/>
                <a:gd name="connsiteY22" fmla="*/ 40277 h 60082"/>
                <a:gd name="connsiteX23" fmla="*/ 25964 w 108682"/>
                <a:gd name="connsiteY23" fmla="*/ 12150 h 60082"/>
                <a:gd name="connsiteX24" fmla="*/ 24799 w 108682"/>
                <a:gd name="connsiteY24" fmla="*/ 7490 h 60082"/>
                <a:gd name="connsiteX25" fmla="*/ 30125 w 108682"/>
                <a:gd name="connsiteY25" fmla="*/ 1831 h 60082"/>
                <a:gd name="connsiteX26" fmla="*/ 30125 w 108682"/>
                <a:gd name="connsiteY26" fmla="*/ 0 h 60082"/>
                <a:gd name="connsiteX27" fmla="*/ 0 w 108682"/>
                <a:gd name="connsiteY27" fmla="*/ 0 h 60082"/>
                <a:gd name="connsiteX28" fmla="*/ 0 w 108682"/>
                <a:gd name="connsiteY28" fmla="*/ 1831 h 60082"/>
                <a:gd name="connsiteX29" fmla="*/ 8322 w 108682"/>
                <a:gd name="connsiteY29" fmla="*/ 11151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682" h="60082">
                  <a:moveTo>
                    <a:pt x="8322" y="11151"/>
                  </a:moveTo>
                  <a:lnTo>
                    <a:pt x="29625" y="60083"/>
                  </a:lnTo>
                  <a:lnTo>
                    <a:pt x="37281" y="60083"/>
                  </a:lnTo>
                  <a:lnTo>
                    <a:pt x="53759" y="24799"/>
                  </a:lnTo>
                  <a:lnTo>
                    <a:pt x="69403" y="60083"/>
                  </a:lnTo>
                  <a:lnTo>
                    <a:pt x="77059" y="60083"/>
                  </a:lnTo>
                  <a:lnTo>
                    <a:pt x="100027" y="11151"/>
                  </a:lnTo>
                  <a:cubicBezTo>
                    <a:pt x="102690" y="5326"/>
                    <a:pt x="103523" y="3495"/>
                    <a:pt x="108682" y="1831"/>
                  </a:cubicBezTo>
                  <a:lnTo>
                    <a:pt x="108682" y="0"/>
                  </a:lnTo>
                  <a:lnTo>
                    <a:pt x="85548" y="0"/>
                  </a:lnTo>
                  <a:lnTo>
                    <a:pt x="85548" y="1831"/>
                  </a:lnTo>
                  <a:cubicBezTo>
                    <a:pt x="87046" y="1997"/>
                    <a:pt x="91040" y="2663"/>
                    <a:pt x="91040" y="7323"/>
                  </a:cubicBezTo>
                  <a:cubicBezTo>
                    <a:pt x="91040" y="8821"/>
                    <a:pt x="90374" y="10319"/>
                    <a:pt x="89708" y="11817"/>
                  </a:cubicBezTo>
                  <a:lnTo>
                    <a:pt x="77059" y="40444"/>
                  </a:lnTo>
                  <a:lnTo>
                    <a:pt x="65076" y="11817"/>
                  </a:lnTo>
                  <a:cubicBezTo>
                    <a:pt x="64743" y="10485"/>
                    <a:pt x="64244" y="8821"/>
                    <a:pt x="64244" y="7490"/>
                  </a:cubicBezTo>
                  <a:cubicBezTo>
                    <a:pt x="64244" y="2996"/>
                    <a:pt x="67739" y="2164"/>
                    <a:pt x="69403" y="1831"/>
                  </a:cubicBezTo>
                  <a:lnTo>
                    <a:pt x="69403" y="0"/>
                  </a:lnTo>
                  <a:lnTo>
                    <a:pt x="39445" y="0"/>
                  </a:lnTo>
                  <a:lnTo>
                    <a:pt x="39445" y="1831"/>
                  </a:lnTo>
                  <a:cubicBezTo>
                    <a:pt x="42774" y="2497"/>
                    <a:pt x="44438" y="3329"/>
                    <a:pt x="46435" y="7656"/>
                  </a:cubicBezTo>
                  <a:lnTo>
                    <a:pt x="49431" y="13981"/>
                  </a:lnTo>
                  <a:lnTo>
                    <a:pt x="37448" y="40277"/>
                  </a:lnTo>
                  <a:lnTo>
                    <a:pt x="25964" y="12150"/>
                  </a:lnTo>
                  <a:cubicBezTo>
                    <a:pt x="25465" y="10818"/>
                    <a:pt x="24799" y="9154"/>
                    <a:pt x="24799" y="7490"/>
                  </a:cubicBezTo>
                  <a:cubicBezTo>
                    <a:pt x="24799" y="4161"/>
                    <a:pt x="26796" y="2330"/>
                    <a:pt x="30125" y="1831"/>
                  </a:cubicBezTo>
                  <a:lnTo>
                    <a:pt x="30125" y="0"/>
                  </a:lnTo>
                  <a:lnTo>
                    <a:pt x="0" y="0"/>
                  </a:lnTo>
                  <a:lnTo>
                    <a:pt x="0" y="1831"/>
                  </a:lnTo>
                  <a:cubicBezTo>
                    <a:pt x="4827" y="3495"/>
                    <a:pt x="5492" y="4494"/>
                    <a:pt x="8322" y="11151"/>
                  </a:cubicBezTo>
                  <a:close/>
                </a:path>
              </a:pathLst>
            </a:custGeom>
            <a:solidFill>
              <a:srgbClr val="FFFFFF"/>
            </a:solidFill>
            <a:ln w="16561" cap="flat">
              <a:noFill/>
              <a:prstDash val="solid"/>
              <a:miter/>
            </a:ln>
          </p:spPr>
          <p:txBody>
            <a:bodyPr rtlCol="0" anchor="ctr"/>
            <a:lstStyle/>
            <a:p>
              <a:endParaRPr lang="en-CA"/>
            </a:p>
          </p:txBody>
        </p:sp>
        <p:sp>
          <p:nvSpPr>
            <p:cNvPr id="24" name="Freeform: Shape 23">
              <a:extLst>
                <a:ext uri="{FF2B5EF4-FFF2-40B4-BE49-F238E27FC236}">
                  <a16:creationId xmlns:a16="http://schemas.microsoft.com/office/drawing/2014/main" id="{C3A2C69F-898E-4582-83BE-5BDF9C77C73D}"/>
                </a:ext>
              </a:extLst>
            </p:cNvPr>
            <p:cNvSpPr/>
            <p:nvPr/>
          </p:nvSpPr>
          <p:spPr>
            <a:xfrm>
              <a:off x="11477417" y="6354305"/>
              <a:ext cx="81386" cy="153785"/>
            </a:xfrm>
            <a:custGeom>
              <a:avLst/>
              <a:gdLst>
                <a:gd name="connsiteX0" fmla="*/ 2497 w 81386"/>
                <a:gd name="connsiteY0" fmla="*/ 149292 h 153785"/>
                <a:gd name="connsiteX1" fmla="*/ 2497 w 81386"/>
                <a:gd name="connsiteY1" fmla="*/ 153786 h 153785"/>
                <a:gd name="connsiteX2" fmla="*/ 81387 w 81386"/>
                <a:gd name="connsiteY2" fmla="*/ 153786 h 153785"/>
                <a:gd name="connsiteX3" fmla="*/ 81387 w 81386"/>
                <a:gd name="connsiteY3" fmla="*/ 149292 h 153785"/>
                <a:gd name="connsiteX4" fmla="*/ 61581 w 81386"/>
                <a:gd name="connsiteY4" fmla="*/ 119500 h 153785"/>
                <a:gd name="connsiteX5" fmla="*/ 61581 w 81386"/>
                <a:gd name="connsiteY5" fmla="*/ 0 h 153785"/>
                <a:gd name="connsiteX6" fmla="*/ 0 w 81386"/>
                <a:gd name="connsiteY6" fmla="*/ 30125 h 153785"/>
                <a:gd name="connsiteX7" fmla="*/ 1831 w 81386"/>
                <a:gd name="connsiteY7" fmla="*/ 33620 h 153785"/>
                <a:gd name="connsiteX8" fmla="*/ 21803 w 81386"/>
                <a:gd name="connsiteY8" fmla="*/ 57919 h 153785"/>
                <a:gd name="connsiteX9" fmla="*/ 21803 w 81386"/>
                <a:gd name="connsiteY9" fmla="*/ 117503 h 153785"/>
                <a:gd name="connsiteX10" fmla="*/ 2497 w 81386"/>
                <a:gd name="connsiteY10" fmla="*/ 149292 h 1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86" h="153785">
                  <a:moveTo>
                    <a:pt x="2497" y="149292"/>
                  </a:moveTo>
                  <a:lnTo>
                    <a:pt x="2497" y="153786"/>
                  </a:lnTo>
                  <a:lnTo>
                    <a:pt x="81387" y="153786"/>
                  </a:lnTo>
                  <a:lnTo>
                    <a:pt x="81387" y="149292"/>
                  </a:lnTo>
                  <a:cubicBezTo>
                    <a:pt x="64078" y="145131"/>
                    <a:pt x="61581" y="140637"/>
                    <a:pt x="61581" y="119500"/>
                  </a:cubicBezTo>
                  <a:lnTo>
                    <a:pt x="61581" y="0"/>
                  </a:lnTo>
                  <a:lnTo>
                    <a:pt x="0" y="30125"/>
                  </a:lnTo>
                  <a:lnTo>
                    <a:pt x="1831" y="33620"/>
                  </a:lnTo>
                  <a:cubicBezTo>
                    <a:pt x="20804" y="32621"/>
                    <a:pt x="21803" y="41276"/>
                    <a:pt x="21803" y="57919"/>
                  </a:cubicBezTo>
                  <a:lnTo>
                    <a:pt x="21803" y="117503"/>
                  </a:lnTo>
                  <a:cubicBezTo>
                    <a:pt x="21637" y="135811"/>
                    <a:pt x="21637" y="143633"/>
                    <a:pt x="2497" y="149292"/>
                  </a:cubicBezTo>
                  <a:close/>
                </a:path>
              </a:pathLst>
            </a:custGeom>
            <a:solidFill>
              <a:srgbClr val="FFFFFF"/>
            </a:solidFill>
            <a:ln w="16561" cap="flat">
              <a:noFill/>
              <a:prstDash val="solid"/>
              <a:miter/>
            </a:ln>
          </p:spPr>
          <p:txBody>
            <a:bodyPr rtlCol="0" anchor="ctr"/>
            <a:lstStyle/>
            <a:p>
              <a:endParaRPr lang="en-CA"/>
            </a:p>
          </p:txBody>
        </p:sp>
        <p:sp>
          <p:nvSpPr>
            <p:cNvPr id="25" name="Freeform: Shape 24">
              <a:extLst>
                <a:ext uri="{FF2B5EF4-FFF2-40B4-BE49-F238E27FC236}">
                  <a16:creationId xmlns:a16="http://schemas.microsoft.com/office/drawing/2014/main" id="{DACCDE99-3F10-4792-BF4D-CBEE1FCBF4AD}"/>
                </a:ext>
              </a:extLst>
            </p:cNvPr>
            <p:cNvSpPr/>
            <p:nvPr/>
          </p:nvSpPr>
          <p:spPr>
            <a:xfrm>
              <a:off x="11558804" y="6357134"/>
              <a:ext cx="137974" cy="156448"/>
            </a:xfrm>
            <a:custGeom>
              <a:avLst/>
              <a:gdLst>
                <a:gd name="connsiteX0" fmla="*/ 132982 w 137974"/>
                <a:gd name="connsiteY0" fmla="*/ 102857 h 156448"/>
                <a:gd name="connsiteX1" fmla="*/ 86213 w 137974"/>
                <a:gd name="connsiteY1" fmla="*/ 125325 h 156448"/>
                <a:gd name="connsiteX2" fmla="*/ 35950 w 137974"/>
                <a:gd name="connsiteY2" fmla="*/ 69903 h 156448"/>
                <a:gd name="connsiteX3" fmla="*/ 79889 w 137974"/>
                <a:gd name="connsiteY3" fmla="*/ 18641 h 156448"/>
                <a:gd name="connsiteX4" fmla="*/ 120998 w 137974"/>
                <a:gd name="connsiteY4" fmla="*/ 52926 h 156448"/>
                <a:gd name="connsiteX5" fmla="*/ 125492 w 137974"/>
                <a:gd name="connsiteY5" fmla="*/ 52926 h 156448"/>
                <a:gd name="connsiteX6" fmla="*/ 132815 w 137974"/>
                <a:gd name="connsiteY6" fmla="*/ 16311 h 156448"/>
                <a:gd name="connsiteX7" fmla="*/ 79889 w 137974"/>
                <a:gd name="connsiteY7" fmla="*/ 0 h 156448"/>
                <a:gd name="connsiteX8" fmla="*/ 0 w 137974"/>
                <a:gd name="connsiteY8" fmla="*/ 82052 h 156448"/>
                <a:gd name="connsiteX9" fmla="*/ 70568 w 137974"/>
                <a:gd name="connsiteY9" fmla="*/ 156449 h 156448"/>
                <a:gd name="connsiteX10" fmla="*/ 137975 w 137974"/>
                <a:gd name="connsiteY10" fmla="*/ 105520 h 156448"/>
                <a:gd name="connsiteX11" fmla="*/ 132982 w 137974"/>
                <a:gd name="connsiteY11" fmla="*/ 102857 h 1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974" h="156448">
                  <a:moveTo>
                    <a:pt x="132982" y="102857"/>
                  </a:moveTo>
                  <a:cubicBezTo>
                    <a:pt x="123328" y="112510"/>
                    <a:pt x="110513" y="125325"/>
                    <a:pt x="86213" y="125325"/>
                  </a:cubicBezTo>
                  <a:cubicBezTo>
                    <a:pt x="48765" y="125325"/>
                    <a:pt x="35950" y="93869"/>
                    <a:pt x="35950" y="69903"/>
                  </a:cubicBezTo>
                  <a:cubicBezTo>
                    <a:pt x="35950" y="44272"/>
                    <a:pt x="48765" y="18641"/>
                    <a:pt x="79889" y="18641"/>
                  </a:cubicBezTo>
                  <a:cubicBezTo>
                    <a:pt x="108682" y="18641"/>
                    <a:pt x="115839" y="38779"/>
                    <a:pt x="120998" y="52926"/>
                  </a:cubicBezTo>
                  <a:lnTo>
                    <a:pt x="125492" y="52926"/>
                  </a:lnTo>
                  <a:lnTo>
                    <a:pt x="132815" y="16311"/>
                  </a:lnTo>
                  <a:cubicBezTo>
                    <a:pt x="125825" y="11484"/>
                    <a:pt x="108516" y="0"/>
                    <a:pt x="79889" y="0"/>
                  </a:cubicBezTo>
                  <a:cubicBezTo>
                    <a:pt x="31123" y="0"/>
                    <a:pt x="0" y="36948"/>
                    <a:pt x="0" y="82052"/>
                  </a:cubicBezTo>
                  <a:cubicBezTo>
                    <a:pt x="0" y="114174"/>
                    <a:pt x="18641" y="156449"/>
                    <a:pt x="70568" y="156449"/>
                  </a:cubicBezTo>
                  <a:cubicBezTo>
                    <a:pt x="95201" y="156449"/>
                    <a:pt x="119334" y="147794"/>
                    <a:pt x="137975" y="105520"/>
                  </a:cubicBezTo>
                  <a:lnTo>
                    <a:pt x="132982" y="102857"/>
                  </a:lnTo>
                  <a:close/>
                </a:path>
              </a:pathLst>
            </a:custGeom>
            <a:solidFill>
              <a:srgbClr val="FFFFFF"/>
            </a:solidFill>
            <a:ln w="16561" cap="flat">
              <a:noFill/>
              <a:prstDash val="solid"/>
              <a:miter/>
            </a:ln>
          </p:spPr>
          <p:txBody>
            <a:bodyPr rtlCol="0" anchor="ctr"/>
            <a:lstStyle/>
            <a:p>
              <a:endParaRPr lang="en-CA"/>
            </a:p>
          </p:txBody>
        </p:sp>
        <p:sp>
          <p:nvSpPr>
            <p:cNvPr id="26" name="Freeform: Shape 25">
              <a:extLst>
                <a:ext uri="{FF2B5EF4-FFF2-40B4-BE49-F238E27FC236}">
                  <a16:creationId xmlns:a16="http://schemas.microsoft.com/office/drawing/2014/main" id="{FBDC3A25-35EC-4BE0-AACB-10C6D6E53F3E}"/>
                </a:ext>
              </a:extLst>
            </p:cNvPr>
            <p:cNvSpPr/>
            <p:nvPr/>
          </p:nvSpPr>
          <p:spPr>
            <a:xfrm>
              <a:off x="11689456" y="6277745"/>
              <a:ext cx="185075" cy="230512"/>
            </a:xfrm>
            <a:custGeom>
              <a:avLst/>
              <a:gdLst>
                <a:gd name="connsiteX0" fmla="*/ 163938 w 185075"/>
                <a:gd name="connsiteY0" fmla="*/ 207877 h 230512"/>
                <a:gd name="connsiteX1" fmla="*/ 102690 w 185075"/>
                <a:gd name="connsiteY1" fmla="*/ 143467 h 230512"/>
                <a:gd name="connsiteX2" fmla="*/ 147628 w 185075"/>
                <a:gd name="connsiteY2" fmla="*/ 103356 h 230512"/>
                <a:gd name="connsiteX3" fmla="*/ 169431 w 185075"/>
                <a:gd name="connsiteY3" fmla="*/ 89209 h 230512"/>
                <a:gd name="connsiteX4" fmla="*/ 169431 w 185075"/>
                <a:gd name="connsiteY4" fmla="*/ 84715 h 230512"/>
                <a:gd name="connsiteX5" fmla="*/ 106851 w 185075"/>
                <a:gd name="connsiteY5" fmla="*/ 84715 h 230512"/>
                <a:gd name="connsiteX6" fmla="*/ 106851 w 185075"/>
                <a:gd name="connsiteY6" fmla="*/ 89209 h 230512"/>
                <a:gd name="connsiteX7" fmla="*/ 115839 w 185075"/>
                <a:gd name="connsiteY7" fmla="*/ 96865 h 230512"/>
                <a:gd name="connsiteX8" fmla="*/ 106851 w 185075"/>
                <a:gd name="connsiteY8" fmla="*/ 110013 h 230512"/>
                <a:gd name="connsiteX9" fmla="*/ 61914 w 185075"/>
                <a:gd name="connsiteY9" fmla="*/ 149458 h 230512"/>
                <a:gd name="connsiteX10" fmla="*/ 61914 w 185075"/>
                <a:gd name="connsiteY10" fmla="*/ 0 h 230512"/>
                <a:gd name="connsiteX11" fmla="*/ 0 w 185075"/>
                <a:gd name="connsiteY11" fmla="*/ 31789 h 230512"/>
                <a:gd name="connsiteX12" fmla="*/ 1997 w 185075"/>
                <a:gd name="connsiteY12" fmla="*/ 35617 h 230512"/>
                <a:gd name="connsiteX13" fmla="*/ 8155 w 185075"/>
                <a:gd name="connsiteY13" fmla="*/ 34618 h 230512"/>
                <a:gd name="connsiteX14" fmla="*/ 22302 w 185075"/>
                <a:gd name="connsiteY14" fmla="*/ 59916 h 230512"/>
                <a:gd name="connsiteX15" fmla="*/ 22302 w 185075"/>
                <a:gd name="connsiteY15" fmla="*/ 200054 h 230512"/>
                <a:gd name="connsiteX16" fmla="*/ 3994 w 185075"/>
                <a:gd name="connsiteY16" fmla="*/ 225685 h 230512"/>
                <a:gd name="connsiteX17" fmla="*/ 3994 w 185075"/>
                <a:gd name="connsiteY17" fmla="*/ 230346 h 230512"/>
                <a:gd name="connsiteX18" fmla="*/ 80388 w 185075"/>
                <a:gd name="connsiteY18" fmla="*/ 230346 h 230512"/>
                <a:gd name="connsiteX19" fmla="*/ 80388 w 185075"/>
                <a:gd name="connsiteY19" fmla="*/ 225852 h 230512"/>
                <a:gd name="connsiteX20" fmla="*/ 62080 w 185075"/>
                <a:gd name="connsiteY20" fmla="*/ 197392 h 230512"/>
                <a:gd name="connsiteX21" fmla="*/ 62080 w 185075"/>
                <a:gd name="connsiteY21" fmla="*/ 155450 h 230512"/>
                <a:gd name="connsiteX22" fmla="*/ 111844 w 185075"/>
                <a:gd name="connsiteY22" fmla="*/ 208043 h 230512"/>
                <a:gd name="connsiteX23" fmla="*/ 161941 w 185075"/>
                <a:gd name="connsiteY23" fmla="*/ 230512 h 230512"/>
                <a:gd name="connsiteX24" fmla="*/ 185076 w 185075"/>
                <a:gd name="connsiteY24" fmla="*/ 230512 h 230512"/>
                <a:gd name="connsiteX25" fmla="*/ 185076 w 185075"/>
                <a:gd name="connsiteY25" fmla="*/ 226018 h 230512"/>
                <a:gd name="connsiteX26" fmla="*/ 163938 w 185075"/>
                <a:gd name="connsiteY26" fmla="*/ 207877 h 2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75" h="230512">
                  <a:moveTo>
                    <a:pt x="163938" y="207877"/>
                  </a:moveTo>
                  <a:lnTo>
                    <a:pt x="102690" y="143467"/>
                  </a:lnTo>
                  <a:lnTo>
                    <a:pt x="147628" y="103356"/>
                  </a:lnTo>
                  <a:cubicBezTo>
                    <a:pt x="160110" y="92371"/>
                    <a:pt x="160443" y="92038"/>
                    <a:pt x="169431" y="89209"/>
                  </a:cubicBezTo>
                  <a:lnTo>
                    <a:pt x="169431" y="84715"/>
                  </a:lnTo>
                  <a:lnTo>
                    <a:pt x="106851" y="84715"/>
                  </a:lnTo>
                  <a:lnTo>
                    <a:pt x="106851" y="89209"/>
                  </a:lnTo>
                  <a:cubicBezTo>
                    <a:pt x="109681" y="89875"/>
                    <a:pt x="115839" y="91206"/>
                    <a:pt x="115839" y="96865"/>
                  </a:cubicBezTo>
                  <a:cubicBezTo>
                    <a:pt x="115839" y="101026"/>
                    <a:pt x="113009" y="103855"/>
                    <a:pt x="106851" y="110013"/>
                  </a:cubicBezTo>
                  <a:lnTo>
                    <a:pt x="61914" y="149458"/>
                  </a:lnTo>
                  <a:lnTo>
                    <a:pt x="61914" y="0"/>
                  </a:lnTo>
                  <a:lnTo>
                    <a:pt x="0" y="31789"/>
                  </a:lnTo>
                  <a:lnTo>
                    <a:pt x="1997" y="35617"/>
                  </a:lnTo>
                  <a:cubicBezTo>
                    <a:pt x="4327" y="34951"/>
                    <a:pt x="6158" y="34618"/>
                    <a:pt x="8155" y="34618"/>
                  </a:cubicBezTo>
                  <a:cubicBezTo>
                    <a:pt x="21969" y="34618"/>
                    <a:pt x="22302" y="47101"/>
                    <a:pt x="22302" y="59916"/>
                  </a:cubicBezTo>
                  <a:lnTo>
                    <a:pt x="22302" y="200054"/>
                  </a:lnTo>
                  <a:cubicBezTo>
                    <a:pt x="22302" y="213869"/>
                    <a:pt x="20638" y="222856"/>
                    <a:pt x="3994" y="225685"/>
                  </a:cubicBezTo>
                  <a:lnTo>
                    <a:pt x="3994" y="230346"/>
                  </a:lnTo>
                  <a:lnTo>
                    <a:pt x="80388" y="230346"/>
                  </a:lnTo>
                  <a:lnTo>
                    <a:pt x="80388" y="225852"/>
                  </a:lnTo>
                  <a:cubicBezTo>
                    <a:pt x="62413" y="222024"/>
                    <a:pt x="62080" y="212038"/>
                    <a:pt x="62080" y="197392"/>
                  </a:cubicBezTo>
                  <a:lnTo>
                    <a:pt x="62080" y="155450"/>
                  </a:lnTo>
                  <a:lnTo>
                    <a:pt x="111844" y="208043"/>
                  </a:lnTo>
                  <a:cubicBezTo>
                    <a:pt x="127822" y="224687"/>
                    <a:pt x="133980" y="230179"/>
                    <a:pt x="161941" y="230512"/>
                  </a:cubicBezTo>
                  <a:lnTo>
                    <a:pt x="185076" y="230512"/>
                  </a:lnTo>
                  <a:lnTo>
                    <a:pt x="185076" y="226018"/>
                  </a:lnTo>
                  <a:cubicBezTo>
                    <a:pt x="176588" y="222357"/>
                    <a:pt x="170097" y="215034"/>
                    <a:pt x="163938" y="207877"/>
                  </a:cubicBezTo>
                  <a:close/>
                </a:path>
              </a:pathLst>
            </a:custGeom>
            <a:solidFill>
              <a:srgbClr val="FFFFFF"/>
            </a:solidFill>
            <a:ln w="16561" cap="flat">
              <a:noFill/>
              <a:prstDash val="solid"/>
              <a:miter/>
            </a:ln>
          </p:spPr>
          <p:txBody>
            <a:bodyPr rtlCol="0" anchor="ctr"/>
            <a:lstStyle/>
            <a:p>
              <a:endParaRPr lang="en-CA"/>
            </a:p>
          </p:txBody>
        </p:sp>
        <p:sp>
          <p:nvSpPr>
            <p:cNvPr id="27" name="Freeform: Shape 26">
              <a:extLst>
                <a:ext uri="{FF2B5EF4-FFF2-40B4-BE49-F238E27FC236}">
                  <a16:creationId xmlns:a16="http://schemas.microsoft.com/office/drawing/2014/main" id="{18BD2213-B01D-47CD-9F45-5324BC9F6154}"/>
                </a:ext>
              </a:extLst>
            </p:cNvPr>
            <p:cNvSpPr/>
            <p:nvPr/>
          </p:nvSpPr>
          <p:spPr>
            <a:xfrm>
              <a:off x="11188653" y="6244458"/>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28" name="Freeform: Shape 27">
              <a:extLst>
                <a:ext uri="{FF2B5EF4-FFF2-40B4-BE49-F238E27FC236}">
                  <a16:creationId xmlns:a16="http://schemas.microsoft.com/office/drawing/2014/main" id="{36980A97-ED17-49E3-AFA3-DEC63FEA26E4}"/>
                </a:ext>
              </a:extLst>
            </p:cNvPr>
            <p:cNvSpPr/>
            <p:nvPr/>
          </p:nvSpPr>
          <p:spPr>
            <a:xfrm>
              <a:off x="10604133" y="6244458"/>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29" name="Freeform: Shape 28">
              <a:extLst>
                <a:ext uri="{FF2B5EF4-FFF2-40B4-BE49-F238E27FC236}">
                  <a16:creationId xmlns:a16="http://schemas.microsoft.com/office/drawing/2014/main" id="{810353CC-A2FD-4CD1-97CC-80064C8B3A79}"/>
                </a:ext>
              </a:extLst>
            </p:cNvPr>
            <p:cNvSpPr/>
            <p:nvPr/>
          </p:nvSpPr>
          <p:spPr>
            <a:xfrm>
              <a:off x="11287176" y="6275248"/>
              <a:ext cx="65748" cy="63744"/>
            </a:xfrm>
            <a:custGeom>
              <a:avLst/>
              <a:gdLst>
                <a:gd name="connsiteX0" fmla="*/ 8494 w 65748"/>
                <a:gd name="connsiteY0" fmla="*/ 54923 h 63744"/>
                <a:gd name="connsiteX1" fmla="*/ 31962 w 65748"/>
                <a:gd name="connsiteY1" fmla="*/ 63744 h 63744"/>
                <a:gd name="connsiteX2" fmla="*/ 65748 w 65748"/>
                <a:gd name="connsiteY2" fmla="*/ 31623 h 63744"/>
                <a:gd name="connsiteX3" fmla="*/ 33293 w 65748"/>
                <a:gd name="connsiteY3" fmla="*/ 0 h 63744"/>
                <a:gd name="connsiteX4" fmla="*/ 6 w 65748"/>
                <a:gd name="connsiteY4" fmla="*/ 32288 h 63744"/>
                <a:gd name="connsiteX5" fmla="*/ 8494 w 65748"/>
                <a:gd name="connsiteY5" fmla="*/ 54923 h 63744"/>
                <a:gd name="connsiteX6" fmla="*/ 21809 w 65748"/>
                <a:gd name="connsiteY6" fmla="*/ 12982 h 63744"/>
                <a:gd name="connsiteX7" fmla="*/ 32295 w 65748"/>
                <a:gd name="connsiteY7" fmla="*/ 7656 h 63744"/>
                <a:gd name="connsiteX8" fmla="*/ 42114 w 65748"/>
                <a:gd name="connsiteY8" fmla="*/ 11983 h 63744"/>
                <a:gd name="connsiteX9" fmla="*/ 48439 w 65748"/>
                <a:gd name="connsiteY9" fmla="*/ 33120 h 63744"/>
                <a:gd name="connsiteX10" fmla="*/ 40284 w 65748"/>
                <a:gd name="connsiteY10" fmla="*/ 54757 h 63744"/>
                <a:gd name="connsiteX11" fmla="*/ 34125 w 65748"/>
                <a:gd name="connsiteY11" fmla="*/ 56255 h 63744"/>
                <a:gd name="connsiteX12" fmla="*/ 17316 w 65748"/>
                <a:gd name="connsiteY12" fmla="*/ 30125 h 63744"/>
                <a:gd name="connsiteX13" fmla="*/ 21809 w 65748"/>
                <a:gd name="connsiteY13" fmla="*/ 12982 h 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48" h="63744">
                  <a:moveTo>
                    <a:pt x="8494" y="54923"/>
                  </a:moveTo>
                  <a:cubicBezTo>
                    <a:pt x="15818" y="62579"/>
                    <a:pt x="24639" y="63744"/>
                    <a:pt x="31962" y="63744"/>
                  </a:cubicBezTo>
                  <a:cubicBezTo>
                    <a:pt x="56095" y="63744"/>
                    <a:pt x="65748" y="46935"/>
                    <a:pt x="65748" y="31623"/>
                  </a:cubicBezTo>
                  <a:cubicBezTo>
                    <a:pt x="65748" y="15146"/>
                    <a:pt x="55096" y="0"/>
                    <a:pt x="33293" y="0"/>
                  </a:cubicBezTo>
                  <a:cubicBezTo>
                    <a:pt x="12655" y="0"/>
                    <a:pt x="6" y="14813"/>
                    <a:pt x="6" y="32288"/>
                  </a:cubicBezTo>
                  <a:cubicBezTo>
                    <a:pt x="-160" y="41109"/>
                    <a:pt x="3002" y="49431"/>
                    <a:pt x="8494" y="54923"/>
                  </a:cubicBezTo>
                  <a:close/>
                  <a:moveTo>
                    <a:pt x="21809" y="12982"/>
                  </a:moveTo>
                  <a:cubicBezTo>
                    <a:pt x="23973" y="10319"/>
                    <a:pt x="27634" y="7656"/>
                    <a:pt x="32295" y="7656"/>
                  </a:cubicBezTo>
                  <a:cubicBezTo>
                    <a:pt x="36289" y="7656"/>
                    <a:pt x="39784" y="9487"/>
                    <a:pt x="42114" y="11983"/>
                  </a:cubicBezTo>
                  <a:cubicBezTo>
                    <a:pt x="45443" y="15645"/>
                    <a:pt x="48439" y="23467"/>
                    <a:pt x="48439" y="33120"/>
                  </a:cubicBezTo>
                  <a:cubicBezTo>
                    <a:pt x="48439" y="37614"/>
                    <a:pt x="48106" y="50097"/>
                    <a:pt x="40284" y="54757"/>
                  </a:cubicBezTo>
                  <a:cubicBezTo>
                    <a:pt x="38453" y="55756"/>
                    <a:pt x="36289" y="56255"/>
                    <a:pt x="34125" y="56255"/>
                  </a:cubicBezTo>
                  <a:cubicBezTo>
                    <a:pt x="22142" y="56255"/>
                    <a:pt x="17316" y="41775"/>
                    <a:pt x="17316" y="30125"/>
                  </a:cubicBezTo>
                  <a:cubicBezTo>
                    <a:pt x="17149" y="23467"/>
                    <a:pt x="18647" y="16976"/>
                    <a:pt x="21809" y="12982"/>
                  </a:cubicBezTo>
                  <a:close/>
                </a:path>
              </a:pathLst>
            </a:custGeom>
            <a:solidFill>
              <a:srgbClr val="FFFFFF"/>
            </a:solidFill>
            <a:ln w="16561" cap="flat">
              <a:noFill/>
              <a:prstDash val="solid"/>
              <a:miter/>
            </a:ln>
          </p:spPr>
          <p:txBody>
            <a:bodyPr rtlCol="0" anchor="ctr"/>
            <a:lstStyle/>
            <a:p>
              <a:endParaRPr lang="en-CA"/>
            </a:p>
          </p:txBody>
        </p:sp>
        <p:sp>
          <p:nvSpPr>
            <p:cNvPr id="30" name="Freeform: Shape 29">
              <a:extLst>
                <a:ext uri="{FF2B5EF4-FFF2-40B4-BE49-F238E27FC236}">
                  <a16:creationId xmlns:a16="http://schemas.microsoft.com/office/drawing/2014/main" id="{472945BF-4FB0-40E6-A5F6-736930A7BF16}"/>
                </a:ext>
              </a:extLst>
            </p:cNvPr>
            <p:cNvSpPr/>
            <p:nvPr/>
          </p:nvSpPr>
          <p:spPr>
            <a:xfrm>
              <a:off x="11352758" y="6275248"/>
              <a:ext cx="74562" cy="64077"/>
            </a:xfrm>
            <a:custGeom>
              <a:avLst/>
              <a:gdLst>
                <a:gd name="connsiteX0" fmla="*/ 7323 w 74562"/>
                <a:gd name="connsiteY0" fmla="*/ 17975 h 64077"/>
                <a:gd name="connsiteX1" fmla="*/ 7323 w 74562"/>
                <a:gd name="connsiteY1" fmla="*/ 40776 h 64077"/>
                <a:gd name="connsiteX2" fmla="*/ 11484 w 74562"/>
                <a:gd name="connsiteY2" fmla="*/ 56255 h 64077"/>
                <a:gd name="connsiteX3" fmla="*/ 28793 w 74562"/>
                <a:gd name="connsiteY3" fmla="*/ 63744 h 64077"/>
                <a:gd name="connsiteX4" fmla="*/ 51595 w 74562"/>
                <a:gd name="connsiteY4" fmla="*/ 52094 h 64077"/>
                <a:gd name="connsiteX5" fmla="*/ 60250 w 74562"/>
                <a:gd name="connsiteY5" fmla="*/ 64077 h 64077"/>
                <a:gd name="connsiteX6" fmla="*/ 74563 w 74562"/>
                <a:gd name="connsiteY6" fmla="*/ 53426 h 64077"/>
                <a:gd name="connsiteX7" fmla="*/ 73731 w 74562"/>
                <a:gd name="connsiteY7" fmla="*/ 52094 h 64077"/>
                <a:gd name="connsiteX8" fmla="*/ 66907 w 74562"/>
                <a:gd name="connsiteY8" fmla="*/ 39611 h 64077"/>
                <a:gd name="connsiteX9" fmla="*/ 66907 w 74562"/>
                <a:gd name="connsiteY9" fmla="*/ 0 h 64077"/>
                <a:gd name="connsiteX10" fmla="*/ 42940 w 74562"/>
                <a:gd name="connsiteY10" fmla="*/ 4827 h 64077"/>
                <a:gd name="connsiteX11" fmla="*/ 42940 w 74562"/>
                <a:gd name="connsiteY11" fmla="*/ 6657 h 64077"/>
                <a:gd name="connsiteX12" fmla="*/ 50596 w 74562"/>
                <a:gd name="connsiteY12" fmla="*/ 16311 h 64077"/>
                <a:gd name="connsiteX13" fmla="*/ 50596 w 74562"/>
                <a:gd name="connsiteY13" fmla="*/ 37281 h 64077"/>
                <a:gd name="connsiteX14" fmla="*/ 47434 w 74562"/>
                <a:gd name="connsiteY14" fmla="*/ 47434 h 64077"/>
                <a:gd name="connsiteX15" fmla="*/ 36116 w 74562"/>
                <a:gd name="connsiteY15" fmla="*/ 52094 h 64077"/>
                <a:gd name="connsiteX16" fmla="*/ 24466 w 74562"/>
                <a:gd name="connsiteY16" fmla="*/ 44272 h 64077"/>
                <a:gd name="connsiteX17" fmla="*/ 23467 w 74562"/>
                <a:gd name="connsiteY17" fmla="*/ 37281 h 64077"/>
                <a:gd name="connsiteX18" fmla="*/ 23467 w 74562"/>
                <a:gd name="connsiteY18" fmla="*/ 0 h 64077"/>
                <a:gd name="connsiteX19" fmla="*/ 0 w 74562"/>
                <a:gd name="connsiteY19" fmla="*/ 4827 h 64077"/>
                <a:gd name="connsiteX20" fmla="*/ 0 w 74562"/>
                <a:gd name="connsiteY20" fmla="*/ 6657 h 64077"/>
                <a:gd name="connsiteX21" fmla="*/ 7323 w 74562"/>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2" h="64077">
                  <a:moveTo>
                    <a:pt x="7323" y="17975"/>
                  </a:moveTo>
                  <a:lnTo>
                    <a:pt x="7323" y="40776"/>
                  </a:lnTo>
                  <a:cubicBezTo>
                    <a:pt x="7323" y="45603"/>
                    <a:pt x="7656" y="51428"/>
                    <a:pt x="11484" y="56255"/>
                  </a:cubicBezTo>
                  <a:cubicBezTo>
                    <a:pt x="13148" y="58419"/>
                    <a:pt x="17975" y="63744"/>
                    <a:pt x="28793" y="63744"/>
                  </a:cubicBezTo>
                  <a:cubicBezTo>
                    <a:pt x="39445" y="63744"/>
                    <a:pt x="47101" y="58086"/>
                    <a:pt x="51595" y="52094"/>
                  </a:cubicBezTo>
                  <a:cubicBezTo>
                    <a:pt x="52593" y="55756"/>
                    <a:pt x="54258" y="59584"/>
                    <a:pt x="60250" y="64077"/>
                  </a:cubicBezTo>
                  <a:lnTo>
                    <a:pt x="74563" y="53426"/>
                  </a:lnTo>
                  <a:lnTo>
                    <a:pt x="73731" y="52094"/>
                  </a:lnTo>
                  <a:cubicBezTo>
                    <a:pt x="66907" y="50763"/>
                    <a:pt x="66907" y="45936"/>
                    <a:pt x="66907" y="39611"/>
                  </a:cubicBezTo>
                  <a:lnTo>
                    <a:pt x="66907" y="0"/>
                  </a:lnTo>
                  <a:lnTo>
                    <a:pt x="42940" y="4827"/>
                  </a:lnTo>
                  <a:lnTo>
                    <a:pt x="42940" y="6657"/>
                  </a:lnTo>
                  <a:cubicBezTo>
                    <a:pt x="49265" y="7490"/>
                    <a:pt x="50596" y="9986"/>
                    <a:pt x="50596" y="16311"/>
                  </a:cubicBezTo>
                  <a:lnTo>
                    <a:pt x="50596" y="37281"/>
                  </a:lnTo>
                  <a:cubicBezTo>
                    <a:pt x="50596" y="40111"/>
                    <a:pt x="50430" y="43939"/>
                    <a:pt x="47434" y="47434"/>
                  </a:cubicBezTo>
                  <a:cubicBezTo>
                    <a:pt x="45104" y="50263"/>
                    <a:pt x="41109" y="52094"/>
                    <a:pt x="36116" y="52094"/>
                  </a:cubicBezTo>
                  <a:cubicBezTo>
                    <a:pt x="30125" y="52094"/>
                    <a:pt x="26130" y="49098"/>
                    <a:pt x="24466" y="44272"/>
                  </a:cubicBezTo>
                  <a:cubicBezTo>
                    <a:pt x="23800" y="42108"/>
                    <a:pt x="23467" y="40111"/>
                    <a:pt x="23467" y="37281"/>
                  </a:cubicBezTo>
                  <a:lnTo>
                    <a:pt x="23467" y="0"/>
                  </a:lnTo>
                  <a:lnTo>
                    <a:pt x="0" y="4827"/>
                  </a:lnTo>
                  <a:lnTo>
                    <a:pt x="0" y="6657"/>
                  </a:lnTo>
                  <a:cubicBezTo>
                    <a:pt x="6657" y="7656"/>
                    <a:pt x="7323" y="10985"/>
                    <a:pt x="7323" y="17975"/>
                  </a:cubicBezTo>
                  <a:close/>
                </a:path>
              </a:pathLst>
            </a:custGeom>
            <a:solidFill>
              <a:srgbClr val="FFFFFF"/>
            </a:solidFill>
            <a:ln w="16561" cap="flat">
              <a:noFill/>
              <a:prstDash val="solid"/>
              <a:miter/>
            </a:ln>
          </p:spPr>
          <p:txBody>
            <a:bodyPr rtlCol="0" anchor="ctr"/>
            <a:lstStyle/>
            <a:p>
              <a:endParaRPr lang="en-CA"/>
            </a:p>
          </p:txBody>
        </p:sp>
        <p:sp>
          <p:nvSpPr>
            <p:cNvPr id="31" name="Freeform: Shape 30">
              <a:extLst>
                <a:ext uri="{FF2B5EF4-FFF2-40B4-BE49-F238E27FC236}">
                  <a16:creationId xmlns:a16="http://schemas.microsoft.com/office/drawing/2014/main" id="{FDF6E980-2199-4794-81E5-203D8FB10188}"/>
                </a:ext>
              </a:extLst>
            </p:cNvPr>
            <p:cNvSpPr/>
            <p:nvPr/>
          </p:nvSpPr>
          <p:spPr>
            <a:xfrm>
              <a:off x="11487401" y="6275415"/>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39"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32" name="Freeform: Shape 31">
              <a:extLst>
                <a:ext uri="{FF2B5EF4-FFF2-40B4-BE49-F238E27FC236}">
                  <a16:creationId xmlns:a16="http://schemas.microsoft.com/office/drawing/2014/main" id="{EB2456F0-D68B-49AC-B617-F79FBE16A8BD}"/>
                </a:ext>
              </a:extLst>
            </p:cNvPr>
            <p:cNvSpPr/>
            <p:nvPr/>
          </p:nvSpPr>
          <p:spPr>
            <a:xfrm>
              <a:off x="10703493" y="6275415"/>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40"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33" name="Freeform: Shape 32">
              <a:extLst>
                <a:ext uri="{FF2B5EF4-FFF2-40B4-BE49-F238E27FC236}">
                  <a16:creationId xmlns:a16="http://schemas.microsoft.com/office/drawing/2014/main" id="{D3EFA277-8AF7-49D9-B78E-91A30F828CAF}"/>
                </a:ext>
              </a:extLst>
            </p:cNvPr>
            <p:cNvSpPr/>
            <p:nvPr/>
          </p:nvSpPr>
          <p:spPr>
            <a:xfrm>
              <a:off x="11550649" y="6275082"/>
              <a:ext cx="61414" cy="64077"/>
            </a:xfrm>
            <a:custGeom>
              <a:avLst/>
              <a:gdLst>
                <a:gd name="connsiteX0" fmla="*/ 19140 w 61414"/>
                <a:gd name="connsiteY0" fmla="*/ 63744 h 64077"/>
                <a:gd name="connsiteX1" fmla="*/ 39112 w 61414"/>
                <a:gd name="connsiteY1" fmla="*/ 54091 h 64077"/>
                <a:gd name="connsiteX2" fmla="*/ 46768 w 61414"/>
                <a:gd name="connsiteY2" fmla="*/ 64077 h 64077"/>
                <a:gd name="connsiteX3" fmla="*/ 61415 w 61414"/>
                <a:gd name="connsiteY3" fmla="*/ 53093 h 64077"/>
                <a:gd name="connsiteX4" fmla="*/ 60416 w 61414"/>
                <a:gd name="connsiteY4" fmla="*/ 51595 h 64077"/>
                <a:gd name="connsiteX5" fmla="*/ 53426 w 61414"/>
                <a:gd name="connsiteY5" fmla="*/ 38280 h 64077"/>
                <a:gd name="connsiteX6" fmla="*/ 53426 w 61414"/>
                <a:gd name="connsiteY6" fmla="*/ 24133 h 64077"/>
                <a:gd name="connsiteX7" fmla="*/ 49598 w 61414"/>
                <a:gd name="connsiteY7" fmla="*/ 7490 h 64077"/>
                <a:gd name="connsiteX8" fmla="*/ 30291 w 61414"/>
                <a:gd name="connsiteY8" fmla="*/ 0 h 64077"/>
                <a:gd name="connsiteX9" fmla="*/ 7822 w 61414"/>
                <a:gd name="connsiteY9" fmla="*/ 4161 h 64077"/>
                <a:gd name="connsiteX10" fmla="*/ 5825 w 61414"/>
                <a:gd name="connsiteY10" fmla="*/ 17975 h 64077"/>
                <a:gd name="connsiteX11" fmla="*/ 7822 w 61414"/>
                <a:gd name="connsiteY11" fmla="*/ 17975 h 64077"/>
                <a:gd name="connsiteX12" fmla="*/ 14979 w 61414"/>
                <a:gd name="connsiteY12" fmla="*/ 11318 h 64077"/>
                <a:gd name="connsiteX13" fmla="*/ 26963 w 61414"/>
                <a:gd name="connsiteY13" fmla="*/ 7989 h 64077"/>
                <a:gd name="connsiteX14" fmla="*/ 36616 w 61414"/>
                <a:gd name="connsiteY14" fmla="*/ 12649 h 64077"/>
                <a:gd name="connsiteX15" fmla="*/ 37448 w 61414"/>
                <a:gd name="connsiteY15" fmla="*/ 16976 h 64077"/>
                <a:gd name="connsiteX16" fmla="*/ 24799 w 61414"/>
                <a:gd name="connsiteY16" fmla="*/ 26962 h 64077"/>
                <a:gd name="connsiteX17" fmla="*/ 20305 w 61414"/>
                <a:gd name="connsiteY17" fmla="*/ 27961 h 64077"/>
                <a:gd name="connsiteX18" fmla="*/ 0 w 61414"/>
                <a:gd name="connsiteY18" fmla="*/ 46768 h 64077"/>
                <a:gd name="connsiteX19" fmla="*/ 19140 w 61414"/>
                <a:gd name="connsiteY19" fmla="*/ 63744 h 64077"/>
                <a:gd name="connsiteX20" fmla="*/ 28128 w 61414"/>
                <a:gd name="connsiteY20" fmla="*/ 33786 h 64077"/>
                <a:gd name="connsiteX21" fmla="*/ 37947 w 61414"/>
                <a:gd name="connsiteY21" fmla="*/ 29126 h 64077"/>
                <a:gd name="connsiteX22" fmla="*/ 37947 w 61414"/>
                <a:gd name="connsiteY22" fmla="*/ 45770 h 64077"/>
                <a:gd name="connsiteX23" fmla="*/ 24965 w 61414"/>
                <a:gd name="connsiteY23" fmla="*/ 53093 h 64077"/>
                <a:gd name="connsiteX24" fmla="*/ 16644 w 61414"/>
                <a:gd name="connsiteY24" fmla="*/ 45104 h 64077"/>
                <a:gd name="connsiteX25" fmla="*/ 28128 w 61414"/>
                <a:gd name="connsiteY25" fmla="*/ 33786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414" h="64077">
                  <a:moveTo>
                    <a:pt x="19140" y="63744"/>
                  </a:moveTo>
                  <a:cubicBezTo>
                    <a:pt x="29459" y="63744"/>
                    <a:pt x="34785" y="58419"/>
                    <a:pt x="39112" y="54091"/>
                  </a:cubicBezTo>
                  <a:cubicBezTo>
                    <a:pt x="40610" y="58585"/>
                    <a:pt x="42275" y="61082"/>
                    <a:pt x="46768" y="64077"/>
                  </a:cubicBezTo>
                  <a:lnTo>
                    <a:pt x="61415" y="53093"/>
                  </a:lnTo>
                  <a:lnTo>
                    <a:pt x="60416" y="51595"/>
                  </a:lnTo>
                  <a:cubicBezTo>
                    <a:pt x="53592" y="48765"/>
                    <a:pt x="53426" y="45770"/>
                    <a:pt x="53426" y="38280"/>
                  </a:cubicBezTo>
                  <a:lnTo>
                    <a:pt x="53426" y="24133"/>
                  </a:lnTo>
                  <a:cubicBezTo>
                    <a:pt x="53426" y="17143"/>
                    <a:pt x="53426" y="12316"/>
                    <a:pt x="49598" y="7490"/>
                  </a:cubicBezTo>
                  <a:cubicBezTo>
                    <a:pt x="44272" y="499"/>
                    <a:pt x="34951" y="0"/>
                    <a:pt x="30291" y="0"/>
                  </a:cubicBezTo>
                  <a:cubicBezTo>
                    <a:pt x="24965" y="0"/>
                    <a:pt x="17143" y="832"/>
                    <a:pt x="7822" y="4161"/>
                  </a:cubicBezTo>
                  <a:lnTo>
                    <a:pt x="5825" y="17975"/>
                  </a:lnTo>
                  <a:lnTo>
                    <a:pt x="7822" y="17975"/>
                  </a:lnTo>
                  <a:cubicBezTo>
                    <a:pt x="9653" y="15811"/>
                    <a:pt x="11651" y="13315"/>
                    <a:pt x="14979" y="11318"/>
                  </a:cubicBezTo>
                  <a:cubicBezTo>
                    <a:pt x="18641" y="9154"/>
                    <a:pt x="23134" y="7989"/>
                    <a:pt x="26963" y="7989"/>
                  </a:cubicBezTo>
                  <a:cubicBezTo>
                    <a:pt x="30957" y="7989"/>
                    <a:pt x="34951" y="9320"/>
                    <a:pt x="36616" y="12649"/>
                  </a:cubicBezTo>
                  <a:cubicBezTo>
                    <a:pt x="37282" y="14147"/>
                    <a:pt x="37448" y="15645"/>
                    <a:pt x="37448" y="16976"/>
                  </a:cubicBezTo>
                  <a:cubicBezTo>
                    <a:pt x="37448" y="23301"/>
                    <a:pt x="31123" y="25298"/>
                    <a:pt x="24799" y="26962"/>
                  </a:cubicBezTo>
                  <a:lnTo>
                    <a:pt x="20305" y="27961"/>
                  </a:lnTo>
                  <a:cubicBezTo>
                    <a:pt x="14147" y="29459"/>
                    <a:pt x="0" y="33120"/>
                    <a:pt x="0" y="46768"/>
                  </a:cubicBezTo>
                  <a:cubicBezTo>
                    <a:pt x="166" y="53925"/>
                    <a:pt x="4494" y="63744"/>
                    <a:pt x="19140" y="63744"/>
                  </a:cubicBezTo>
                  <a:close/>
                  <a:moveTo>
                    <a:pt x="28128" y="33786"/>
                  </a:moveTo>
                  <a:cubicBezTo>
                    <a:pt x="32788" y="32288"/>
                    <a:pt x="33953" y="31623"/>
                    <a:pt x="37947" y="29126"/>
                  </a:cubicBezTo>
                  <a:lnTo>
                    <a:pt x="37947" y="45770"/>
                  </a:lnTo>
                  <a:cubicBezTo>
                    <a:pt x="32122" y="52593"/>
                    <a:pt x="26297" y="53093"/>
                    <a:pt x="24965" y="53093"/>
                  </a:cubicBezTo>
                  <a:cubicBezTo>
                    <a:pt x="20139" y="53093"/>
                    <a:pt x="16644" y="49598"/>
                    <a:pt x="16644" y="45104"/>
                  </a:cubicBezTo>
                  <a:cubicBezTo>
                    <a:pt x="16477" y="37614"/>
                    <a:pt x="24632" y="34951"/>
                    <a:pt x="28128" y="33786"/>
                  </a:cubicBezTo>
                  <a:close/>
                </a:path>
              </a:pathLst>
            </a:custGeom>
            <a:solidFill>
              <a:srgbClr val="FFFFFF"/>
            </a:solidFill>
            <a:ln w="16561" cap="flat">
              <a:noFill/>
              <a:prstDash val="solid"/>
              <a:miter/>
            </a:ln>
          </p:spPr>
          <p:txBody>
            <a:bodyPr rtlCol="0" anchor="ctr"/>
            <a:lstStyle/>
            <a:p>
              <a:endParaRPr lang="en-CA"/>
            </a:p>
          </p:txBody>
        </p:sp>
        <p:sp>
          <p:nvSpPr>
            <p:cNvPr id="34" name="Freeform: Shape 33">
              <a:extLst>
                <a:ext uri="{FF2B5EF4-FFF2-40B4-BE49-F238E27FC236}">
                  <a16:creationId xmlns:a16="http://schemas.microsoft.com/office/drawing/2014/main" id="{A8CC54DD-D115-4754-84C2-3AD1F11585DA}"/>
                </a:ext>
              </a:extLst>
            </p:cNvPr>
            <p:cNvSpPr/>
            <p:nvPr/>
          </p:nvSpPr>
          <p:spPr>
            <a:xfrm>
              <a:off x="11609567" y="6275248"/>
              <a:ext cx="74729" cy="64077"/>
            </a:xfrm>
            <a:custGeom>
              <a:avLst/>
              <a:gdLst>
                <a:gd name="connsiteX0" fmla="*/ 7490 w 74729"/>
                <a:gd name="connsiteY0" fmla="*/ 17975 h 64077"/>
                <a:gd name="connsiteX1" fmla="*/ 7490 w 74729"/>
                <a:gd name="connsiteY1" fmla="*/ 40776 h 64077"/>
                <a:gd name="connsiteX2" fmla="*/ 11651 w 74729"/>
                <a:gd name="connsiteY2" fmla="*/ 56255 h 64077"/>
                <a:gd name="connsiteX3" fmla="*/ 28960 w 74729"/>
                <a:gd name="connsiteY3" fmla="*/ 63744 h 64077"/>
                <a:gd name="connsiteX4" fmla="*/ 51761 w 74729"/>
                <a:gd name="connsiteY4" fmla="*/ 52094 h 64077"/>
                <a:gd name="connsiteX5" fmla="*/ 60416 w 74729"/>
                <a:gd name="connsiteY5" fmla="*/ 64077 h 64077"/>
                <a:gd name="connsiteX6" fmla="*/ 74729 w 74729"/>
                <a:gd name="connsiteY6" fmla="*/ 53426 h 64077"/>
                <a:gd name="connsiteX7" fmla="*/ 73897 w 74729"/>
                <a:gd name="connsiteY7" fmla="*/ 52094 h 64077"/>
                <a:gd name="connsiteX8" fmla="*/ 67073 w 74729"/>
                <a:gd name="connsiteY8" fmla="*/ 39611 h 64077"/>
                <a:gd name="connsiteX9" fmla="*/ 67073 w 74729"/>
                <a:gd name="connsiteY9" fmla="*/ 0 h 64077"/>
                <a:gd name="connsiteX10" fmla="*/ 43107 w 74729"/>
                <a:gd name="connsiteY10" fmla="*/ 4827 h 64077"/>
                <a:gd name="connsiteX11" fmla="*/ 43107 w 74729"/>
                <a:gd name="connsiteY11" fmla="*/ 6657 h 64077"/>
                <a:gd name="connsiteX12" fmla="*/ 50763 w 74729"/>
                <a:gd name="connsiteY12" fmla="*/ 16311 h 64077"/>
                <a:gd name="connsiteX13" fmla="*/ 50763 w 74729"/>
                <a:gd name="connsiteY13" fmla="*/ 37281 h 64077"/>
                <a:gd name="connsiteX14" fmla="*/ 47600 w 74729"/>
                <a:gd name="connsiteY14" fmla="*/ 47434 h 64077"/>
                <a:gd name="connsiteX15" fmla="*/ 36283 w 74729"/>
                <a:gd name="connsiteY15" fmla="*/ 52094 h 64077"/>
                <a:gd name="connsiteX16" fmla="*/ 24632 w 74729"/>
                <a:gd name="connsiteY16" fmla="*/ 44272 h 64077"/>
                <a:gd name="connsiteX17" fmla="*/ 23634 w 74729"/>
                <a:gd name="connsiteY17" fmla="*/ 37281 h 64077"/>
                <a:gd name="connsiteX18" fmla="*/ 23634 w 74729"/>
                <a:gd name="connsiteY18" fmla="*/ 0 h 64077"/>
                <a:gd name="connsiteX19" fmla="*/ 0 w 74729"/>
                <a:gd name="connsiteY19" fmla="*/ 4827 h 64077"/>
                <a:gd name="connsiteX20" fmla="*/ 0 w 74729"/>
                <a:gd name="connsiteY20" fmla="*/ 6657 h 64077"/>
                <a:gd name="connsiteX21" fmla="*/ 7490 w 74729"/>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729" h="64077">
                  <a:moveTo>
                    <a:pt x="7490" y="17975"/>
                  </a:moveTo>
                  <a:lnTo>
                    <a:pt x="7490" y="40776"/>
                  </a:lnTo>
                  <a:cubicBezTo>
                    <a:pt x="7490" y="45603"/>
                    <a:pt x="7822" y="51428"/>
                    <a:pt x="11651" y="56255"/>
                  </a:cubicBezTo>
                  <a:cubicBezTo>
                    <a:pt x="13315" y="58419"/>
                    <a:pt x="18141" y="63744"/>
                    <a:pt x="28960" y="63744"/>
                  </a:cubicBezTo>
                  <a:cubicBezTo>
                    <a:pt x="39612" y="63744"/>
                    <a:pt x="47268" y="58086"/>
                    <a:pt x="51761" y="52094"/>
                  </a:cubicBezTo>
                  <a:cubicBezTo>
                    <a:pt x="52760" y="55756"/>
                    <a:pt x="54424" y="59584"/>
                    <a:pt x="60416" y="64077"/>
                  </a:cubicBezTo>
                  <a:lnTo>
                    <a:pt x="74729" y="53426"/>
                  </a:lnTo>
                  <a:lnTo>
                    <a:pt x="73897" y="52094"/>
                  </a:lnTo>
                  <a:cubicBezTo>
                    <a:pt x="67073" y="50763"/>
                    <a:pt x="67073" y="45936"/>
                    <a:pt x="67073" y="39611"/>
                  </a:cubicBezTo>
                  <a:lnTo>
                    <a:pt x="67073" y="0"/>
                  </a:lnTo>
                  <a:lnTo>
                    <a:pt x="43107" y="4827"/>
                  </a:lnTo>
                  <a:lnTo>
                    <a:pt x="43107" y="6657"/>
                  </a:lnTo>
                  <a:cubicBezTo>
                    <a:pt x="49431" y="7490"/>
                    <a:pt x="50763" y="9986"/>
                    <a:pt x="50763" y="16311"/>
                  </a:cubicBezTo>
                  <a:lnTo>
                    <a:pt x="50763" y="37281"/>
                  </a:lnTo>
                  <a:cubicBezTo>
                    <a:pt x="50763" y="40111"/>
                    <a:pt x="50596" y="43939"/>
                    <a:pt x="47600" y="47434"/>
                  </a:cubicBezTo>
                  <a:cubicBezTo>
                    <a:pt x="45270" y="50263"/>
                    <a:pt x="41276" y="52094"/>
                    <a:pt x="36283" y="52094"/>
                  </a:cubicBezTo>
                  <a:cubicBezTo>
                    <a:pt x="30291" y="52094"/>
                    <a:pt x="26297" y="49098"/>
                    <a:pt x="24632" y="44272"/>
                  </a:cubicBezTo>
                  <a:cubicBezTo>
                    <a:pt x="23967" y="42108"/>
                    <a:pt x="23634" y="40111"/>
                    <a:pt x="23634" y="37281"/>
                  </a:cubicBezTo>
                  <a:lnTo>
                    <a:pt x="23634" y="0"/>
                  </a:lnTo>
                  <a:lnTo>
                    <a:pt x="0" y="4827"/>
                  </a:lnTo>
                  <a:lnTo>
                    <a:pt x="0" y="6657"/>
                  </a:lnTo>
                  <a:cubicBezTo>
                    <a:pt x="6824" y="7656"/>
                    <a:pt x="7490" y="10985"/>
                    <a:pt x="7490" y="17975"/>
                  </a:cubicBezTo>
                  <a:close/>
                </a:path>
              </a:pathLst>
            </a:custGeom>
            <a:solidFill>
              <a:srgbClr val="FFFFFF"/>
            </a:solidFill>
            <a:ln w="16561" cap="flat">
              <a:noFill/>
              <a:prstDash val="solid"/>
              <a:miter/>
            </a:ln>
          </p:spPr>
          <p:txBody>
            <a:bodyPr rtlCol="0" anchor="ctr"/>
            <a:lstStyle/>
            <a:p>
              <a:endParaRPr lang="en-CA"/>
            </a:p>
          </p:txBody>
        </p:sp>
        <p:sp>
          <p:nvSpPr>
            <p:cNvPr id="35" name="Freeform: Shape 34">
              <a:extLst>
                <a:ext uri="{FF2B5EF4-FFF2-40B4-BE49-F238E27FC236}">
                  <a16:creationId xmlns:a16="http://schemas.microsoft.com/office/drawing/2014/main" id="{3C77C485-CB07-446A-A341-7E9F085C46C2}"/>
                </a:ext>
              </a:extLst>
            </p:cNvPr>
            <p:cNvSpPr/>
            <p:nvPr/>
          </p:nvSpPr>
          <p:spPr>
            <a:xfrm>
              <a:off x="10863439" y="6294468"/>
              <a:ext cx="180740" cy="49351"/>
            </a:xfrm>
            <a:custGeom>
              <a:avLst/>
              <a:gdLst>
                <a:gd name="connsiteX0" fmla="*/ 86213 w 180740"/>
                <a:gd name="connsiteY0" fmla="*/ 31543 h 49351"/>
                <a:gd name="connsiteX1" fmla="*/ 135811 w 180740"/>
                <a:gd name="connsiteY1" fmla="*/ 45856 h 49351"/>
                <a:gd name="connsiteX2" fmla="*/ 152954 w 180740"/>
                <a:gd name="connsiteY2" fmla="*/ 40031 h 49351"/>
                <a:gd name="connsiteX3" fmla="*/ 112843 w 180740"/>
                <a:gd name="connsiteY3" fmla="*/ 26051 h 49351"/>
                <a:gd name="connsiteX4" fmla="*/ 154785 w 180740"/>
                <a:gd name="connsiteY4" fmla="*/ 16564 h 49351"/>
                <a:gd name="connsiteX5" fmla="*/ 176255 w 180740"/>
                <a:gd name="connsiteY5" fmla="*/ 49352 h 49351"/>
                <a:gd name="connsiteX6" fmla="*/ 178418 w 180740"/>
                <a:gd name="connsiteY6" fmla="*/ 45524 h 49351"/>
                <a:gd name="connsiteX7" fmla="*/ 134812 w 180740"/>
                <a:gd name="connsiteY7" fmla="*/ 87 h 49351"/>
                <a:gd name="connsiteX8" fmla="*/ 0 w 180740"/>
                <a:gd name="connsiteY8" fmla="*/ 43859 h 49351"/>
                <a:gd name="connsiteX9" fmla="*/ 91040 w 180740"/>
                <a:gd name="connsiteY9" fmla="*/ 17563 h 49351"/>
                <a:gd name="connsiteX10" fmla="*/ 86213 w 180740"/>
                <a:gd name="connsiteY10" fmla="*/ 31543 h 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740" h="49351">
                  <a:moveTo>
                    <a:pt x="86213" y="31543"/>
                  </a:moveTo>
                  <a:cubicBezTo>
                    <a:pt x="88543" y="43193"/>
                    <a:pt x="113842" y="50517"/>
                    <a:pt x="135811" y="45856"/>
                  </a:cubicBezTo>
                  <a:cubicBezTo>
                    <a:pt x="142136" y="44525"/>
                    <a:pt x="147794" y="42028"/>
                    <a:pt x="152954" y="40031"/>
                  </a:cubicBezTo>
                  <a:cubicBezTo>
                    <a:pt x="148460" y="41696"/>
                    <a:pt x="112177" y="39865"/>
                    <a:pt x="112843" y="26051"/>
                  </a:cubicBezTo>
                  <a:cubicBezTo>
                    <a:pt x="113342" y="15565"/>
                    <a:pt x="137142" y="10239"/>
                    <a:pt x="154785" y="16564"/>
                  </a:cubicBezTo>
                  <a:cubicBezTo>
                    <a:pt x="169431" y="21890"/>
                    <a:pt x="180083" y="41030"/>
                    <a:pt x="176255" y="49352"/>
                  </a:cubicBezTo>
                  <a:cubicBezTo>
                    <a:pt x="177087" y="48186"/>
                    <a:pt x="177919" y="46855"/>
                    <a:pt x="178418" y="45524"/>
                  </a:cubicBezTo>
                  <a:cubicBezTo>
                    <a:pt x="185076" y="31044"/>
                    <a:pt x="179417" y="-1910"/>
                    <a:pt x="134812" y="87"/>
                  </a:cubicBezTo>
                  <a:cubicBezTo>
                    <a:pt x="78391" y="2583"/>
                    <a:pt x="0" y="43859"/>
                    <a:pt x="0" y="43859"/>
                  </a:cubicBezTo>
                  <a:cubicBezTo>
                    <a:pt x="0" y="43859"/>
                    <a:pt x="43273" y="24386"/>
                    <a:pt x="91040" y="17563"/>
                  </a:cubicBezTo>
                  <a:cubicBezTo>
                    <a:pt x="87212" y="22056"/>
                    <a:pt x="85215" y="26883"/>
                    <a:pt x="86213" y="31543"/>
                  </a:cubicBezTo>
                  <a:close/>
                </a:path>
              </a:pathLst>
            </a:custGeom>
            <a:solidFill>
              <a:srgbClr val="FFFFFF"/>
            </a:solidFill>
            <a:ln w="16561" cap="flat">
              <a:noFill/>
              <a:prstDash val="solid"/>
              <a:miter/>
            </a:ln>
          </p:spPr>
          <p:txBody>
            <a:bodyPr rtlCol="0" anchor="ctr"/>
            <a:lstStyle/>
            <a:p>
              <a:endParaRPr lang="en-CA"/>
            </a:p>
          </p:txBody>
        </p:sp>
        <p:sp>
          <p:nvSpPr>
            <p:cNvPr id="36" name="Freeform: Shape 35">
              <a:extLst>
                <a:ext uri="{FF2B5EF4-FFF2-40B4-BE49-F238E27FC236}">
                  <a16:creationId xmlns:a16="http://schemas.microsoft.com/office/drawing/2014/main" id="{2B4E9C74-1235-4F36-AA01-5744B3BA540D}"/>
                </a:ext>
              </a:extLst>
            </p:cNvPr>
            <p:cNvSpPr/>
            <p:nvPr/>
          </p:nvSpPr>
          <p:spPr>
            <a:xfrm>
              <a:off x="11073813" y="6292569"/>
              <a:ext cx="106048" cy="44898"/>
            </a:xfrm>
            <a:custGeom>
              <a:avLst/>
              <a:gdLst>
                <a:gd name="connsiteX0" fmla="*/ 48932 w 106048"/>
                <a:gd name="connsiteY0" fmla="*/ 39933 h 44898"/>
                <a:gd name="connsiteX1" fmla="*/ 31290 w 106048"/>
                <a:gd name="connsiteY1" fmla="*/ 38269 h 44898"/>
                <a:gd name="connsiteX2" fmla="*/ 69903 w 106048"/>
                <a:gd name="connsiteY2" fmla="*/ 43595 h 44898"/>
                <a:gd name="connsiteX3" fmla="*/ 105853 w 106048"/>
                <a:gd name="connsiteY3" fmla="*/ 14802 h 44898"/>
                <a:gd name="connsiteX4" fmla="*/ 61747 w 106048"/>
                <a:gd name="connsiteY4" fmla="*/ 1321 h 44898"/>
                <a:gd name="connsiteX5" fmla="*/ 37448 w 106048"/>
                <a:gd name="connsiteY5" fmla="*/ 10807 h 44898"/>
                <a:gd name="connsiteX6" fmla="*/ 0 w 106048"/>
                <a:gd name="connsiteY6" fmla="*/ 38935 h 44898"/>
                <a:gd name="connsiteX7" fmla="*/ 19306 w 106048"/>
                <a:gd name="connsiteY7" fmla="*/ 28283 h 44898"/>
                <a:gd name="connsiteX8" fmla="*/ 76893 w 106048"/>
                <a:gd name="connsiteY8" fmla="*/ 21626 h 44898"/>
                <a:gd name="connsiteX9" fmla="*/ 48932 w 106048"/>
                <a:gd name="connsiteY9" fmla="*/ 39933 h 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48" h="44898">
                  <a:moveTo>
                    <a:pt x="48932" y="39933"/>
                  </a:moveTo>
                  <a:cubicBezTo>
                    <a:pt x="42940" y="40766"/>
                    <a:pt x="35284" y="40433"/>
                    <a:pt x="31290" y="38269"/>
                  </a:cubicBezTo>
                  <a:cubicBezTo>
                    <a:pt x="39112" y="44261"/>
                    <a:pt x="53925" y="46591"/>
                    <a:pt x="69903" y="43595"/>
                  </a:cubicBezTo>
                  <a:cubicBezTo>
                    <a:pt x="92039" y="39434"/>
                    <a:pt x="108016" y="26452"/>
                    <a:pt x="105853" y="14802"/>
                  </a:cubicBezTo>
                  <a:cubicBezTo>
                    <a:pt x="103523" y="3151"/>
                    <a:pt x="83883" y="-2840"/>
                    <a:pt x="61747" y="1321"/>
                  </a:cubicBezTo>
                  <a:cubicBezTo>
                    <a:pt x="52427" y="3151"/>
                    <a:pt x="43939" y="7146"/>
                    <a:pt x="37448" y="10807"/>
                  </a:cubicBezTo>
                  <a:cubicBezTo>
                    <a:pt x="22136" y="19628"/>
                    <a:pt x="0" y="38935"/>
                    <a:pt x="0" y="38935"/>
                  </a:cubicBezTo>
                  <a:cubicBezTo>
                    <a:pt x="5326" y="35107"/>
                    <a:pt x="12150" y="31612"/>
                    <a:pt x="19306" y="28283"/>
                  </a:cubicBezTo>
                  <a:cubicBezTo>
                    <a:pt x="28627" y="23956"/>
                    <a:pt x="71734" y="6979"/>
                    <a:pt x="76893" y="21626"/>
                  </a:cubicBezTo>
                  <a:cubicBezTo>
                    <a:pt x="79223" y="28283"/>
                    <a:pt x="71068" y="37104"/>
                    <a:pt x="48932" y="39933"/>
                  </a:cubicBezTo>
                  <a:close/>
                </a:path>
              </a:pathLst>
            </a:custGeom>
            <a:solidFill>
              <a:srgbClr val="FFFFFF"/>
            </a:solidFill>
            <a:ln w="16561" cap="flat">
              <a:noFill/>
              <a:prstDash val="solid"/>
              <a:miter/>
            </a:ln>
          </p:spPr>
          <p:txBody>
            <a:bodyPr rtlCol="0" anchor="ctr"/>
            <a:lstStyle/>
            <a:p>
              <a:endParaRPr lang="en-CA"/>
            </a:p>
          </p:txBody>
        </p:sp>
        <p:sp>
          <p:nvSpPr>
            <p:cNvPr id="37" name="Freeform: Shape 36">
              <a:extLst>
                <a:ext uri="{FF2B5EF4-FFF2-40B4-BE49-F238E27FC236}">
                  <a16:creationId xmlns:a16="http://schemas.microsoft.com/office/drawing/2014/main" id="{73B5BC4E-CC67-473D-98C2-86D3B35F2C3A}"/>
                </a:ext>
              </a:extLst>
            </p:cNvPr>
            <p:cNvSpPr/>
            <p:nvPr/>
          </p:nvSpPr>
          <p:spPr>
            <a:xfrm>
              <a:off x="10854451" y="6225055"/>
              <a:ext cx="301913" cy="119263"/>
            </a:xfrm>
            <a:custGeom>
              <a:avLst/>
              <a:gdLst>
                <a:gd name="connsiteX0" fmla="*/ 191733 w 301913"/>
                <a:gd name="connsiteY0" fmla="*/ 119264 h 119263"/>
                <a:gd name="connsiteX1" fmla="*/ 301913 w 301913"/>
                <a:gd name="connsiteY1" fmla="*/ 8252 h 119263"/>
                <a:gd name="connsiteX2" fmla="*/ 0 w 301913"/>
                <a:gd name="connsiteY2" fmla="*/ 109111 h 119263"/>
                <a:gd name="connsiteX3" fmla="*/ 264632 w 301913"/>
                <a:gd name="connsiteY3" fmla="*/ 30221 h 119263"/>
                <a:gd name="connsiteX4" fmla="*/ 191733 w 301913"/>
                <a:gd name="connsiteY4" fmla="*/ 119264 h 1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 h="119263">
                  <a:moveTo>
                    <a:pt x="191733" y="119264"/>
                  </a:moveTo>
                  <a:cubicBezTo>
                    <a:pt x="247322" y="81982"/>
                    <a:pt x="281442" y="43702"/>
                    <a:pt x="301913" y="8252"/>
                  </a:cubicBezTo>
                  <a:cubicBezTo>
                    <a:pt x="191733" y="-35521"/>
                    <a:pt x="0" y="109111"/>
                    <a:pt x="0" y="109111"/>
                  </a:cubicBezTo>
                  <a:cubicBezTo>
                    <a:pt x="0" y="109111"/>
                    <a:pt x="176920" y="16573"/>
                    <a:pt x="264632" y="30221"/>
                  </a:cubicBezTo>
                  <a:cubicBezTo>
                    <a:pt x="230180" y="81816"/>
                    <a:pt x="191733" y="119264"/>
                    <a:pt x="191733" y="119264"/>
                  </a:cubicBezTo>
                  <a:close/>
                </a:path>
              </a:pathLst>
            </a:custGeom>
            <a:solidFill>
              <a:srgbClr val="FFFFFF"/>
            </a:solidFill>
            <a:ln w="16561" cap="flat">
              <a:noFill/>
              <a:prstDash val="solid"/>
              <a:miter/>
            </a:ln>
          </p:spPr>
          <p:txBody>
            <a:bodyPr rtlCol="0" anchor="ctr"/>
            <a:lstStyle/>
            <a:p>
              <a:endParaRPr lang="en-CA"/>
            </a:p>
          </p:txBody>
        </p:sp>
        <p:sp>
          <p:nvSpPr>
            <p:cNvPr id="38" name="Freeform: Shape 37">
              <a:extLst>
                <a:ext uri="{FF2B5EF4-FFF2-40B4-BE49-F238E27FC236}">
                  <a16:creationId xmlns:a16="http://schemas.microsoft.com/office/drawing/2014/main" id="{1F0A506B-1E7C-43AF-AAA0-20BB2567879F}"/>
                </a:ext>
              </a:extLst>
            </p:cNvPr>
            <p:cNvSpPr/>
            <p:nvPr/>
          </p:nvSpPr>
          <p:spPr>
            <a:xfrm>
              <a:off x="10907710" y="6008787"/>
              <a:ext cx="274887" cy="270789"/>
            </a:xfrm>
            <a:custGeom>
              <a:avLst/>
              <a:gdLst>
                <a:gd name="connsiteX0" fmla="*/ 205547 w 274887"/>
                <a:gd name="connsiteY0" fmla="*/ 178751 h 270789"/>
                <a:gd name="connsiteX1" fmla="*/ 250152 w 274887"/>
                <a:gd name="connsiteY1" fmla="*/ 219860 h 270789"/>
                <a:gd name="connsiteX2" fmla="*/ 268293 w 274887"/>
                <a:gd name="connsiteY2" fmla="*/ 80222 h 270789"/>
                <a:gd name="connsiteX3" fmla="*/ 207378 w 274887"/>
                <a:gd name="connsiteY3" fmla="*/ 39279 h 270789"/>
                <a:gd name="connsiteX4" fmla="*/ 197059 w 274887"/>
                <a:gd name="connsiteY4" fmla="*/ 0 h 270789"/>
                <a:gd name="connsiteX5" fmla="*/ 198723 w 274887"/>
                <a:gd name="connsiteY5" fmla="*/ 36116 h 270789"/>
                <a:gd name="connsiteX6" fmla="*/ 95367 w 274887"/>
                <a:gd name="connsiteY6" fmla="*/ 23134 h 270789"/>
                <a:gd name="connsiteX7" fmla="*/ 0 w 274887"/>
                <a:gd name="connsiteY7" fmla="*/ 270789 h 270789"/>
                <a:gd name="connsiteX8" fmla="*/ 205547 w 274887"/>
                <a:gd name="connsiteY8" fmla="*/ 178751 h 270789"/>
                <a:gd name="connsiteX9" fmla="*/ 141969 w 274887"/>
                <a:gd name="connsiteY9" fmla="*/ 42940 h 270789"/>
                <a:gd name="connsiteX10" fmla="*/ 259139 w 274887"/>
                <a:gd name="connsiteY10" fmla="*/ 86879 h 270789"/>
                <a:gd name="connsiteX11" fmla="*/ 243494 w 274887"/>
                <a:gd name="connsiteY11" fmla="*/ 188570 h 270789"/>
                <a:gd name="connsiteX12" fmla="*/ 205547 w 274887"/>
                <a:gd name="connsiteY12" fmla="*/ 156116 h 270789"/>
                <a:gd name="connsiteX13" fmla="*/ 71234 w 274887"/>
                <a:gd name="connsiteY13" fmla="*/ 211538 h 270789"/>
                <a:gd name="connsiteX14" fmla="*/ 141969 w 274887"/>
                <a:gd name="connsiteY14" fmla="*/ 42940 h 27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887" h="270789">
                  <a:moveTo>
                    <a:pt x="205547" y="178751"/>
                  </a:moveTo>
                  <a:cubicBezTo>
                    <a:pt x="205547" y="178751"/>
                    <a:pt x="227517" y="181747"/>
                    <a:pt x="250152" y="219860"/>
                  </a:cubicBezTo>
                  <a:cubicBezTo>
                    <a:pt x="291761" y="141802"/>
                    <a:pt x="268293" y="80222"/>
                    <a:pt x="268293" y="80222"/>
                  </a:cubicBezTo>
                  <a:cubicBezTo>
                    <a:pt x="268293" y="80222"/>
                    <a:pt x="250152" y="56255"/>
                    <a:pt x="207378" y="39279"/>
                  </a:cubicBezTo>
                  <a:cubicBezTo>
                    <a:pt x="205048" y="24299"/>
                    <a:pt x="201386" y="11484"/>
                    <a:pt x="197059" y="0"/>
                  </a:cubicBezTo>
                  <a:cubicBezTo>
                    <a:pt x="199389" y="10153"/>
                    <a:pt x="199888" y="24632"/>
                    <a:pt x="198723" y="36116"/>
                  </a:cubicBezTo>
                  <a:cubicBezTo>
                    <a:pt x="172760" y="27129"/>
                    <a:pt x="138640" y="20971"/>
                    <a:pt x="95367" y="23134"/>
                  </a:cubicBezTo>
                  <a:cubicBezTo>
                    <a:pt x="95367" y="23134"/>
                    <a:pt x="188238" y="66574"/>
                    <a:pt x="0" y="270789"/>
                  </a:cubicBezTo>
                  <a:cubicBezTo>
                    <a:pt x="166" y="270623"/>
                    <a:pt x="154285" y="165103"/>
                    <a:pt x="205547" y="178751"/>
                  </a:cubicBezTo>
                  <a:close/>
                  <a:moveTo>
                    <a:pt x="141969" y="42940"/>
                  </a:moveTo>
                  <a:cubicBezTo>
                    <a:pt x="225353" y="42940"/>
                    <a:pt x="259139" y="86879"/>
                    <a:pt x="259139" y="86879"/>
                  </a:cubicBezTo>
                  <a:cubicBezTo>
                    <a:pt x="269458" y="119001"/>
                    <a:pt x="257641" y="155450"/>
                    <a:pt x="243494" y="188570"/>
                  </a:cubicBezTo>
                  <a:cubicBezTo>
                    <a:pt x="225686" y="160776"/>
                    <a:pt x="205547" y="156116"/>
                    <a:pt x="205547" y="156116"/>
                  </a:cubicBezTo>
                  <a:cubicBezTo>
                    <a:pt x="154285" y="142468"/>
                    <a:pt x="71234" y="211538"/>
                    <a:pt x="71234" y="211538"/>
                  </a:cubicBezTo>
                  <a:cubicBezTo>
                    <a:pt x="181414" y="79722"/>
                    <a:pt x="141969" y="42940"/>
                    <a:pt x="141969" y="42940"/>
                  </a:cubicBezTo>
                  <a:close/>
                </a:path>
              </a:pathLst>
            </a:custGeom>
            <a:solidFill>
              <a:srgbClr val="FFFFFF"/>
            </a:solidFill>
            <a:ln w="16561" cap="flat">
              <a:noFill/>
              <a:prstDash val="solid"/>
              <a:miter/>
            </a:ln>
          </p:spPr>
          <p:txBody>
            <a:bodyPr rtlCol="0" anchor="ctr"/>
            <a:lstStyle/>
            <a:p>
              <a:endParaRPr lang="en-CA"/>
            </a:p>
          </p:txBody>
        </p:sp>
        <p:sp>
          <p:nvSpPr>
            <p:cNvPr id="39" name="Freeform: Shape 38">
              <a:extLst>
                <a:ext uri="{FF2B5EF4-FFF2-40B4-BE49-F238E27FC236}">
                  <a16:creationId xmlns:a16="http://schemas.microsoft.com/office/drawing/2014/main" id="{5AAFAF29-9AD6-44B2-B219-D385B3D61903}"/>
                </a:ext>
              </a:extLst>
            </p:cNvPr>
            <p:cNvSpPr/>
            <p:nvPr/>
          </p:nvSpPr>
          <p:spPr>
            <a:xfrm>
              <a:off x="11018723" y="6010601"/>
              <a:ext cx="79470" cy="22651"/>
            </a:xfrm>
            <a:custGeom>
              <a:avLst/>
              <a:gdLst>
                <a:gd name="connsiteX0" fmla="*/ 78557 w 79470"/>
                <a:gd name="connsiteY0" fmla="*/ 1848 h 22651"/>
                <a:gd name="connsiteX1" fmla="*/ 0 w 79470"/>
                <a:gd name="connsiteY1" fmla="*/ 11501 h 22651"/>
                <a:gd name="connsiteX2" fmla="*/ 79057 w 79470"/>
                <a:gd name="connsiteY2" fmla="*/ 22652 h 22651"/>
                <a:gd name="connsiteX3" fmla="*/ 78557 w 79470"/>
                <a:gd name="connsiteY3" fmla="*/ 1848 h 22651"/>
              </a:gdLst>
              <a:ahLst/>
              <a:cxnLst>
                <a:cxn ang="0">
                  <a:pos x="connsiteX0" y="connsiteY0"/>
                </a:cxn>
                <a:cxn ang="0">
                  <a:pos x="connsiteX1" y="connsiteY1"/>
                </a:cxn>
                <a:cxn ang="0">
                  <a:pos x="connsiteX2" y="connsiteY2"/>
                </a:cxn>
                <a:cxn ang="0">
                  <a:pos x="connsiteX3" y="connsiteY3"/>
                </a:cxn>
              </a:cxnLst>
              <a:rect l="l" t="t" r="r" b="b"/>
              <a:pathLst>
                <a:path w="79470" h="22651">
                  <a:moveTo>
                    <a:pt x="78557" y="1848"/>
                  </a:moveTo>
                  <a:cubicBezTo>
                    <a:pt x="29792" y="-5143"/>
                    <a:pt x="2996" y="9836"/>
                    <a:pt x="0" y="11501"/>
                  </a:cubicBezTo>
                  <a:cubicBezTo>
                    <a:pt x="50929" y="12832"/>
                    <a:pt x="61082" y="18158"/>
                    <a:pt x="79057" y="22652"/>
                  </a:cubicBezTo>
                  <a:cubicBezTo>
                    <a:pt x="80222" y="15828"/>
                    <a:pt x="78557" y="1848"/>
                    <a:pt x="78557" y="1848"/>
                  </a:cubicBezTo>
                  <a:close/>
                </a:path>
              </a:pathLst>
            </a:custGeom>
            <a:solidFill>
              <a:srgbClr val="FFFFFF"/>
            </a:solidFill>
            <a:ln w="16561" cap="flat">
              <a:noFill/>
              <a:prstDash val="solid"/>
              <a:miter/>
            </a:ln>
          </p:spPr>
          <p:txBody>
            <a:bodyPr rtlCol="0" anchor="ctr"/>
            <a:lstStyle/>
            <a:p>
              <a:endParaRPr lang="en-CA"/>
            </a:p>
          </p:txBody>
        </p:sp>
      </p:grpSp>
      <p:pic>
        <p:nvPicPr>
          <p:cNvPr id="11" name="Picture 10">
            <a:extLst>
              <a:ext uri="{FF2B5EF4-FFF2-40B4-BE49-F238E27FC236}">
                <a16:creationId xmlns:a16="http://schemas.microsoft.com/office/drawing/2014/main" id="{CB218A51-5E14-C50F-4802-07A252053549}"/>
              </a:ext>
            </a:extLst>
          </p:cNvPr>
          <p:cNvPicPr>
            <a:picLocks noChangeAspect="1"/>
          </p:cNvPicPr>
          <p:nvPr/>
        </p:nvPicPr>
        <p:blipFill>
          <a:blip r:embed="rId3"/>
          <a:stretch>
            <a:fillRect/>
          </a:stretch>
        </p:blipFill>
        <p:spPr>
          <a:xfrm>
            <a:off x="3465361" y="9832"/>
            <a:ext cx="8726639" cy="6858000"/>
          </a:xfrm>
          <a:prstGeom prst="rect">
            <a:avLst/>
          </a:prstGeom>
        </p:spPr>
      </p:pic>
    </p:spTree>
    <p:extLst>
      <p:ext uri="{BB962C8B-B14F-4D97-AF65-F5344CB8AC3E}">
        <p14:creationId xmlns:p14="http://schemas.microsoft.com/office/powerpoint/2010/main" val="27367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7B870-D541-C0F2-1EE5-46638D9D721C}"/>
              </a:ext>
            </a:extLst>
          </p:cNvPr>
          <p:cNvSpPr/>
          <p:nvPr/>
        </p:nvSpPr>
        <p:spPr>
          <a:xfrm>
            <a:off x="2605548" y="3031275"/>
            <a:ext cx="9586452" cy="3826726"/>
          </a:xfrm>
          <a:prstGeom prst="rect">
            <a:avLst/>
          </a:prstGeom>
          <a:solidFill>
            <a:srgbClr val="005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A51597C2-A8DB-4558-A70A-C90BF38C9985}"/>
              </a:ext>
            </a:extLst>
          </p:cNvPr>
          <p:cNvSpPr/>
          <p:nvPr/>
        </p:nvSpPr>
        <p:spPr>
          <a:xfrm>
            <a:off x="-1" y="0"/>
            <a:ext cx="2694040" cy="6858000"/>
          </a:xfrm>
          <a:prstGeom prst="rect">
            <a:avLst/>
          </a:prstGeom>
          <a:solidFill>
            <a:srgbClr val="005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B5C9E5E5-4CEB-4EF4-988D-9B30834FB906}"/>
              </a:ext>
            </a:extLst>
          </p:cNvPr>
          <p:cNvSpPr/>
          <p:nvPr/>
        </p:nvSpPr>
        <p:spPr>
          <a:xfrm>
            <a:off x="205318" y="577515"/>
            <a:ext cx="2488721" cy="2001823"/>
          </a:xfrm>
          <a:prstGeom prst="rect">
            <a:avLst/>
          </a:prstGeom>
          <a:solidFill>
            <a:srgbClr val="7F9FC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r>
              <a:rPr lang="en-CA" sz="3600" dirty="0">
                <a:solidFill>
                  <a:schemeClr val="bg1"/>
                </a:solidFill>
                <a:cs typeface="Times New Roman" panose="02020603050405020304" pitchFamily="18" charset="0"/>
              </a:rPr>
              <a:t>AST Initiative</a:t>
            </a:r>
          </a:p>
          <a:p>
            <a:r>
              <a:rPr lang="en-CA" sz="3600" dirty="0">
                <a:solidFill>
                  <a:schemeClr val="bg1"/>
                </a:solidFill>
                <a:cs typeface="Times New Roman" panose="02020603050405020304" pitchFamily="18" charset="0"/>
              </a:rPr>
              <a:t>Vision</a:t>
            </a:r>
          </a:p>
        </p:txBody>
      </p:sp>
      <p:sp>
        <p:nvSpPr>
          <p:cNvPr id="10" name="TextBox 9">
            <a:extLst>
              <a:ext uri="{FF2B5EF4-FFF2-40B4-BE49-F238E27FC236}">
                <a16:creationId xmlns:a16="http://schemas.microsoft.com/office/drawing/2014/main" id="{5E2DE18E-50C8-4D92-5AEE-9D744FCB54A7}"/>
              </a:ext>
            </a:extLst>
          </p:cNvPr>
          <p:cNvSpPr txBox="1"/>
          <p:nvPr/>
        </p:nvSpPr>
        <p:spPr>
          <a:xfrm>
            <a:off x="359715" y="3297522"/>
            <a:ext cx="11773292" cy="2708434"/>
          </a:xfrm>
          <a:prstGeom prst="rect">
            <a:avLst/>
          </a:prstGeom>
          <a:noFill/>
        </p:spPr>
        <p:txBody>
          <a:bodyPr wrap="square">
            <a:spAutoFit/>
          </a:bodyPr>
          <a:lstStyle/>
          <a:p>
            <a:pPr algn="l">
              <a:lnSpc>
                <a:spcPct val="150000"/>
              </a:lnSpc>
            </a:pPr>
            <a:r>
              <a:rPr lang="en-US" sz="2400" b="1" i="0" u="none" strike="noStrike" baseline="0" dirty="0">
                <a:solidFill>
                  <a:srgbClr val="C3D2E7"/>
                </a:solidFill>
              </a:rPr>
              <a:t>Key Performance Indicators (KPIS) 2023-2024</a:t>
            </a:r>
          </a:p>
          <a:p>
            <a:pPr marL="342900" indent="-342900" algn="l">
              <a:buFont typeface="Wingdings" panose="05000000000000000000" pitchFamily="2" charset="2"/>
              <a:buChar char="§"/>
            </a:pPr>
            <a:endParaRPr lang="en-US" sz="1400" b="0" i="0" u="none" strike="noStrike" baseline="0" dirty="0">
              <a:solidFill>
                <a:srgbClr val="C3D2E7"/>
              </a:solidFill>
            </a:endParaRPr>
          </a:p>
          <a:p>
            <a:pPr marL="342900" indent="-342900" algn="l">
              <a:buFont typeface="Wingdings" panose="05000000000000000000" pitchFamily="2" charset="2"/>
              <a:buChar char="§"/>
            </a:pPr>
            <a:r>
              <a:rPr lang="en-US" sz="2000" b="0" i="0" u="none" strike="noStrike" baseline="0" dirty="0">
                <a:solidFill>
                  <a:srgbClr val="C3D2E7"/>
                </a:solidFill>
              </a:rPr>
              <a:t>Improved student achievement in literacy and numeracy using report card data</a:t>
            </a:r>
          </a:p>
          <a:p>
            <a:pPr marL="342900" indent="-342900" algn="l">
              <a:buFont typeface="Wingdings" panose="05000000000000000000" pitchFamily="2" charset="2"/>
              <a:buChar char="§"/>
            </a:pPr>
            <a:r>
              <a:rPr lang="en-US" sz="2000" b="0" i="0" u="none" strike="noStrike" baseline="0" dirty="0">
                <a:solidFill>
                  <a:srgbClr val="C3D2E7"/>
                </a:solidFill>
              </a:rPr>
              <a:t>Improved student achievement in numeracy outcomes using the </a:t>
            </a:r>
            <a:r>
              <a:rPr lang="en-US" sz="2000" b="0" i="1" u="none" strike="noStrike" baseline="0" dirty="0">
                <a:solidFill>
                  <a:srgbClr val="C3D2E7"/>
                </a:solidFill>
              </a:rPr>
              <a:t>Formative Assessment </a:t>
            </a:r>
            <a:r>
              <a:rPr lang="en-CA" sz="2000" b="0" i="1" u="none" strike="noStrike" baseline="0" dirty="0">
                <a:solidFill>
                  <a:srgbClr val="C3D2E7"/>
                </a:solidFill>
              </a:rPr>
              <a:t>Tool</a:t>
            </a:r>
          </a:p>
          <a:p>
            <a:pPr marL="342900" indent="-342900" algn="l">
              <a:buFont typeface="Wingdings" panose="05000000000000000000" pitchFamily="2" charset="2"/>
              <a:buChar char="§"/>
            </a:pPr>
            <a:r>
              <a:rPr lang="en-US" sz="2000" b="0" i="0" u="none" strike="noStrike" baseline="0" dirty="0">
                <a:solidFill>
                  <a:srgbClr val="C3D2E7"/>
                </a:solidFill>
              </a:rPr>
              <a:t>Improved student achievement in reading using the </a:t>
            </a:r>
            <a:r>
              <a:rPr lang="en-US" sz="2000" b="0" i="1" u="none" strike="noStrike" baseline="0" dirty="0">
                <a:solidFill>
                  <a:srgbClr val="C3D2E7"/>
                </a:solidFill>
              </a:rPr>
              <a:t>Early Grades Literacy Assessment (EGLA)</a:t>
            </a:r>
          </a:p>
          <a:p>
            <a:pPr marL="342900" indent="-342900" algn="l">
              <a:buFont typeface="Wingdings" panose="05000000000000000000" pitchFamily="2" charset="2"/>
              <a:buChar char="§"/>
            </a:pPr>
            <a:r>
              <a:rPr lang="en-US" sz="2000" b="0" i="0" u="none" strike="noStrike" baseline="0" dirty="0">
                <a:solidFill>
                  <a:srgbClr val="C3D2E7"/>
                </a:solidFill>
              </a:rPr>
              <a:t>Improved attendance of students who receive direct academic support though this work</a:t>
            </a:r>
          </a:p>
          <a:p>
            <a:pPr marL="342900" indent="-342900" algn="l">
              <a:buFont typeface="Wingdings" panose="05000000000000000000" pitchFamily="2" charset="2"/>
              <a:buChar char="§"/>
            </a:pPr>
            <a:r>
              <a:rPr lang="en-US" sz="2000" b="0" i="0" u="none" strike="noStrike" baseline="0" dirty="0">
                <a:solidFill>
                  <a:srgbClr val="C3D2E7"/>
                </a:solidFill>
              </a:rPr>
              <a:t>Improved teacher competence collecting and analyzing student data, co-constructing personalized student goals, and providing targeted small group instruction from </a:t>
            </a:r>
            <a:r>
              <a:rPr lang="en-US" sz="2000" b="0" i="1" u="none" strike="noStrike" baseline="0" dirty="0">
                <a:solidFill>
                  <a:srgbClr val="C3D2E7"/>
                </a:solidFill>
              </a:rPr>
              <a:t>feedback survey/focus groups</a:t>
            </a:r>
            <a:endParaRPr lang="en-CA" sz="2000" dirty="0">
              <a:solidFill>
                <a:srgbClr val="C3D2E7"/>
              </a:solidFill>
            </a:endParaRPr>
          </a:p>
        </p:txBody>
      </p:sp>
      <p:sp>
        <p:nvSpPr>
          <p:cNvPr id="3" name="TextBox 2">
            <a:extLst>
              <a:ext uri="{FF2B5EF4-FFF2-40B4-BE49-F238E27FC236}">
                <a16:creationId xmlns:a16="http://schemas.microsoft.com/office/drawing/2014/main" id="{C24CE5CB-A48B-FCA0-D1D0-1974FFB71D2C}"/>
              </a:ext>
            </a:extLst>
          </p:cNvPr>
          <p:cNvSpPr txBox="1"/>
          <p:nvPr/>
        </p:nvSpPr>
        <p:spPr>
          <a:xfrm>
            <a:off x="3241804" y="423406"/>
            <a:ext cx="7875874" cy="2246769"/>
          </a:xfrm>
          <a:prstGeom prst="rect">
            <a:avLst/>
          </a:prstGeom>
          <a:noFill/>
        </p:spPr>
        <p:txBody>
          <a:bodyPr wrap="square">
            <a:spAutoFit/>
          </a:bodyPr>
          <a:lstStyle/>
          <a:p>
            <a:pPr algn="l"/>
            <a:r>
              <a:rPr lang="en-US" sz="2000" b="0" i="1" u="none" strike="noStrike" baseline="0" dirty="0">
                <a:solidFill>
                  <a:schemeClr val="tx1">
                    <a:lumMod val="65000"/>
                    <a:lumOff val="35000"/>
                  </a:schemeClr>
                </a:solidFill>
                <a:latin typeface="OpenSans-MediumItalic"/>
              </a:rPr>
              <a:t>The Academic Support Teacher for Literacy and Numeracy position has been established to provide students with direct academic support and to enhance teachers’ ability to collect data, analyze data, and provide targeted small group instruction based on personalized student goals. Improved student achievement in literacy and numeracy is the primary goal of the work of the Academic Support Teacher, and increased teacher capacity is a secondary benefit.</a:t>
            </a:r>
            <a:endParaRPr lang="en-CA" sz="2000" dirty="0">
              <a:solidFill>
                <a:schemeClr val="tx1">
                  <a:lumMod val="65000"/>
                  <a:lumOff val="35000"/>
                </a:schemeClr>
              </a:solidFill>
            </a:endParaRPr>
          </a:p>
        </p:txBody>
      </p:sp>
    </p:spTree>
    <p:extLst>
      <p:ext uri="{BB962C8B-B14F-4D97-AF65-F5344CB8AC3E}">
        <p14:creationId xmlns:p14="http://schemas.microsoft.com/office/powerpoint/2010/main" val="302433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1597C2-A8DB-4558-A70A-C90BF38C9985}"/>
              </a:ext>
            </a:extLst>
          </p:cNvPr>
          <p:cNvSpPr/>
          <p:nvPr/>
        </p:nvSpPr>
        <p:spPr>
          <a:xfrm>
            <a:off x="-1" y="0"/>
            <a:ext cx="1864495" cy="6858000"/>
          </a:xfrm>
          <a:prstGeom prst="rect">
            <a:avLst/>
          </a:prstGeom>
          <a:solidFill>
            <a:srgbClr val="005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B5C9E5E5-4CEB-4EF4-988D-9B30834FB906}"/>
              </a:ext>
            </a:extLst>
          </p:cNvPr>
          <p:cNvSpPr/>
          <p:nvPr/>
        </p:nvSpPr>
        <p:spPr>
          <a:xfrm>
            <a:off x="17333" y="650781"/>
            <a:ext cx="1949119" cy="327564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200" dirty="0">
              <a:solidFill>
                <a:schemeClr val="bg1"/>
              </a:solidFill>
              <a:cs typeface="Times New Roman" panose="02020603050405020304" pitchFamily="18" charset="0"/>
            </a:endParaRPr>
          </a:p>
        </p:txBody>
      </p:sp>
      <p:sp>
        <p:nvSpPr>
          <p:cNvPr id="2" name="Title 1">
            <a:extLst>
              <a:ext uri="{FF2B5EF4-FFF2-40B4-BE49-F238E27FC236}">
                <a16:creationId xmlns:a16="http://schemas.microsoft.com/office/drawing/2014/main" id="{8827979F-6DBC-D5E7-A825-C34C482BD7B7}"/>
              </a:ext>
            </a:extLst>
          </p:cNvPr>
          <p:cNvSpPr txBox="1">
            <a:spLocks/>
          </p:cNvSpPr>
          <p:nvPr/>
        </p:nvSpPr>
        <p:spPr>
          <a:xfrm>
            <a:off x="2261025" y="390663"/>
            <a:ext cx="8426640" cy="8152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CA" sz="3200" b="1" dirty="0">
                <a:solidFill>
                  <a:srgbClr val="0069AA"/>
                </a:solidFill>
                <a:latin typeface="+mn-lt"/>
              </a:rPr>
              <a:t>Preliminary Information from Surveys</a:t>
            </a:r>
          </a:p>
        </p:txBody>
      </p:sp>
      <p:sp>
        <p:nvSpPr>
          <p:cNvPr id="3" name="TextBox 2">
            <a:extLst>
              <a:ext uri="{FF2B5EF4-FFF2-40B4-BE49-F238E27FC236}">
                <a16:creationId xmlns:a16="http://schemas.microsoft.com/office/drawing/2014/main" id="{55613FA4-D5AA-B860-38E9-0812896EC4BE}"/>
              </a:ext>
            </a:extLst>
          </p:cNvPr>
          <p:cNvSpPr txBox="1"/>
          <p:nvPr/>
        </p:nvSpPr>
        <p:spPr>
          <a:xfrm>
            <a:off x="2261025" y="1205866"/>
            <a:ext cx="8170607" cy="1785104"/>
          </a:xfrm>
          <a:prstGeom prst="rect">
            <a:avLst/>
          </a:prstGeom>
          <a:noFill/>
        </p:spPr>
        <p:txBody>
          <a:bodyPr wrap="square" rtlCol="0">
            <a:spAutoFit/>
          </a:bodyPr>
          <a:lstStyle/>
          <a:p>
            <a:pPr marL="0" marR="0">
              <a:spcBef>
                <a:spcPts val="0"/>
              </a:spcBef>
              <a:spcAft>
                <a:spcPts val="0"/>
              </a:spcAft>
            </a:pPr>
            <a:r>
              <a:rPr lang="en-CA" sz="2000" b="1" dirty="0">
                <a:effectLst/>
                <a:latin typeface="Calibri" panose="020F0502020204030204" pitchFamily="34" charset="0"/>
                <a:ea typeface="Calibri" panose="020F0502020204030204" pitchFamily="34" charset="0"/>
                <a:cs typeface="Calibri" panose="020F0502020204030204" pitchFamily="34" charset="0"/>
              </a:rPr>
              <a:t>In place now:</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CA" sz="2000" dirty="0">
                <a:effectLst/>
                <a:latin typeface="Calibri" panose="020F0502020204030204" pitchFamily="34" charset="0"/>
                <a:ea typeface="Calibri" panose="020F0502020204030204" pitchFamily="34" charset="0"/>
                <a:cs typeface="Calibri" panose="020F0502020204030204" pitchFamily="34" charset="0"/>
              </a:rPr>
              <a:t>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CA" sz="2000" b="1" dirty="0">
                <a:effectLst/>
                <a:latin typeface="Calibri" panose="020F0502020204030204" pitchFamily="34" charset="0"/>
                <a:ea typeface="Calibri" panose="020F0502020204030204" pitchFamily="34" charset="0"/>
                <a:cs typeface="Calibri" panose="020F0502020204030204" pitchFamily="34" charset="0"/>
              </a:rPr>
              <a:t>98 ASTs provided to 93 schools provincially </a:t>
            </a:r>
            <a:r>
              <a:rPr lang="en-CA" sz="2000" dirty="0">
                <a:effectLst/>
                <a:latin typeface="Calibri" panose="020F0502020204030204" pitchFamily="34" charset="0"/>
                <a:ea typeface="Calibri" panose="020F0502020204030204" pitchFamily="34" charset="0"/>
                <a:cs typeface="Calibri" panose="020F0502020204030204" pitchFamily="34" charset="0"/>
              </a:rPr>
              <a:t>(Sept-Dec, 2023)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CA" sz="2000" b="1" dirty="0">
                <a:effectLst/>
                <a:latin typeface="Calibri" panose="020F0502020204030204" pitchFamily="34" charset="0"/>
                <a:ea typeface="Calibri" panose="020F0502020204030204" pitchFamily="34" charset="0"/>
                <a:cs typeface="Calibri" panose="020F0502020204030204" pitchFamily="34" charset="0"/>
              </a:rPr>
              <a:t>80% across the province began their role in Aug/Sept 2023</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CA" sz="2000" b="1" dirty="0">
                <a:effectLst/>
                <a:latin typeface="Calibri" panose="020F0502020204030204" pitchFamily="34" charset="0"/>
                <a:ea typeface="Calibri" panose="020F0502020204030204" pitchFamily="34" charset="0"/>
                <a:cs typeface="Calibri" panose="020F0502020204030204" pitchFamily="34" charset="0"/>
              </a:rPr>
              <a:t>11% did not begin until November or later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735BE5D1-C8BF-CBD1-91E5-E24522FA4481}"/>
              </a:ext>
            </a:extLst>
          </p:cNvPr>
          <p:cNvGraphicFramePr>
            <a:graphicFrameLocks noGrp="1"/>
          </p:cNvGraphicFramePr>
          <p:nvPr>
            <p:extLst>
              <p:ext uri="{D42A27DB-BD31-4B8C-83A1-F6EECF244321}">
                <p14:modId xmlns:p14="http://schemas.microsoft.com/office/powerpoint/2010/main" val="322943275"/>
              </p:ext>
            </p:extLst>
          </p:nvPr>
        </p:nvGraphicFramePr>
        <p:xfrm>
          <a:off x="2261025" y="3574720"/>
          <a:ext cx="8839200" cy="2495550"/>
        </p:xfrm>
        <a:graphic>
          <a:graphicData uri="http://schemas.openxmlformats.org/drawingml/2006/table">
            <a:tbl>
              <a:tblPr>
                <a:effectLst>
                  <a:outerShdw blurRad="165100" dist="38100" dir="5400000" algn="t" rotWithShape="0">
                    <a:prstClr val="black">
                      <a:alpha val="40000"/>
                    </a:prstClr>
                  </a:outerShdw>
                </a:effectLst>
              </a:tblPr>
              <a:tblGrid>
                <a:gridCol w="1205344">
                  <a:extLst>
                    <a:ext uri="{9D8B030D-6E8A-4147-A177-3AD203B41FA5}">
                      <a16:colId xmlns:a16="http://schemas.microsoft.com/office/drawing/2014/main" val="941971914"/>
                    </a:ext>
                  </a:extLst>
                </a:gridCol>
                <a:gridCol w="1270148">
                  <a:extLst>
                    <a:ext uri="{9D8B030D-6E8A-4147-A177-3AD203B41FA5}">
                      <a16:colId xmlns:a16="http://schemas.microsoft.com/office/drawing/2014/main" val="1134663812"/>
                    </a:ext>
                  </a:extLst>
                </a:gridCol>
                <a:gridCol w="1542325">
                  <a:extLst>
                    <a:ext uri="{9D8B030D-6E8A-4147-A177-3AD203B41FA5}">
                      <a16:colId xmlns:a16="http://schemas.microsoft.com/office/drawing/2014/main" val="3247473764"/>
                    </a:ext>
                  </a:extLst>
                </a:gridCol>
                <a:gridCol w="1607127">
                  <a:extLst>
                    <a:ext uri="{9D8B030D-6E8A-4147-A177-3AD203B41FA5}">
                      <a16:colId xmlns:a16="http://schemas.microsoft.com/office/drawing/2014/main" val="3244237308"/>
                    </a:ext>
                  </a:extLst>
                </a:gridCol>
                <a:gridCol w="1723858">
                  <a:extLst>
                    <a:ext uri="{9D8B030D-6E8A-4147-A177-3AD203B41FA5}">
                      <a16:colId xmlns:a16="http://schemas.microsoft.com/office/drawing/2014/main" val="1646861594"/>
                    </a:ext>
                  </a:extLst>
                </a:gridCol>
                <a:gridCol w="1490398">
                  <a:extLst>
                    <a:ext uri="{9D8B030D-6E8A-4147-A177-3AD203B41FA5}">
                      <a16:colId xmlns:a16="http://schemas.microsoft.com/office/drawing/2014/main" val="4285057908"/>
                    </a:ext>
                  </a:extLst>
                </a:gridCol>
              </a:tblGrid>
              <a:tr h="581025">
                <a:tc>
                  <a:txBody>
                    <a:bodyPr/>
                    <a:lstStyle/>
                    <a:p>
                      <a:pPr algn="ctr" fontAlgn="ctr"/>
                      <a:r>
                        <a:rPr lang="en-CA" sz="2000" b="1" i="0" u="none" strike="noStrike" dirty="0">
                          <a:solidFill>
                            <a:srgbClr val="FFFFFF"/>
                          </a:solidFill>
                          <a:effectLst/>
                          <a:latin typeface="Calibri" panose="020F0502020204030204" pitchFamily="34" charset="0"/>
                        </a:rPr>
                        <a:t>District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CA" sz="2000" b="1" i="0" u="none" strike="noStrike" dirty="0">
                          <a:solidFill>
                            <a:srgbClr val="000000"/>
                          </a:solidFill>
                          <a:effectLst/>
                          <a:latin typeface="Calibri" panose="020F0502020204030204" pitchFamily="34" charset="0"/>
                        </a:rPr>
                        <a:t>Number of ASTs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CA" sz="2000" b="1" i="0" u="none" strike="noStrike" dirty="0">
                          <a:solidFill>
                            <a:srgbClr val="000000"/>
                          </a:solidFill>
                          <a:effectLst/>
                          <a:latin typeface="Calibri" panose="020F0502020204030204" pitchFamily="34" charset="0"/>
                        </a:rPr>
                        <a:t># of AST Survey Responses*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CA" sz="2000" b="1" i="0" u="none" strike="noStrike" dirty="0">
                          <a:solidFill>
                            <a:srgbClr val="000000"/>
                          </a:solidFill>
                          <a:effectLst/>
                          <a:latin typeface="Calibri" panose="020F0502020204030204" pitchFamily="34" charset="0"/>
                        </a:rPr>
                        <a:t># of Teacher Survey Responses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fontAlgn="ctr"/>
                      <a:r>
                        <a:rPr lang="en-US" sz="2000" b="1" i="0" u="none" strike="noStrike">
                          <a:solidFill>
                            <a:srgbClr val="000000"/>
                          </a:solidFill>
                          <a:effectLst/>
                          <a:latin typeface="Calibri" panose="020F0502020204030204" pitchFamily="34" charset="0"/>
                        </a:rPr>
                        <a:t>Number of Schools with ASTs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CA" sz="2000" b="1" i="0" u="none" strike="noStrike">
                          <a:solidFill>
                            <a:srgbClr val="000000"/>
                          </a:solidFill>
                          <a:effectLst/>
                          <a:latin typeface="Calibri" panose="020F0502020204030204" pitchFamily="34" charset="0"/>
                        </a:rPr>
                        <a:t># of Admin. Survey Responses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1080703"/>
                  </a:ext>
                </a:extLst>
              </a:tr>
              <a:tr h="200025">
                <a:tc>
                  <a:txBody>
                    <a:bodyPr/>
                    <a:lstStyle/>
                    <a:p>
                      <a:pPr marL="58738" indent="0" algn="l" fontAlgn="ctr"/>
                      <a:r>
                        <a:rPr lang="en-CA" sz="2000" b="1" i="0" u="none" strike="noStrike" dirty="0">
                          <a:solidFill>
                            <a:srgbClr val="000000"/>
                          </a:solidFill>
                          <a:effectLst/>
                          <a:latin typeface="Calibri" panose="020F0502020204030204" pitchFamily="34" charset="0"/>
                        </a:rPr>
                        <a:t>ASD-N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CA"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033671322"/>
                  </a:ext>
                </a:extLst>
              </a:tr>
              <a:tr h="200025">
                <a:tc>
                  <a:txBody>
                    <a:bodyPr/>
                    <a:lstStyle/>
                    <a:p>
                      <a:pPr marL="58738" indent="0" algn="l" fontAlgn="ctr"/>
                      <a:r>
                        <a:rPr lang="en-CA" sz="2000" b="1" i="0" u="none" strike="noStrike" dirty="0">
                          <a:solidFill>
                            <a:srgbClr val="000000"/>
                          </a:solidFill>
                          <a:effectLst/>
                          <a:latin typeface="Calibri" panose="020F0502020204030204" pitchFamily="34" charset="0"/>
                        </a:rPr>
                        <a:t>ASD-S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75326299"/>
                  </a:ext>
                </a:extLst>
              </a:tr>
              <a:tr h="200025">
                <a:tc>
                  <a:txBody>
                    <a:bodyPr/>
                    <a:lstStyle/>
                    <a:p>
                      <a:pPr marL="58738" indent="0" algn="l" fontAlgn="ctr"/>
                      <a:r>
                        <a:rPr lang="en-CA" sz="2000" b="1" i="0" u="none" strike="noStrike" dirty="0">
                          <a:solidFill>
                            <a:srgbClr val="000000"/>
                          </a:solidFill>
                          <a:effectLst/>
                          <a:latin typeface="Calibri" panose="020F0502020204030204" pitchFamily="34" charset="0"/>
                        </a:rPr>
                        <a:t>ASD-E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tc>
                  <a:txBody>
                    <a:bodyPr/>
                    <a:lstStyle/>
                    <a:p>
                      <a:pPr algn="ctr" fontAlgn="ctr"/>
                      <a:endParaRPr lang="en-CA" sz="20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501514789"/>
                  </a:ext>
                </a:extLst>
              </a:tr>
              <a:tr h="200025">
                <a:tc>
                  <a:txBody>
                    <a:bodyPr/>
                    <a:lstStyle/>
                    <a:p>
                      <a:pPr marL="58738" indent="0" algn="l" fontAlgn="ctr"/>
                      <a:r>
                        <a:rPr lang="en-CA" sz="2000" b="1" i="0" u="none" strike="noStrike" dirty="0">
                          <a:solidFill>
                            <a:srgbClr val="000000"/>
                          </a:solidFill>
                          <a:effectLst/>
                          <a:latin typeface="Calibri" panose="020F0502020204030204" pitchFamily="34" charset="0"/>
                        </a:rPr>
                        <a:t>ASD-W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2000" b="0" i="0" u="none" strike="noStrike">
                          <a:solidFill>
                            <a:srgbClr val="000000"/>
                          </a:solidFill>
                          <a:effectLst/>
                          <a:latin typeface="Calibri" panose="020F0502020204030204" pitchFamily="34" charset="0"/>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2000" b="0" i="0" u="none" strike="noStrike">
                          <a:solidFill>
                            <a:srgbClr val="000000"/>
                          </a:solidFill>
                          <a:effectLst/>
                          <a:latin typeface="Calibri" panose="020F0502020204030204" pitchFamily="34" charset="0"/>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2000" b="0" i="0" u="none" strike="noStrike">
                          <a:solidFill>
                            <a:srgbClr val="000000"/>
                          </a:solidFill>
                          <a:effectLst/>
                          <a:latin typeface="Calibri" panose="020F0502020204030204" pitchFamily="34" charset="0"/>
                        </a:rPr>
                        <a:t>169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2000" b="0" i="0" u="none" strike="noStrike" dirty="0">
                          <a:solidFill>
                            <a:srgbClr val="000000"/>
                          </a:solidFill>
                          <a:effectLst/>
                          <a:latin typeface="Calibri" panose="020F0502020204030204" pitchFamily="34" charset="0"/>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CA" sz="2000" b="0" i="0" u="none" strike="noStrike" dirty="0">
                          <a:solidFill>
                            <a:srgbClr val="000000"/>
                          </a:solidFill>
                          <a:effectLst/>
                          <a:latin typeface="Calibri" panose="020F0502020204030204" pitchFamily="34" charset="0"/>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05546"/>
                  </a:ext>
                </a:extLst>
              </a:tr>
              <a:tr h="200025">
                <a:tc>
                  <a:txBody>
                    <a:bodyPr/>
                    <a:lstStyle/>
                    <a:p>
                      <a:pPr marL="58738" indent="0" algn="l" fontAlgn="ctr"/>
                      <a:r>
                        <a:rPr lang="en-CA" sz="2000" b="1"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CA" sz="2000" b="1" i="0" u="none" strike="noStrike">
                          <a:solidFill>
                            <a:srgbClr val="000000"/>
                          </a:solidFill>
                          <a:effectLst/>
                          <a:latin typeface="Calibri" panose="020F0502020204030204" pitchFamily="34" charset="0"/>
                        </a:rPr>
                        <a:t>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CA" sz="2000" b="1" i="0" u="none" strike="noStrike">
                          <a:solidFill>
                            <a:srgbClr val="000000"/>
                          </a:solidFill>
                          <a:effectLst/>
                          <a:latin typeface="Calibri" panose="020F0502020204030204" pitchFamily="34" charset="0"/>
                        </a:rPr>
                        <a:t>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CA" sz="2000" b="1" i="0" u="none" strike="noStrike" dirty="0">
                          <a:solidFill>
                            <a:srgbClr val="000000"/>
                          </a:solidFill>
                          <a:effectLst/>
                          <a:latin typeface="Calibri" panose="020F0502020204030204" pitchFamily="34" charset="0"/>
                        </a:rPr>
                        <a:t>369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CA" sz="2000" b="1" i="0" u="none" strike="noStrike">
                          <a:solidFill>
                            <a:srgbClr val="000000"/>
                          </a:solidFill>
                          <a:effectLst/>
                          <a:latin typeface="Calibri" panose="020F0502020204030204" pitchFamily="34" charset="0"/>
                        </a:rPr>
                        <a:t>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CA" sz="2000" b="1" i="0" u="none" strike="noStrike" dirty="0">
                          <a:solidFill>
                            <a:srgbClr val="000000"/>
                          </a:solidFill>
                          <a:effectLst/>
                          <a:latin typeface="Calibri" panose="020F0502020204030204" pitchFamily="34" charset="0"/>
                        </a:rPr>
                        <a:t>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083474922"/>
                  </a:ext>
                </a:extLst>
              </a:tr>
            </a:tbl>
          </a:graphicData>
        </a:graphic>
      </p:graphicFrame>
    </p:spTree>
    <p:extLst>
      <p:ext uri="{BB962C8B-B14F-4D97-AF65-F5344CB8AC3E}">
        <p14:creationId xmlns:p14="http://schemas.microsoft.com/office/powerpoint/2010/main" val="1038097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C9E5E5-4CEB-4EF4-988D-9B30834FB906}"/>
              </a:ext>
            </a:extLst>
          </p:cNvPr>
          <p:cNvSpPr/>
          <p:nvPr/>
        </p:nvSpPr>
        <p:spPr>
          <a:xfrm>
            <a:off x="17333" y="650781"/>
            <a:ext cx="1949119" cy="327564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200" dirty="0">
              <a:solidFill>
                <a:schemeClr val="bg1"/>
              </a:solidFill>
              <a:cs typeface="Times New Roman" panose="02020603050405020304" pitchFamily="18" charset="0"/>
            </a:endParaRPr>
          </a:p>
        </p:txBody>
      </p:sp>
      <p:grpSp>
        <p:nvGrpSpPr>
          <p:cNvPr id="45" name="Graphic 7">
            <a:extLst>
              <a:ext uri="{FF2B5EF4-FFF2-40B4-BE49-F238E27FC236}">
                <a16:creationId xmlns:a16="http://schemas.microsoft.com/office/drawing/2014/main" id="{39184AD2-46DE-41EE-8E34-B26CF56C20CC}"/>
              </a:ext>
            </a:extLst>
          </p:cNvPr>
          <p:cNvGrpSpPr/>
          <p:nvPr/>
        </p:nvGrpSpPr>
        <p:grpSpPr>
          <a:xfrm>
            <a:off x="259994" y="5858732"/>
            <a:ext cx="1463795" cy="505295"/>
            <a:chOff x="1247686" y="5656362"/>
            <a:chExt cx="1463795" cy="505295"/>
          </a:xfrm>
        </p:grpSpPr>
        <p:sp>
          <p:nvSpPr>
            <p:cNvPr id="46" name="Freeform: Shape 45">
              <a:extLst>
                <a:ext uri="{FF2B5EF4-FFF2-40B4-BE49-F238E27FC236}">
                  <a16:creationId xmlns:a16="http://schemas.microsoft.com/office/drawing/2014/main" id="{29D6E628-CB19-4292-86A4-379EF0B82446}"/>
                </a:ext>
              </a:extLst>
            </p:cNvPr>
            <p:cNvSpPr/>
            <p:nvPr/>
          </p:nvSpPr>
          <p:spPr>
            <a:xfrm>
              <a:off x="2339000"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299"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47" name="Freeform: Shape 46">
              <a:extLst>
                <a:ext uri="{FF2B5EF4-FFF2-40B4-BE49-F238E27FC236}">
                  <a16:creationId xmlns:a16="http://schemas.microsoft.com/office/drawing/2014/main" id="{44993245-D129-482B-B4A8-C58DD8FEA910}"/>
                </a:ext>
              </a:extLst>
            </p:cNvPr>
            <p:cNvSpPr/>
            <p:nvPr/>
          </p:nvSpPr>
          <p:spPr>
            <a:xfrm>
              <a:off x="2403909" y="5951783"/>
              <a:ext cx="21470" cy="23966"/>
            </a:xfrm>
            <a:custGeom>
              <a:avLst/>
              <a:gdLst>
                <a:gd name="connsiteX0" fmla="*/ 8488 w 21470"/>
                <a:gd name="connsiteY0" fmla="*/ 23967 h 23966"/>
                <a:gd name="connsiteX1" fmla="*/ 21470 w 21470"/>
                <a:gd name="connsiteY1" fmla="*/ 16643 h 23966"/>
                <a:gd name="connsiteX2" fmla="*/ 21470 w 21470"/>
                <a:gd name="connsiteY2" fmla="*/ 0 h 23966"/>
                <a:gd name="connsiteX3" fmla="*/ 11650 w 21470"/>
                <a:gd name="connsiteY3" fmla="*/ 4660 h 23966"/>
                <a:gd name="connsiteX4" fmla="*/ 0 w 21470"/>
                <a:gd name="connsiteY4" fmla="*/ 15978 h 23966"/>
                <a:gd name="connsiteX5" fmla="*/ 8488 w 21470"/>
                <a:gd name="connsiteY5" fmla="*/ 23967 h 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0" h="23966">
                  <a:moveTo>
                    <a:pt x="8488" y="23967"/>
                  </a:moveTo>
                  <a:cubicBezTo>
                    <a:pt x="9986" y="23967"/>
                    <a:pt x="15811" y="23467"/>
                    <a:pt x="21470" y="16643"/>
                  </a:cubicBezTo>
                  <a:lnTo>
                    <a:pt x="21470" y="0"/>
                  </a:lnTo>
                  <a:cubicBezTo>
                    <a:pt x="17642" y="2663"/>
                    <a:pt x="16311" y="3162"/>
                    <a:pt x="11650" y="4660"/>
                  </a:cubicBezTo>
                  <a:cubicBezTo>
                    <a:pt x="8322" y="5825"/>
                    <a:pt x="0" y="8655"/>
                    <a:pt x="0" y="15978"/>
                  </a:cubicBezTo>
                  <a:cubicBezTo>
                    <a:pt x="166" y="20471"/>
                    <a:pt x="3662" y="23967"/>
                    <a:pt x="8488" y="23967"/>
                  </a:cubicBezTo>
                  <a:close/>
                </a:path>
              </a:pathLst>
            </a:custGeom>
            <a:noFill/>
            <a:ln w="16561" cap="flat">
              <a:noFill/>
              <a:prstDash val="solid"/>
              <a:miter/>
            </a:ln>
          </p:spPr>
          <p:txBody>
            <a:bodyPr rtlCol="0" anchor="ctr"/>
            <a:lstStyle/>
            <a:p>
              <a:endParaRPr lang="en-CA"/>
            </a:p>
          </p:txBody>
        </p:sp>
        <p:sp>
          <p:nvSpPr>
            <p:cNvPr id="48" name="Freeform: Shape 47">
              <a:extLst>
                <a:ext uri="{FF2B5EF4-FFF2-40B4-BE49-F238E27FC236}">
                  <a16:creationId xmlns:a16="http://schemas.microsoft.com/office/drawing/2014/main" id="{B9C23E63-29DA-42C1-8FEC-69DFC19A0FCE}"/>
                </a:ext>
              </a:extLst>
            </p:cNvPr>
            <p:cNvSpPr/>
            <p:nvPr/>
          </p:nvSpPr>
          <p:spPr>
            <a:xfrm>
              <a:off x="2141109" y="5930479"/>
              <a:ext cx="31289" cy="48598"/>
            </a:xfrm>
            <a:custGeom>
              <a:avLst/>
              <a:gdLst>
                <a:gd name="connsiteX0" fmla="*/ 16976 w 31289"/>
                <a:gd name="connsiteY0" fmla="*/ 48599 h 48598"/>
                <a:gd name="connsiteX1" fmla="*/ 23134 w 31289"/>
                <a:gd name="connsiteY1" fmla="*/ 47101 h 48598"/>
                <a:gd name="connsiteX2" fmla="*/ 31290 w 31289"/>
                <a:gd name="connsiteY2" fmla="*/ 25465 h 48598"/>
                <a:gd name="connsiteX3" fmla="*/ 24965 w 31289"/>
                <a:gd name="connsiteY3" fmla="*/ 4327 h 48598"/>
                <a:gd name="connsiteX4" fmla="*/ 15146 w 31289"/>
                <a:gd name="connsiteY4" fmla="*/ 0 h 48598"/>
                <a:gd name="connsiteX5" fmla="*/ 4660 w 31289"/>
                <a:gd name="connsiteY5" fmla="*/ 5326 h 48598"/>
                <a:gd name="connsiteX6" fmla="*/ 0 w 31289"/>
                <a:gd name="connsiteY6" fmla="*/ 22635 h 48598"/>
                <a:gd name="connsiteX7" fmla="*/ 16976 w 31289"/>
                <a:gd name="connsiteY7" fmla="*/ 48599 h 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 h="48598">
                  <a:moveTo>
                    <a:pt x="16976" y="48599"/>
                  </a:moveTo>
                  <a:cubicBezTo>
                    <a:pt x="18974" y="48599"/>
                    <a:pt x="21304" y="48100"/>
                    <a:pt x="23134" y="47101"/>
                  </a:cubicBezTo>
                  <a:cubicBezTo>
                    <a:pt x="30957" y="42441"/>
                    <a:pt x="31290" y="29792"/>
                    <a:pt x="31290" y="25465"/>
                  </a:cubicBezTo>
                  <a:cubicBezTo>
                    <a:pt x="31290" y="15811"/>
                    <a:pt x="28460" y="7989"/>
                    <a:pt x="24965" y="4327"/>
                  </a:cubicBezTo>
                  <a:cubicBezTo>
                    <a:pt x="22635" y="1831"/>
                    <a:pt x="19140" y="0"/>
                    <a:pt x="15146" y="0"/>
                  </a:cubicBezTo>
                  <a:cubicBezTo>
                    <a:pt x="10485" y="0"/>
                    <a:pt x="6824" y="2663"/>
                    <a:pt x="4660" y="5326"/>
                  </a:cubicBezTo>
                  <a:cubicBezTo>
                    <a:pt x="1498" y="9320"/>
                    <a:pt x="0" y="15811"/>
                    <a:pt x="0" y="22635"/>
                  </a:cubicBezTo>
                  <a:cubicBezTo>
                    <a:pt x="166" y="34119"/>
                    <a:pt x="4827" y="48599"/>
                    <a:pt x="16976" y="48599"/>
                  </a:cubicBezTo>
                  <a:close/>
                </a:path>
              </a:pathLst>
            </a:custGeom>
            <a:noFill/>
            <a:ln w="16561" cap="flat">
              <a:noFill/>
              <a:prstDash val="solid"/>
              <a:miter/>
            </a:ln>
          </p:spPr>
          <p:txBody>
            <a:bodyPr rtlCol="0" anchor="ctr"/>
            <a:lstStyle/>
            <a:p>
              <a:endParaRPr lang="en-CA"/>
            </a:p>
          </p:txBody>
        </p:sp>
        <p:sp>
          <p:nvSpPr>
            <p:cNvPr id="49" name="Freeform: Shape 48">
              <a:extLst>
                <a:ext uri="{FF2B5EF4-FFF2-40B4-BE49-F238E27FC236}">
                  <a16:creationId xmlns:a16="http://schemas.microsoft.com/office/drawing/2014/main" id="{D9DE41BF-050C-4A37-8D1D-16AEA1EC7511}"/>
                </a:ext>
              </a:extLst>
            </p:cNvPr>
            <p:cNvSpPr/>
            <p:nvPr/>
          </p:nvSpPr>
          <p:spPr>
            <a:xfrm>
              <a:off x="1815728" y="5699302"/>
              <a:ext cx="191980" cy="168598"/>
            </a:xfrm>
            <a:custGeom>
              <a:avLst/>
              <a:gdLst>
                <a:gd name="connsiteX0" fmla="*/ 134479 w 191980"/>
                <a:gd name="connsiteY0" fmla="*/ 113176 h 168598"/>
                <a:gd name="connsiteX1" fmla="*/ 172427 w 191980"/>
                <a:gd name="connsiteY1" fmla="*/ 145630 h 168598"/>
                <a:gd name="connsiteX2" fmla="*/ 188072 w 191980"/>
                <a:gd name="connsiteY2" fmla="*/ 43939 h 168598"/>
                <a:gd name="connsiteX3" fmla="*/ 70901 w 191980"/>
                <a:gd name="connsiteY3" fmla="*/ 0 h 168598"/>
                <a:gd name="connsiteX4" fmla="*/ 0 w 191980"/>
                <a:gd name="connsiteY4" fmla="*/ 168598 h 168598"/>
                <a:gd name="connsiteX5" fmla="*/ 134479 w 191980"/>
                <a:gd name="connsiteY5" fmla="*/ 113176 h 1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80" h="168598">
                  <a:moveTo>
                    <a:pt x="134479" y="113176"/>
                  </a:moveTo>
                  <a:cubicBezTo>
                    <a:pt x="134479" y="113176"/>
                    <a:pt x="154618" y="117836"/>
                    <a:pt x="172427" y="145630"/>
                  </a:cubicBezTo>
                  <a:cubicBezTo>
                    <a:pt x="186574" y="112676"/>
                    <a:pt x="198390" y="76061"/>
                    <a:pt x="188072" y="43939"/>
                  </a:cubicBezTo>
                  <a:cubicBezTo>
                    <a:pt x="188072" y="43939"/>
                    <a:pt x="154285" y="0"/>
                    <a:pt x="70901" y="0"/>
                  </a:cubicBezTo>
                  <a:cubicBezTo>
                    <a:pt x="70901" y="0"/>
                    <a:pt x="110346" y="36782"/>
                    <a:pt x="0" y="168598"/>
                  </a:cubicBezTo>
                  <a:cubicBezTo>
                    <a:pt x="166" y="168598"/>
                    <a:pt x="83218" y="99528"/>
                    <a:pt x="134479" y="113176"/>
                  </a:cubicBezTo>
                  <a:close/>
                </a:path>
              </a:pathLst>
            </a:custGeom>
            <a:noFill/>
            <a:ln w="16561" cap="flat">
              <a:noFill/>
              <a:prstDash val="solid"/>
              <a:miter/>
            </a:ln>
          </p:spPr>
          <p:txBody>
            <a:bodyPr rtlCol="0" anchor="ctr"/>
            <a:lstStyle/>
            <a:p>
              <a:endParaRPr lang="en-CA"/>
            </a:p>
          </p:txBody>
        </p:sp>
        <p:sp>
          <p:nvSpPr>
            <p:cNvPr id="50" name="Freeform: Shape 49">
              <a:extLst>
                <a:ext uri="{FF2B5EF4-FFF2-40B4-BE49-F238E27FC236}">
                  <a16:creationId xmlns:a16="http://schemas.microsoft.com/office/drawing/2014/main" id="{DD357284-B21A-499A-AD8E-9252377BED64}"/>
                </a:ext>
              </a:extLst>
            </p:cNvPr>
            <p:cNvSpPr/>
            <p:nvPr/>
          </p:nvSpPr>
          <p:spPr>
            <a:xfrm>
              <a:off x="1310931" y="6048648"/>
              <a:ext cx="74895" cy="83550"/>
            </a:xfrm>
            <a:custGeom>
              <a:avLst/>
              <a:gdLst>
                <a:gd name="connsiteX0" fmla="*/ 74896 w 74895"/>
                <a:gd name="connsiteY0" fmla="*/ 42940 h 83550"/>
                <a:gd name="connsiteX1" fmla="*/ 56921 w 74895"/>
                <a:gd name="connsiteY1" fmla="*/ 7656 h 83550"/>
                <a:gd name="connsiteX2" fmla="*/ 21969 w 74895"/>
                <a:gd name="connsiteY2" fmla="*/ 0 h 83550"/>
                <a:gd name="connsiteX3" fmla="*/ 0 w 74895"/>
                <a:gd name="connsiteY3" fmla="*/ 0 h 83550"/>
                <a:gd name="connsiteX4" fmla="*/ 0 w 74895"/>
                <a:gd name="connsiteY4" fmla="*/ 55090 h 83550"/>
                <a:gd name="connsiteX5" fmla="*/ 22802 w 74895"/>
                <a:gd name="connsiteY5" fmla="*/ 83550 h 83550"/>
                <a:gd name="connsiteX6" fmla="*/ 60915 w 74895"/>
                <a:gd name="connsiteY6" fmla="*/ 74230 h 83550"/>
                <a:gd name="connsiteX7" fmla="*/ 74896 w 74895"/>
                <a:gd name="connsiteY7" fmla="*/ 42940 h 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95" h="83550">
                  <a:moveTo>
                    <a:pt x="74896" y="42940"/>
                  </a:moveTo>
                  <a:cubicBezTo>
                    <a:pt x="74896" y="21803"/>
                    <a:pt x="63079" y="11484"/>
                    <a:pt x="56921" y="7656"/>
                  </a:cubicBezTo>
                  <a:cubicBezTo>
                    <a:pt x="45104" y="333"/>
                    <a:pt x="32288" y="0"/>
                    <a:pt x="21969" y="0"/>
                  </a:cubicBezTo>
                  <a:lnTo>
                    <a:pt x="0" y="0"/>
                  </a:lnTo>
                  <a:lnTo>
                    <a:pt x="0" y="55090"/>
                  </a:lnTo>
                  <a:cubicBezTo>
                    <a:pt x="0" y="70735"/>
                    <a:pt x="333" y="83550"/>
                    <a:pt x="22802" y="83550"/>
                  </a:cubicBezTo>
                  <a:cubicBezTo>
                    <a:pt x="35617" y="83550"/>
                    <a:pt x="51096" y="81719"/>
                    <a:pt x="60915" y="74230"/>
                  </a:cubicBezTo>
                  <a:cubicBezTo>
                    <a:pt x="67905" y="68904"/>
                    <a:pt x="74896" y="58585"/>
                    <a:pt x="74896" y="42940"/>
                  </a:cubicBezTo>
                  <a:close/>
                </a:path>
              </a:pathLst>
            </a:custGeom>
            <a:noFill/>
            <a:ln w="16561" cap="flat">
              <a:noFill/>
              <a:prstDash val="solid"/>
              <a:miter/>
            </a:ln>
          </p:spPr>
          <p:txBody>
            <a:bodyPr rtlCol="0" anchor="ctr"/>
            <a:lstStyle/>
            <a:p>
              <a:endParaRPr lang="en-CA"/>
            </a:p>
          </p:txBody>
        </p:sp>
        <p:sp>
          <p:nvSpPr>
            <p:cNvPr id="51" name="Freeform: Shape 50">
              <a:extLst>
                <a:ext uri="{FF2B5EF4-FFF2-40B4-BE49-F238E27FC236}">
                  <a16:creationId xmlns:a16="http://schemas.microsoft.com/office/drawing/2014/main" id="{711E82C3-3B97-4F21-8752-E3608A7D29A4}"/>
                </a:ext>
              </a:extLst>
            </p:cNvPr>
            <p:cNvSpPr/>
            <p:nvPr/>
          </p:nvSpPr>
          <p:spPr>
            <a:xfrm>
              <a:off x="1310931" y="5952948"/>
              <a:ext cx="64077" cy="71566"/>
            </a:xfrm>
            <a:custGeom>
              <a:avLst/>
              <a:gdLst>
                <a:gd name="connsiteX0" fmla="*/ 64077 w 64077"/>
                <a:gd name="connsiteY0" fmla="*/ 36283 h 71566"/>
                <a:gd name="connsiteX1" fmla="*/ 45770 w 64077"/>
                <a:gd name="connsiteY1" fmla="*/ 4161 h 71566"/>
                <a:gd name="connsiteX2" fmla="*/ 13315 w 64077"/>
                <a:gd name="connsiteY2" fmla="*/ 0 h 71566"/>
                <a:gd name="connsiteX3" fmla="*/ 0 w 64077"/>
                <a:gd name="connsiteY3" fmla="*/ 0 h 71566"/>
                <a:gd name="connsiteX4" fmla="*/ 0 w 64077"/>
                <a:gd name="connsiteY4" fmla="*/ 71567 h 71566"/>
                <a:gd name="connsiteX5" fmla="*/ 16976 w 64077"/>
                <a:gd name="connsiteY5" fmla="*/ 71567 h 71566"/>
                <a:gd name="connsiteX6" fmla="*/ 64077 w 64077"/>
                <a:gd name="connsiteY6" fmla="*/ 36283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77" h="71566">
                  <a:moveTo>
                    <a:pt x="64077" y="36283"/>
                  </a:moveTo>
                  <a:cubicBezTo>
                    <a:pt x="64077" y="21137"/>
                    <a:pt x="58585" y="9986"/>
                    <a:pt x="45770" y="4161"/>
                  </a:cubicBezTo>
                  <a:cubicBezTo>
                    <a:pt x="36782" y="333"/>
                    <a:pt x="26463" y="0"/>
                    <a:pt x="13315" y="0"/>
                  </a:cubicBezTo>
                  <a:lnTo>
                    <a:pt x="0" y="0"/>
                  </a:lnTo>
                  <a:lnTo>
                    <a:pt x="0" y="71567"/>
                  </a:lnTo>
                  <a:lnTo>
                    <a:pt x="16976" y="71567"/>
                  </a:lnTo>
                  <a:cubicBezTo>
                    <a:pt x="38779" y="71567"/>
                    <a:pt x="64077" y="65242"/>
                    <a:pt x="64077" y="36283"/>
                  </a:cubicBezTo>
                  <a:close/>
                </a:path>
              </a:pathLst>
            </a:custGeom>
            <a:noFill/>
            <a:ln w="16561" cap="flat">
              <a:noFill/>
              <a:prstDash val="solid"/>
              <a:miter/>
            </a:ln>
          </p:spPr>
          <p:txBody>
            <a:bodyPr rtlCol="0" anchor="ctr"/>
            <a:lstStyle/>
            <a:p>
              <a:endParaRPr lang="en-CA"/>
            </a:p>
          </p:txBody>
        </p:sp>
        <p:sp>
          <p:nvSpPr>
            <p:cNvPr id="52" name="Freeform: Shape 51">
              <a:extLst>
                <a:ext uri="{FF2B5EF4-FFF2-40B4-BE49-F238E27FC236}">
                  <a16:creationId xmlns:a16="http://schemas.microsoft.com/office/drawing/2014/main" id="{0F4E918F-0DA4-497D-AC86-9271C4587A44}"/>
                </a:ext>
              </a:extLst>
            </p:cNvPr>
            <p:cNvSpPr/>
            <p:nvPr/>
          </p:nvSpPr>
          <p:spPr>
            <a:xfrm>
              <a:off x="1555091"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300"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53" name="Freeform: Shape 52">
              <a:extLst>
                <a:ext uri="{FF2B5EF4-FFF2-40B4-BE49-F238E27FC236}">
                  <a16:creationId xmlns:a16="http://schemas.microsoft.com/office/drawing/2014/main" id="{2CD03265-6599-4A07-BF25-DC9A4C54DFD1}"/>
                </a:ext>
              </a:extLst>
            </p:cNvPr>
            <p:cNvSpPr/>
            <p:nvPr/>
          </p:nvSpPr>
          <p:spPr>
            <a:xfrm>
              <a:off x="2260775" y="5924987"/>
              <a:ext cx="68904" cy="60582"/>
            </a:xfrm>
            <a:custGeom>
              <a:avLst/>
              <a:gdLst>
                <a:gd name="connsiteX0" fmla="*/ 8322 w 68904"/>
                <a:gd name="connsiteY0" fmla="*/ 9986 h 60582"/>
                <a:gd name="connsiteX1" fmla="*/ 29792 w 68904"/>
                <a:gd name="connsiteY1" fmla="*/ 60582 h 60582"/>
                <a:gd name="connsiteX2" fmla="*/ 37614 w 68904"/>
                <a:gd name="connsiteY2" fmla="*/ 60582 h 60582"/>
                <a:gd name="connsiteX3" fmla="*/ 60915 w 68904"/>
                <a:gd name="connsiteY3" fmla="*/ 9986 h 60582"/>
                <a:gd name="connsiteX4" fmla="*/ 68904 w 68904"/>
                <a:gd name="connsiteY4" fmla="*/ 1997 h 60582"/>
                <a:gd name="connsiteX5" fmla="*/ 68904 w 68904"/>
                <a:gd name="connsiteY5" fmla="*/ 0 h 60582"/>
                <a:gd name="connsiteX6" fmla="*/ 45936 w 68904"/>
                <a:gd name="connsiteY6" fmla="*/ 0 h 60582"/>
                <a:gd name="connsiteX7" fmla="*/ 45936 w 68904"/>
                <a:gd name="connsiteY7" fmla="*/ 1997 h 60582"/>
                <a:gd name="connsiteX8" fmla="*/ 51428 w 68904"/>
                <a:gd name="connsiteY8" fmla="*/ 7157 h 60582"/>
                <a:gd name="connsiteX9" fmla="*/ 50097 w 68904"/>
                <a:gd name="connsiteY9" fmla="*/ 12316 h 60582"/>
                <a:gd name="connsiteX10" fmla="*/ 37614 w 68904"/>
                <a:gd name="connsiteY10" fmla="*/ 40943 h 60582"/>
                <a:gd name="connsiteX11" fmla="*/ 25964 w 68904"/>
                <a:gd name="connsiteY11" fmla="*/ 11484 h 60582"/>
                <a:gd name="connsiteX12" fmla="*/ 24799 w 68904"/>
                <a:gd name="connsiteY12" fmla="*/ 7157 h 60582"/>
                <a:gd name="connsiteX13" fmla="*/ 29792 w 68904"/>
                <a:gd name="connsiteY13" fmla="*/ 2164 h 60582"/>
                <a:gd name="connsiteX14" fmla="*/ 29792 w 68904"/>
                <a:gd name="connsiteY14" fmla="*/ 166 h 60582"/>
                <a:gd name="connsiteX15" fmla="*/ 0 w 68904"/>
                <a:gd name="connsiteY15" fmla="*/ 166 h 60582"/>
                <a:gd name="connsiteX16" fmla="*/ 0 w 68904"/>
                <a:gd name="connsiteY16" fmla="*/ 2164 h 60582"/>
                <a:gd name="connsiteX17" fmla="*/ 8322 w 68904"/>
                <a:gd name="connsiteY17" fmla="*/ 9986 h 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04" h="60582">
                  <a:moveTo>
                    <a:pt x="8322" y="9986"/>
                  </a:moveTo>
                  <a:lnTo>
                    <a:pt x="29792" y="60582"/>
                  </a:lnTo>
                  <a:lnTo>
                    <a:pt x="37614" y="60582"/>
                  </a:lnTo>
                  <a:lnTo>
                    <a:pt x="60915" y="9986"/>
                  </a:lnTo>
                  <a:cubicBezTo>
                    <a:pt x="63745" y="4161"/>
                    <a:pt x="64910" y="2497"/>
                    <a:pt x="68904" y="1997"/>
                  </a:cubicBezTo>
                  <a:lnTo>
                    <a:pt x="68904" y="0"/>
                  </a:lnTo>
                  <a:lnTo>
                    <a:pt x="45936" y="0"/>
                  </a:lnTo>
                  <a:lnTo>
                    <a:pt x="45936" y="1997"/>
                  </a:lnTo>
                  <a:cubicBezTo>
                    <a:pt x="47600" y="2164"/>
                    <a:pt x="51428" y="2663"/>
                    <a:pt x="51428" y="7157"/>
                  </a:cubicBezTo>
                  <a:cubicBezTo>
                    <a:pt x="51428" y="8655"/>
                    <a:pt x="50596" y="11151"/>
                    <a:pt x="50097" y="12316"/>
                  </a:cubicBezTo>
                  <a:lnTo>
                    <a:pt x="37614" y="40943"/>
                  </a:lnTo>
                  <a:lnTo>
                    <a:pt x="25964" y="11484"/>
                  </a:lnTo>
                  <a:cubicBezTo>
                    <a:pt x="25465" y="10153"/>
                    <a:pt x="24799" y="8488"/>
                    <a:pt x="24799" y="7157"/>
                  </a:cubicBezTo>
                  <a:cubicBezTo>
                    <a:pt x="24799" y="3162"/>
                    <a:pt x="28294" y="2497"/>
                    <a:pt x="29792" y="2164"/>
                  </a:cubicBezTo>
                  <a:lnTo>
                    <a:pt x="29792" y="166"/>
                  </a:lnTo>
                  <a:lnTo>
                    <a:pt x="0" y="166"/>
                  </a:lnTo>
                  <a:lnTo>
                    <a:pt x="0" y="2164"/>
                  </a:lnTo>
                  <a:cubicBezTo>
                    <a:pt x="3994" y="2497"/>
                    <a:pt x="5992" y="4993"/>
                    <a:pt x="8322" y="9986"/>
                  </a:cubicBezTo>
                  <a:close/>
                </a:path>
              </a:pathLst>
            </a:custGeom>
            <a:solidFill>
              <a:srgbClr val="FFFFFF"/>
            </a:solidFill>
            <a:ln w="16561" cap="flat">
              <a:noFill/>
              <a:prstDash val="solid"/>
              <a:miter/>
            </a:ln>
          </p:spPr>
          <p:txBody>
            <a:bodyPr rtlCol="0" anchor="ctr"/>
            <a:lstStyle/>
            <a:p>
              <a:endParaRPr lang="en-CA"/>
            </a:p>
          </p:txBody>
        </p:sp>
        <p:sp>
          <p:nvSpPr>
            <p:cNvPr id="54" name="Freeform: Shape 53">
              <a:extLst>
                <a:ext uri="{FF2B5EF4-FFF2-40B4-BE49-F238E27FC236}">
                  <a16:creationId xmlns:a16="http://schemas.microsoft.com/office/drawing/2014/main" id="{A0CB49F7-19A7-4041-AC13-8E43C6574F52}"/>
                </a:ext>
              </a:extLst>
            </p:cNvPr>
            <p:cNvSpPr/>
            <p:nvPr/>
          </p:nvSpPr>
          <p:spPr>
            <a:xfrm>
              <a:off x="1247686" y="5929481"/>
              <a:ext cx="183577" cy="226184"/>
            </a:xfrm>
            <a:custGeom>
              <a:avLst/>
              <a:gdLst>
                <a:gd name="connsiteX0" fmla="*/ 155117 w 183577"/>
                <a:gd name="connsiteY0" fmla="*/ 214701 h 226184"/>
                <a:gd name="connsiteX1" fmla="*/ 183578 w 183577"/>
                <a:gd name="connsiteY1" fmla="*/ 163439 h 226184"/>
                <a:gd name="connsiteX2" fmla="*/ 126491 w 183577"/>
                <a:gd name="connsiteY2" fmla="*/ 103855 h 226184"/>
                <a:gd name="connsiteX3" fmla="*/ 172427 w 183577"/>
                <a:gd name="connsiteY3" fmla="*/ 53259 h 226184"/>
                <a:gd name="connsiteX4" fmla="*/ 141969 w 183577"/>
                <a:gd name="connsiteY4" fmla="*/ 6158 h 226184"/>
                <a:gd name="connsiteX5" fmla="*/ 94202 w 183577"/>
                <a:gd name="connsiteY5" fmla="*/ 0 h 226184"/>
                <a:gd name="connsiteX6" fmla="*/ 0 w 183577"/>
                <a:gd name="connsiteY6" fmla="*/ 0 h 226184"/>
                <a:gd name="connsiteX7" fmla="*/ 0 w 183577"/>
                <a:gd name="connsiteY7" fmla="*/ 4827 h 226184"/>
                <a:gd name="connsiteX8" fmla="*/ 19639 w 183577"/>
                <a:gd name="connsiteY8" fmla="*/ 35284 h 226184"/>
                <a:gd name="connsiteX9" fmla="*/ 19639 w 183577"/>
                <a:gd name="connsiteY9" fmla="*/ 192398 h 226184"/>
                <a:gd name="connsiteX10" fmla="*/ 0 w 183577"/>
                <a:gd name="connsiteY10" fmla="*/ 221525 h 226184"/>
                <a:gd name="connsiteX11" fmla="*/ 0 w 183577"/>
                <a:gd name="connsiteY11" fmla="*/ 226185 h 226184"/>
                <a:gd name="connsiteX12" fmla="*/ 96865 w 183577"/>
                <a:gd name="connsiteY12" fmla="*/ 226185 h 226184"/>
                <a:gd name="connsiteX13" fmla="*/ 155117 w 183577"/>
                <a:gd name="connsiteY13" fmla="*/ 214701 h 226184"/>
                <a:gd name="connsiteX14" fmla="*/ 63245 w 183577"/>
                <a:gd name="connsiteY14" fmla="*/ 23634 h 226184"/>
                <a:gd name="connsiteX15" fmla="*/ 76560 w 183577"/>
                <a:gd name="connsiteY15" fmla="*/ 23634 h 226184"/>
                <a:gd name="connsiteX16" fmla="*/ 109015 w 183577"/>
                <a:gd name="connsiteY16" fmla="*/ 27795 h 226184"/>
                <a:gd name="connsiteX17" fmla="*/ 127323 w 183577"/>
                <a:gd name="connsiteY17" fmla="*/ 59916 h 226184"/>
                <a:gd name="connsiteX18" fmla="*/ 80222 w 183577"/>
                <a:gd name="connsiteY18" fmla="*/ 95201 h 226184"/>
                <a:gd name="connsiteX19" fmla="*/ 63245 w 183577"/>
                <a:gd name="connsiteY19" fmla="*/ 95201 h 226184"/>
                <a:gd name="connsiteX20" fmla="*/ 63245 w 183577"/>
                <a:gd name="connsiteY20" fmla="*/ 23634 h 226184"/>
                <a:gd name="connsiteX21" fmla="*/ 63245 w 183577"/>
                <a:gd name="connsiteY21" fmla="*/ 174257 h 226184"/>
                <a:gd name="connsiteX22" fmla="*/ 63245 w 183577"/>
                <a:gd name="connsiteY22" fmla="*/ 119167 h 226184"/>
                <a:gd name="connsiteX23" fmla="*/ 85381 w 183577"/>
                <a:gd name="connsiteY23" fmla="*/ 119167 h 226184"/>
                <a:gd name="connsiteX24" fmla="*/ 120333 w 183577"/>
                <a:gd name="connsiteY24" fmla="*/ 126823 h 226184"/>
                <a:gd name="connsiteX25" fmla="*/ 138307 w 183577"/>
                <a:gd name="connsiteY25" fmla="*/ 162107 h 226184"/>
                <a:gd name="connsiteX26" fmla="*/ 124161 w 183577"/>
                <a:gd name="connsiteY26" fmla="*/ 193564 h 226184"/>
                <a:gd name="connsiteX27" fmla="*/ 86047 w 183577"/>
                <a:gd name="connsiteY27" fmla="*/ 202884 h 226184"/>
                <a:gd name="connsiteX28" fmla="*/ 63245 w 183577"/>
                <a:gd name="connsiteY28" fmla="*/ 174257 h 2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577" h="226184">
                  <a:moveTo>
                    <a:pt x="155117" y="214701"/>
                  </a:moveTo>
                  <a:cubicBezTo>
                    <a:pt x="169930" y="205713"/>
                    <a:pt x="183578" y="188404"/>
                    <a:pt x="183578" y="163439"/>
                  </a:cubicBezTo>
                  <a:cubicBezTo>
                    <a:pt x="183578" y="128155"/>
                    <a:pt x="157281" y="110180"/>
                    <a:pt x="126491" y="103855"/>
                  </a:cubicBezTo>
                  <a:cubicBezTo>
                    <a:pt x="150790" y="97364"/>
                    <a:pt x="172427" y="83384"/>
                    <a:pt x="172427" y="53259"/>
                  </a:cubicBezTo>
                  <a:cubicBezTo>
                    <a:pt x="172427" y="34286"/>
                    <a:pt x="164105" y="15146"/>
                    <a:pt x="141969" y="6158"/>
                  </a:cubicBezTo>
                  <a:cubicBezTo>
                    <a:pt x="129486" y="999"/>
                    <a:pt x="114008" y="0"/>
                    <a:pt x="94202" y="0"/>
                  </a:cubicBezTo>
                  <a:lnTo>
                    <a:pt x="0" y="0"/>
                  </a:lnTo>
                  <a:lnTo>
                    <a:pt x="0" y="4827"/>
                  </a:lnTo>
                  <a:cubicBezTo>
                    <a:pt x="19639" y="7323"/>
                    <a:pt x="19639" y="18641"/>
                    <a:pt x="19639" y="35284"/>
                  </a:cubicBezTo>
                  <a:lnTo>
                    <a:pt x="19639" y="192398"/>
                  </a:lnTo>
                  <a:cubicBezTo>
                    <a:pt x="19639" y="210041"/>
                    <a:pt x="17476" y="218362"/>
                    <a:pt x="0" y="221525"/>
                  </a:cubicBezTo>
                  <a:lnTo>
                    <a:pt x="0" y="226185"/>
                  </a:lnTo>
                  <a:lnTo>
                    <a:pt x="96865" y="226185"/>
                  </a:lnTo>
                  <a:cubicBezTo>
                    <a:pt x="114174" y="226185"/>
                    <a:pt x="136310" y="226185"/>
                    <a:pt x="155117" y="214701"/>
                  </a:cubicBezTo>
                  <a:close/>
                  <a:moveTo>
                    <a:pt x="63245" y="23634"/>
                  </a:moveTo>
                  <a:lnTo>
                    <a:pt x="76560" y="23634"/>
                  </a:lnTo>
                  <a:cubicBezTo>
                    <a:pt x="89708" y="23634"/>
                    <a:pt x="100027" y="23967"/>
                    <a:pt x="109015" y="27795"/>
                  </a:cubicBezTo>
                  <a:cubicBezTo>
                    <a:pt x="121830" y="33620"/>
                    <a:pt x="127323" y="44771"/>
                    <a:pt x="127323" y="59916"/>
                  </a:cubicBezTo>
                  <a:cubicBezTo>
                    <a:pt x="127323" y="88710"/>
                    <a:pt x="102025" y="95201"/>
                    <a:pt x="80222" y="95201"/>
                  </a:cubicBezTo>
                  <a:lnTo>
                    <a:pt x="63245" y="95201"/>
                  </a:lnTo>
                  <a:lnTo>
                    <a:pt x="63245" y="23634"/>
                  </a:lnTo>
                  <a:close/>
                  <a:moveTo>
                    <a:pt x="63245" y="174257"/>
                  </a:moveTo>
                  <a:lnTo>
                    <a:pt x="63245" y="119167"/>
                  </a:lnTo>
                  <a:lnTo>
                    <a:pt x="85381" y="119167"/>
                  </a:lnTo>
                  <a:cubicBezTo>
                    <a:pt x="95700" y="119167"/>
                    <a:pt x="108516" y="119500"/>
                    <a:pt x="120333" y="126823"/>
                  </a:cubicBezTo>
                  <a:cubicBezTo>
                    <a:pt x="126491" y="130651"/>
                    <a:pt x="138307" y="140970"/>
                    <a:pt x="138307" y="162107"/>
                  </a:cubicBezTo>
                  <a:cubicBezTo>
                    <a:pt x="138307" y="177752"/>
                    <a:pt x="131317" y="188071"/>
                    <a:pt x="124161" y="193564"/>
                  </a:cubicBezTo>
                  <a:cubicBezTo>
                    <a:pt x="114174" y="200887"/>
                    <a:pt x="98862" y="202884"/>
                    <a:pt x="86047" y="202884"/>
                  </a:cubicBezTo>
                  <a:cubicBezTo>
                    <a:pt x="63412" y="202884"/>
                    <a:pt x="63245" y="189902"/>
                    <a:pt x="63245" y="174257"/>
                  </a:cubicBezTo>
                  <a:close/>
                </a:path>
              </a:pathLst>
            </a:custGeom>
            <a:solidFill>
              <a:srgbClr val="FFFFFF"/>
            </a:solidFill>
            <a:ln w="16561"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62270C4B-C0CF-4CA2-B235-124F017E0B87}"/>
                </a:ext>
              </a:extLst>
            </p:cNvPr>
            <p:cNvSpPr/>
            <p:nvPr/>
          </p:nvSpPr>
          <p:spPr>
            <a:xfrm>
              <a:off x="1427269" y="6001713"/>
              <a:ext cx="127655" cy="153952"/>
            </a:xfrm>
            <a:custGeom>
              <a:avLst/>
              <a:gdLst>
                <a:gd name="connsiteX0" fmla="*/ 109015 w 127655"/>
                <a:gd name="connsiteY0" fmla="*/ 1997 h 153952"/>
                <a:gd name="connsiteX1" fmla="*/ 61914 w 127655"/>
                <a:gd name="connsiteY1" fmla="*/ 27628 h 153952"/>
                <a:gd name="connsiteX2" fmla="*/ 61914 w 127655"/>
                <a:gd name="connsiteY2" fmla="*/ 0 h 153952"/>
                <a:gd name="connsiteX3" fmla="*/ 0 w 127655"/>
                <a:gd name="connsiteY3" fmla="*/ 32455 h 153952"/>
                <a:gd name="connsiteX4" fmla="*/ 1664 w 127655"/>
                <a:gd name="connsiteY4" fmla="*/ 35950 h 153952"/>
                <a:gd name="connsiteX5" fmla="*/ 22136 w 127655"/>
                <a:gd name="connsiteY5" fmla="*/ 68072 h 153952"/>
                <a:gd name="connsiteX6" fmla="*/ 22136 w 127655"/>
                <a:gd name="connsiteY6" fmla="*/ 115506 h 153952"/>
                <a:gd name="connsiteX7" fmla="*/ 19639 w 127655"/>
                <a:gd name="connsiteY7" fmla="*/ 135977 h 153952"/>
                <a:gd name="connsiteX8" fmla="*/ 3329 w 127655"/>
                <a:gd name="connsiteY8" fmla="*/ 149458 h 153952"/>
                <a:gd name="connsiteX9" fmla="*/ 3329 w 127655"/>
                <a:gd name="connsiteY9" fmla="*/ 153952 h 153952"/>
                <a:gd name="connsiteX10" fmla="*/ 81553 w 127655"/>
                <a:gd name="connsiteY10" fmla="*/ 153952 h 153952"/>
                <a:gd name="connsiteX11" fmla="*/ 81553 w 127655"/>
                <a:gd name="connsiteY11" fmla="*/ 149458 h 153952"/>
                <a:gd name="connsiteX12" fmla="*/ 61914 w 127655"/>
                <a:gd name="connsiteY12" fmla="*/ 115506 h 153952"/>
                <a:gd name="connsiteX13" fmla="*/ 61914 w 127655"/>
                <a:gd name="connsiteY13" fmla="*/ 71567 h 153952"/>
                <a:gd name="connsiteX14" fmla="*/ 68405 w 127655"/>
                <a:gd name="connsiteY14" fmla="*/ 45603 h 153952"/>
                <a:gd name="connsiteX15" fmla="*/ 93370 w 127655"/>
                <a:gd name="connsiteY15" fmla="*/ 32788 h 153952"/>
                <a:gd name="connsiteX16" fmla="*/ 117170 w 127655"/>
                <a:gd name="connsiteY16" fmla="*/ 48432 h 153952"/>
                <a:gd name="connsiteX17" fmla="*/ 120998 w 127655"/>
                <a:gd name="connsiteY17" fmla="*/ 48432 h 153952"/>
                <a:gd name="connsiteX18" fmla="*/ 127656 w 127655"/>
                <a:gd name="connsiteY18" fmla="*/ 5492 h 153952"/>
                <a:gd name="connsiteX19" fmla="*/ 109015 w 127655"/>
                <a:gd name="connsiteY19" fmla="*/ 1997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55" h="153952">
                  <a:moveTo>
                    <a:pt x="109015" y="1997"/>
                  </a:moveTo>
                  <a:cubicBezTo>
                    <a:pt x="84715" y="1997"/>
                    <a:pt x="71733" y="16477"/>
                    <a:pt x="61914" y="27628"/>
                  </a:cubicBezTo>
                  <a:lnTo>
                    <a:pt x="61914" y="0"/>
                  </a:lnTo>
                  <a:lnTo>
                    <a:pt x="0" y="32455"/>
                  </a:lnTo>
                  <a:lnTo>
                    <a:pt x="1664" y="35950"/>
                  </a:lnTo>
                  <a:cubicBezTo>
                    <a:pt x="21803" y="35950"/>
                    <a:pt x="22136" y="51595"/>
                    <a:pt x="22136" y="68072"/>
                  </a:cubicBezTo>
                  <a:lnTo>
                    <a:pt x="22136" y="115506"/>
                  </a:lnTo>
                  <a:cubicBezTo>
                    <a:pt x="22136" y="121664"/>
                    <a:pt x="21803" y="130318"/>
                    <a:pt x="19639" y="135977"/>
                  </a:cubicBezTo>
                  <a:cubicBezTo>
                    <a:pt x="15478" y="145297"/>
                    <a:pt x="8155" y="147794"/>
                    <a:pt x="3329" y="149458"/>
                  </a:cubicBezTo>
                  <a:lnTo>
                    <a:pt x="3329" y="153952"/>
                  </a:lnTo>
                  <a:lnTo>
                    <a:pt x="81553" y="153952"/>
                  </a:lnTo>
                  <a:lnTo>
                    <a:pt x="81553" y="149458"/>
                  </a:lnTo>
                  <a:cubicBezTo>
                    <a:pt x="63911" y="143134"/>
                    <a:pt x="61914" y="139139"/>
                    <a:pt x="61914" y="115506"/>
                  </a:cubicBezTo>
                  <a:lnTo>
                    <a:pt x="61914" y="71567"/>
                  </a:lnTo>
                  <a:cubicBezTo>
                    <a:pt x="61914" y="63911"/>
                    <a:pt x="61914" y="54591"/>
                    <a:pt x="68405" y="45603"/>
                  </a:cubicBezTo>
                  <a:cubicBezTo>
                    <a:pt x="74230" y="37614"/>
                    <a:pt x="82885" y="32788"/>
                    <a:pt x="93370" y="32788"/>
                  </a:cubicBezTo>
                  <a:cubicBezTo>
                    <a:pt x="107517" y="32788"/>
                    <a:pt x="113176" y="41775"/>
                    <a:pt x="117170" y="48432"/>
                  </a:cubicBezTo>
                  <a:lnTo>
                    <a:pt x="120998" y="48432"/>
                  </a:lnTo>
                  <a:lnTo>
                    <a:pt x="127656" y="5492"/>
                  </a:lnTo>
                  <a:cubicBezTo>
                    <a:pt x="123994" y="4161"/>
                    <a:pt x="118002" y="1997"/>
                    <a:pt x="109015" y="1997"/>
                  </a:cubicBezTo>
                  <a:close/>
                </a:path>
              </a:pathLst>
            </a:custGeom>
            <a:solidFill>
              <a:srgbClr val="FFFFFF"/>
            </a:solidFill>
            <a:ln w="16561"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D58A5F47-1454-4C4A-B490-1E3C1F3C8B3C}"/>
                </a:ext>
              </a:extLst>
            </p:cNvPr>
            <p:cNvSpPr/>
            <p:nvPr/>
          </p:nvSpPr>
          <p:spPr>
            <a:xfrm>
              <a:off x="1560583" y="6004210"/>
              <a:ext cx="183078" cy="157447"/>
            </a:xfrm>
            <a:custGeom>
              <a:avLst/>
              <a:gdLst>
                <a:gd name="connsiteX0" fmla="*/ 181081 w 183078"/>
                <a:gd name="connsiteY0" fmla="*/ 128321 h 157447"/>
                <a:gd name="connsiteX1" fmla="*/ 164438 w 183078"/>
                <a:gd name="connsiteY1" fmla="*/ 97531 h 157447"/>
                <a:gd name="connsiteX2" fmla="*/ 164438 w 183078"/>
                <a:gd name="connsiteY2" fmla="*/ 333 h 157447"/>
                <a:gd name="connsiteX3" fmla="*/ 105520 w 183078"/>
                <a:gd name="connsiteY3" fmla="*/ 12150 h 157447"/>
                <a:gd name="connsiteX4" fmla="*/ 105520 w 183078"/>
                <a:gd name="connsiteY4" fmla="*/ 16643 h 157447"/>
                <a:gd name="connsiteX5" fmla="*/ 124493 w 183078"/>
                <a:gd name="connsiteY5" fmla="*/ 40277 h 157447"/>
                <a:gd name="connsiteX6" fmla="*/ 124493 w 183078"/>
                <a:gd name="connsiteY6" fmla="*/ 91872 h 157447"/>
                <a:gd name="connsiteX7" fmla="*/ 116837 w 183078"/>
                <a:gd name="connsiteY7" fmla="*/ 116837 h 157447"/>
                <a:gd name="connsiteX8" fmla="*/ 88876 w 183078"/>
                <a:gd name="connsiteY8" fmla="*/ 128321 h 157447"/>
                <a:gd name="connsiteX9" fmla="*/ 60249 w 183078"/>
                <a:gd name="connsiteY9" fmla="*/ 109015 h 157447"/>
                <a:gd name="connsiteX10" fmla="*/ 58086 w 183078"/>
                <a:gd name="connsiteY10" fmla="*/ 91706 h 157447"/>
                <a:gd name="connsiteX11" fmla="*/ 58086 w 183078"/>
                <a:gd name="connsiteY11" fmla="*/ 0 h 157447"/>
                <a:gd name="connsiteX12" fmla="*/ 0 w 183078"/>
                <a:gd name="connsiteY12" fmla="*/ 11817 h 157447"/>
                <a:gd name="connsiteX13" fmla="*/ 0 w 183078"/>
                <a:gd name="connsiteY13" fmla="*/ 16311 h 157447"/>
                <a:gd name="connsiteX14" fmla="*/ 17975 w 183078"/>
                <a:gd name="connsiteY14" fmla="*/ 43939 h 157447"/>
                <a:gd name="connsiteX15" fmla="*/ 17975 w 183078"/>
                <a:gd name="connsiteY15" fmla="*/ 100027 h 157447"/>
                <a:gd name="connsiteX16" fmla="*/ 28294 w 183078"/>
                <a:gd name="connsiteY16" fmla="*/ 138141 h 157447"/>
                <a:gd name="connsiteX17" fmla="*/ 70901 w 183078"/>
                <a:gd name="connsiteY17" fmla="*/ 156449 h 157447"/>
                <a:gd name="connsiteX18" fmla="*/ 126657 w 183078"/>
                <a:gd name="connsiteY18" fmla="*/ 127988 h 157447"/>
                <a:gd name="connsiteX19" fmla="*/ 147794 w 183078"/>
                <a:gd name="connsiteY19" fmla="*/ 157447 h 157447"/>
                <a:gd name="connsiteX20" fmla="*/ 183079 w 183078"/>
                <a:gd name="connsiteY20" fmla="*/ 131151 h 157447"/>
                <a:gd name="connsiteX21" fmla="*/ 181081 w 183078"/>
                <a:gd name="connsiteY21" fmla="*/ 128321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078" h="157447">
                  <a:moveTo>
                    <a:pt x="181081" y="128321"/>
                  </a:moveTo>
                  <a:cubicBezTo>
                    <a:pt x="164438" y="125159"/>
                    <a:pt x="164438" y="113176"/>
                    <a:pt x="164438" y="97531"/>
                  </a:cubicBezTo>
                  <a:lnTo>
                    <a:pt x="164438" y="333"/>
                  </a:lnTo>
                  <a:lnTo>
                    <a:pt x="105520" y="12150"/>
                  </a:lnTo>
                  <a:lnTo>
                    <a:pt x="105520" y="16643"/>
                  </a:lnTo>
                  <a:cubicBezTo>
                    <a:pt x="121165" y="18807"/>
                    <a:pt x="124493" y="24965"/>
                    <a:pt x="124493" y="40277"/>
                  </a:cubicBezTo>
                  <a:lnTo>
                    <a:pt x="124493" y="91872"/>
                  </a:lnTo>
                  <a:cubicBezTo>
                    <a:pt x="124493" y="98529"/>
                    <a:pt x="124161" y="108183"/>
                    <a:pt x="116837" y="116837"/>
                  </a:cubicBezTo>
                  <a:cubicBezTo>
                    <a:pt x="111012" y="123495"/>
                    <a:pt x="101359" y="128321"/>
                    <a:pt x="88876" y="128321"/>
                  </a:cubicBezTo>
                  <a:cubicBezTo>
                    <a:pt x="74064" y="128321"/>
                    <a:pt x="64244" y="120998"/>
                    <a:pt x="60249" y="109015"/>
                  </a:cubicBezTo>
                  <a:cubicBezTo>
                    <a:pt x="58585" y="103855"/>
                    <a:pt x="58086" y="98696"/>
                    <a:pt x="58086" y="91706"/>
                  </a:cubicBezTo>
                  <a:lnTo>
                    <a:pt x="58086" y="0"/>
                  </a:lnTo>
                  <a:lnTo>
                    <a:pt x="0" y="11817"/>
                  </a:lnTo>
                  <a:lnTo>
                    <a:pt x="0" y="16311"/>
                  </a:lnTo>
                  <a:cubicBezTo>
                    <a:pt x="16311" y="18474"/>
                    <a:pt x="17975" y="26962"/>
                    <a:pt x="17975" y="43939"/>
                  </a:cubicBezTo>
                  <a:lnTo>
                    <a:pt x="17975" y="100027"/>
                  </a:lnTo>
                  <a:cubicBezTo>
                    <a:pt x="17975" y="111844"/>
                    <a:pt x="18641" y="125991"/>
                    <a:pt x="28294" y="138141"/>
                  </a:cubicBezTo>
                  <a:cubicBezTo>
                    <a:pt x="32455" y="143633"/>
                    <a:pt x="44272" y="156449"/>
                    <a:pt x="70901" y="156449"/>
                  </a:cubicBezTo>
                  <a:cubicBezTo>
                    <a:pt x="96865" y="156449"/>
                    <a:pt x="115839" y="142635"/>
                    <a:pt x="126657" y="127988"/>
                  </a:cubicBezTo>
                  <a:cubicBezTo>
                    <a:pt x="128987" y="136976"/>
                    <a:pt x="133148" y="146629"/>
                    <a:pt x="147794" y="157447"/>
                  </a:cubicBezTo>
                  <a:lnTo>
                    <a:pt x="183079" y="131151"/>
                  </a:lnTo>
                  <a:lnTo>
                    <a:pt x="181081" y="128321"/>
                  </a:lnTo>
                  <a:close/>
                </a:path>
              </a:pathLst>
            </a:custGeom>
            <a:solidFill>
              <a:srgbClr val="FFFFFF"/>
            </a:solidFill>
            <a:ln w="16561"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B2D472A0-2169-413B-A5DC-8E51ECA779D1}"/>
                </a:ext>
              </a:extLst>
            </p:cNvPr>
            <p:cNvSpPr/>
            <p:nvPr/>
          </p:nvSpPr>
          <p:spPr>
            <a:xfrm>
              <a:off x="1743662" y="6001547"/>
              <a:ext cx="187738" cy="154118"/>
            </a:xfrm>
            <a:custGeom>
              <a:avLst/>
              <a:gdLst>
                <a:gd name="connsiteX0" fmla="*/ 110846 w 187738"/>
                <a:gd name="connsiteY0" fmla="*/ 149625 h 154118"/>
                <a:gd name="connsiteX1" fmla="*/ 110846 w 187738"/>
                <a:gd name="connsiteY1" fmla="*/ 154119 h 154118"/>
                <a:gd name="connsiteX2" fmla="*/ 187739 w 187738"/>
                <a:gd name="connsiteY2" fmla="*/ 154119 h 154118"/>
                <a:gd name="connsiteX3" fmla="*/ 187739 w 187738"/>
                <a:gd name="connsiteY3" fmla="*/ 149625 h 154118"/>
                <a:gd name="connsiteX4" fmla="*/ 168432 w 187738"/>
                <a:gd name="connsiteY4" fmla="*/ 117170 h 154118"/>
                <a:gd name="connsiteX5" fmla="*/ 168432 w 187738"/>
                <a:gd name="connsiteY5" fmla="*/ 62080 h 154118"/>
                <a:gd name="connsiteX6" fmla="*/ 158446 w 187738"/>
                <a:gd name="connsiteY6" fmla="*/ 21304 h 154118"/>
                <a:gd name="connsiteX7" fmla="*/ 116505 w 187738"/>
                <a:gd name="connsiteY7" fmla="*/ 2996 h 154118"/>
                <a:gd name="connsiteX8" fmla="*/ 62247 w 187738"/>
                <a:gd name="connsiteY8" fmla="*/ 27961 h 154118"/>
                <a:gd name="connsiteX9" fmla="*/ 62247 w 187738"/>
                <a:gd name="connsiteY9" fmla="*/ 0 h 154118"/>
                <a:gd name="connsiteX10" fmla="*/ 0 w 187738"/>
                <a:gd name="connsiteY10" fmla="*/ 32455 h 154118"/>
                <a:gd name="connsiteX11" fmla="*/ 2330 w 187738"/>
                <a:gd name="connsiteY11" fmla="*/ 36283 h 154118"/>
                <a:gd name="connsiteX12" fmla="*/ 22136 w 187738"/>
                <a:gd name="connsiteY12" fmla="*/ 67739 h 154118"/>
                <a:gd name="connsiteX13" fmla="*/ 22136 w 187738"/>
                <a:gd name="connsiteY13" fmla="*/ 116504 h 154118"/>
                <a:gd name="connsiteX14" fmla="*/ 2829 w 187738"/>
                <a:gd name="connsiteY14" fmla="*/ 149458 h 154118"/>
                <a:gd name="connsiteX15" fmla="*/ 2829 w 187738"/>
                <a:gd name="connsiteY15" fmla="*/ 154119 h 154118"/>
                <a:gd name="connsiteX16" fmla="*/ 80388 w 187738"/>
                <a:gd name="connsiteY16" fmla="*/ 154119 h 154118"/>
                <a:gd name="connsiteX17" fmla="*/ 80055 w 187738"/>
                <a:gd name="connsiteY17" fmla="*/ 149625 h 154118"/>
                <a:gd name="connsiteX18" fmla="*/ 62080 w 187738"/>
                <a:gd name="connsiteY18" fmla="*/ 120499 h 154118"/>
                <a:gd name="connsiteX19" fmla="*/ 62080 w 187738"/>
                <a:gd name="connsiteY19" fmla="*/ 65742 h 154118"/>
                <a:gd name="connsiteX20" fmla="*/ 73564 w 187738"/>
                <a:gd name="connsiteY20" fmla="*/ 38446 h 154118"/>
                <a:gd name="connsiteX21" fmla="*/ 96366 w 187738"/>
                <a:gd name="connsiteY21" fmla="*/ 31456 h 154118"/>
                <a:gd name="connsiteX22" fmla="*/ 128155 w 187738"/>
                <a:gd name="connsiteY22" fmla="*/ 65742 h 154118"/>
                <a:gd name="connsiteX23" fmla="*/ 128155 w 187738"/>
                <a:gd name="connsiteY23" fmla="*/ 120499 h 154118"/>
                <a:gd name="connsiteX24" fmla="*/ 110846 w 187738"/>
                <a:gd name="connsiteY24" fmla="*/ 149625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738" h="154118">
                  <a:moveTo>
                    <a:pt x="110846" y="149625"/>
                  </a:moveTo>
                  <a:lnTo>
                    <a:pt x="110846" y="154119"/>
                  </a:lnTo>
                  <a:lnTo>
                    <a:pt x="187739" y="154119"/>
                  </a:lnTo>
                  <a:lnTo>
                    <a:pt x="187739" y="149625"/>
                  </a:lnTo>
                  <a:cubicBezTo>
                    <a:pt x="168765" y="146130"/>
                    <a:pt x="168432" y="137142"/>
                    <a:pt x="168432" y="117170"/>
                  </a:cubicBezTo>
                  <a:lnTo>
                    <a:pt x="168432" y="62080"/>
                  </a:lnTo>
                  <a:cubicBezTo>
                    <a:pt x="168432" y="47933"/>
                    <a:pt x="168099" y="33453"/>
                    <a:pt x="158446" y="21304"/>
                  </a:cubicBezTo>
                  <a:cubicBezTo>
                    <a:pt x="151456" y="11983"/>
                    <a:pt x="137309" y="2996"/>
                    <a:pt x="116505" y="2996"/>
                  </a:cubicBezTo>
                  <a:cubicBezTo>
                    <a:pt x="88876" y="2996"/>
                    <a:pt x="72899" y="18141"/>
                    <a:pt x="62247" y="27961"/>
                  </a:cubicBezTo>
                  <a:lnTo>
                    <a:pt x="62247" y="0"/>
                  </a:lnTo>
                  <a:lnTo>
                    <a:pt x="0" y="32455"/>
                  </a:lnTo>
                  <a:lnTo>
                    <a:pt x="2330" y="36283"/>
                  </a:lnTo>
                  <a:cubicBezTo>
                    <a:pt x="21969" y="36948"/>
                    <a:pt x="22136" y="47267"/>
                    <a:pt x="22136" y="67739"/>
                  </a:cubicBezTo>
                  <a:lnTo>
                    <a:pt x="22136" y="116504"/>
                  </a:lnTo>
                  <a:cubicBezTo>
                    <a:pt x="22136" y="132482"/>
                    <a:pt x="21803" y="146629"/>
                    <a:pt x="2829" y="149458"/>
                  </a:cubicBezTo>
                  <a:lnTo>
                    <a:pt x="2829" y="154119"/>
                  </a:lnTo>
                  <a:lnTo>
                    <a:pt x="80388" y="154119"/>
                  </a:lnTo>
                  <a:lnTo>
                    <a:pt x="80055" y="149625"/>
                  </a:lnTo>
                  <a:cubicBezTo>
                    <a:pt x="62746" y="144798"/>
                    <a:pt x="62080" y="137808"/>
                    <a:pt x="62080" y="120499"/>
                  </a:cubicBezTo>
                  <a:lnTo>
                    <a:pt x="62080" y="65742"/>
                  </a:lnTo>
                  <a:cubicBezTo>
                    <a:pt x="62080" y="58086"/>
                    <a:pt x="62413" y="47101"/>
                    <a:pt x="73564" y="38446"/>
                  </a:cubicBezTo>
                  <a:cubicBezTo>
                    <a:pt x="78724" y="34618"/>
                    <a:pt x="86047" y="31456"/>
                    <a:pt x="96366" y="31456"/>
                  </a:cubicBezTo>
                  <a:cubicBezTo>
                    <a:pt x="127822" y="31456"/>
                    <a:pt x="128155" y="57753"/>
                    <a:pt x="128155" y="65742"/>
                  </a:cubicBezTo>
                  <a:lnTo>
                    <a:pt x="128155" y="120499"/>
                  </a:lnTo>
                  <a:cubicBezTo>
                    <a:pt x="128488" y="137142"/>
                    <a:pt x="128155" y="145797"/>
                    <a:pt x="110846" y="149625"/>
                  </a:cubicBezTo>
                  <a:close/>
                </a:path>
              </a:pathLst>
            </a:custGeom>
            <a:solidFill>
              <a:srgbClr val="FFFFFF"/>
            </a:solidFill>
            <a:ln w="16561"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C739D8ED-D209-4FB1-AE50-B5BEDB191B54}"/>
                </a:ext>
              </a:extLst>
            </p:cNvPr>
            <p:cNvSpPr/>
            <p:nvPr/>
          </p:nvSpPr>
          <p:spPr>
            <a:xfrm>
              <a:off x="1940055" y="6004376"/>
              <a:ext cx="105687" cy="156615"/>
            </a:xfrm>
            <a:custGeom>
              <a:avLst/>
              <a:gdLst>
                <a:gd name="connsiteX0" fmla="*/ 76061 w 105687"/>
                <a:gd name="connsiteY0" fmla="*/ 67240 h 156615"/>
                <a:gd name="connsiteX1" fmla="*/ 63911 w 105687"/>
                <a:gd name="connsiteY1" fmla="*/ 61414 h 156615"/>
                <a:gd name="connsiteX2" fmla="*/ 41442 w 105687"/>
                <a:gd name="connsiteY2" fmla="*/ 38280 h 156615"/>
                <a:gd name="connsiteX3" fmla="*/ 65742 w 105687"/>
                <a:gd name="connsiteY3" fmla="*/ 19306 h 156615"/>
                <a:gd name="connsiteX4" fmla="*/ 95534 w 105687"/>
                <a:gd name="connsiteY4" fmla="*/ 43273 h 156615"/>
                <a:gd name="connsiteX5" fmla="*/ 100027 w 105687"/>
                <a:gd name="connsiteY5" fmla="*/ 43273 h 156615"/>
                <a:gd name="connsiteX6" fmla="*/ 100027 w 105687"/>
                <a:gd name="connsiteY6" fmla="*/ 7656 h 156615"/>
                <a:gd name="connsiteX7" fmla="*/ 58752 w 105687"/>
                <a:gd name="connsiteY7" fmla="*/ 0 h 156615"/>
                <a:gd name="connsiteX8" fmla="*/ 1997 w 105687"/>
                <a:gd name="connsiteY8" fmla="*/ 44937 h 156615"/>
                <a:gd name="connsiteX9" fmla="*/ 26963 w 105687"/>
                <a:gd name="connsiteY9" fmla="*/ 81220 h 156615"/>
                <a:gd name="connsiteX10" fmla="*/ 40444 w 105687"/>
                <a:gd name="connsiteY10" fmla="*/ 87711 h 156615"/>
                <a:gd name="connsiteX11" fmla="*/ 65742 w 105687"/>
                <a:gd name="connsiteY11" fmla="*/ 115006 h 156615"/>
                <a:gd name="connsiteX12" fmla="*/ 37448 w 105687"/>
                <a:gd name="connsiteY12" fmla="*/ 137142 h 156615"/>
                <a:gd name="connsiteX13" fmla="*/ 4660 w 105687"/>
                <a:gd name="connsiteY13" fmla="*/ 111178 h 156615"/>
                <a:gd name="connsiteX14" fmla="*/ 0 w 105687"/>
                <a:gd name="connsiteY14" fmla="*/ 111178 h 156615"/>
                <a:gd name="connsiteX15" fmla="*/ 0 w 105687"/>
                <a:gd name="connsiteY15" fmla="*/ 149292 h 156615"/>
                <a:gd name="connsiteX16" fmla="*/ 43606 w 105687"/>
                <a:gd name="connsiteY16" fmla="*/ 156615 h 156615"/>
                <a:gd name="connsiteX17" fmla="*/ 90041 w 105687"/>
                <a:gd name="connsiteY17" fmla="*/ 142135 h 156615"/>
                <a:gd name="connsiteX18" fmla="*/ 105686 w 105687"/>
                <a:gd name="connsiteY18" fmla="*/ 107517 h 156615"/>
                <a:gd name="connsiteX19" fmla="*/ 76061 w 105687"/>
                <a:gd name="connsiteY19" fmla="*/ 67240 h 1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687" h="156615">
                  <a:moveTo>
                    <a:pt x="76061" y="67240"/>
                  </a:moveTo>
                  <a:lnTo>
                    <a:pt x="63911" y="61414"/>
                  </a:lnTo>
                  <a:cubicBezTo>
                    <a:pt x="53592" y="56588"/>
                    <a:pt x="41442" y="50763"/>
                    <a:pt x="41442" y="38280"/>
                  </a:cubicBezTo>
                  <a:cubicBezTo>
                    <a:pt x="41442" y="27628"/>
                    <a:pt x="51428" y="19306"/>
                    <a:pt x="65742" y="19306"/>
                  </a:cubicBezTo>
                  <a:cubicBezTo>
                    <a:pt x="88876" y="19306"/>
                    <a:pt x="93370" y="35284"/>
                    <a:pt x="95534" y="43273"/>
                  </a:cubicBezTo>
                  <a:lnTo>
                    <a:pt x="100027" y="43273"/>
                  </a:lnTo>
                  <a:lnTo>
                    <a:pt x="100027" y="7656"/>
                  </a:lnTo>
                  <a:cubicBezTo>
                    <a:pt x="93037" y="5159"/>
                    <a:pt x="78890" y="0"/>
                    <a:pt x="58752" y="0"/>
                  </a:cubicBezTo>
                  <a:cubicBezTo>
                    <a:pt x="21803" y="0"/>
                    <a:pt x="1997" y="20471"/>
                    <a:pt x="1997" y="44937"/>
                  </a:cubicBezTo>
                  <a:cubicBezTo>
                    <a:pt x="1997" y="67406"/>
                    <a:pt x="18308" y="76394"/>
                    <a:pt x="26963" y="81220"/>
                  </a:cubicBezTo>
                  <a:lnTo>
                    <a:pt x="40444" y="87711"/>
                  </a:lnTo>
                  <a:cubicBezTo>
                    <a:pt x="51595" y="93536"/>
                    <a:pt x="65742" y="100859"/>
                    <a:pt x="65742" y="115006"/>
                  </a:cubicBezTo>
                  <a:cubicBezTo>
                    <a:pt x="65742" y="130984"/>
                    <a:pt x="50929" y="137142"/>
                    <a:pt x="37448" y="137142"/>
                  </a:cubicBezTo>
                  <a:cubicBezTo>
                    <a:pt x="13481" y="137142"/>
                    <a:pt x="7656" y="120499"/>
                    <a:pt x="4660" y="111178"/>
                  </a:cubicBezTo>
                  <a:lnTo>
                    <a:pt x="0" y="111178"/>
                  </a:lnTo>
                  <a:lnTo>
                    <a:pt x="0" y="149292"/>
                  </a:lnTo>
                  <a:cubicBezTo>
                    <a:pt x="12150" y="153120"/>
                    <a:pt x="23467" y="156615"/>
                    <a:pt x="43606" y="156615"/>
                  </a:cubicBezTo>
                  <a:cubicBezTo>
                    <a:pt x="68904" y="156615"/>
                    <a:pt x="83051" y="148293"/>
                    <a:pt x="90041" y="142135"/>
                  </a:cubicBezTo>
                  <a:cubicBezTo>
                    <a:pt x="100027" y="133481"/>
                    <a:pt x="105686" y="120332"/>
                    <a:pt x="105686" y="107517"/>
                  </a:cubicBezTo>
                  <a:cubicBezTo>
                    <a:pt x="105853" y="81387"/>
                    <a:pt x="83717" y="70901"/>
                    <a:pt x="76061" y="67240"/>
                  </a:cubicBezTo>
                  <a:close/>
                </a:path>
              </a:pathLst>
            </a:custGeom>
            <a:solidFill>
              <a:srgbClr val="FFFFFF"/>
            </a:solidFill>
            <a:ln w="16561"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2AA2102A-2880-4BEE-A4D8-B8DB9577B256}"/>
                </a:ext>
              </a:extLst>
            </p:cNvPr>
            <p:cNvSpPr/>
            <p:nvPr/>
          </p:nvSpPr>
          <p:spPr>
            <a:xfrm>
              <a:off x="2048071" y="6010202"/>
              <a:ext cx="268459" cy="148459"/>
            </a:xfrm>
            <a:custGeom>
              <a:avLst/>
              <a:gdLst>
                <a:gd name="connsiteX0" fmla="*/ 268127 w 268459"/>
                <a:gd name="connsiteY0" fmla="*/ 0 h 148459"/>
                <a:gd name="connsiteX1" fmla="*/ 211040 w 268459"/>
                <a:gd name="connsiteY1" fmla="*/ 0 h 148459"/>
                <a:gd name="connsiteX2" fmla="*/ 211040 w 268459"/>
                <a:gd name="connsiteY2" fmla="*/ 4494 h 148459"/>
                <a:gd name="connsiteX3" fmla="*/ 224521 w 268459"/>
                <a:gd name="connsiteY3" fmla="*/ 17975 h 148459"/>
                <a:gd name="connsiteX4" fmla="*/ 221359 w 268459"/>
                <a:gd name="connsiteY4" fmla="*/ 29293 h 148459"/>
                <a:gd name="connsiteX5" fmla="*/ 190235 w 268459"/>
                <a:gd name="connsiteY5" fmla="*/ 99861 h 148459"/>
                <a:gd name="connsiteX6" fmla="*/ 160776 w 268459"/>
                <a:gd name="connsiteY6" fmla="*/ 29293 h 148459"/>
                <a:gd name="connsiteX7" fmla="*/ 158613 w 268459"/>
                <a:gd name="connsiteY7" fmla="*/ 18641 h 148459"/>
                <a:gd name="connsiteX8" fmla="*/ 171428 w 268459"/>
                <a:gd name="connsiteY8" fmla="*/ 4494 h 148459"/>
                <a:gd name="connsiteX9" fmla="*/ 171428 w 268459"/>
                <a:gd name="connsiteY9" fmla="*/ 0 h 148459"/>
                <a:gd name="connsiteX10" fmla="*/ 97364 w 268459"/>
                <a:gd name="connsiteY10" fmla="*/ 0 h 148459"/>
                <a:gd name="connsiteX11" fmla="*/ 97364 w 268459"/>
                <a:gd name="connsiteY11" fmla="*/ 4494 h 148459"/>
                <a:gd name="connsiteX12" fmla="*/ 114674 w 268459"/>
                <a:gd name="connsiteY12" fmla="*/ 18974 h 148459"/>
                <a:gd name="connsiteX13" fmla="*/ 121997 w 268459"/>
                <a:gd name="connsiteY13" fmla="*/ 34618 h 148459"/>
                <a:gd name="connsiteX14" fmla="*/ 92538 w 268459"/>
                <a:gd name="connsiteY14" fmla="*/ 99694 h 148459"/>
                <a:gd name="connsiteX15" fmla="*/ 64077 w 268459"/>
                <a:gd name="connsiteY15" fmla="*/ 30125 h 148459"/>
                <a:gd name="connsiteX16" fmla="*/ 61248 w 268459"/>
                <a:gd name="connsiteY16" fmla="*/ 18641 h 148459"/>
                <a:gd name="connsiteX17" fmla="*/ 74396 w 268459"/>
                <a:gd name="connsiteY17" fmla="*/ 4494 h 148459"/>
                <a:gd name="connsiteX18" fmla="*/ 74396 w 268459"/>
                <a:gd name="connsiteY18" fmla="*/ 0 h 148459"/>
                <a:gd name="connsiteX19" fmla="*/ 0 w 268459"/>
                <a:gd name="connsiteY19" fmla="*/ 0 h 148459"/>
                <a:gd name="connsiteX20" fmla="*/ 0 w 268459"/>
                <a:gd name="connsiteY20" fmla="*/ 4494 h 148459"/>
                <a:gd name="connsiteX21" fmla="*/ 20804 w 268459"/>
                <a:gd name="connsiteY21" fmla="*/ 27628 h 148459"/>
                <a:gd name="connsiteX22" fmla="*/ 73398 w 268459"/>
                <a:gd name="connsiteY22" fmla="*/ 148460 h 148459"/>
                <a:gd name="connsiteX23" fmla="*/ 92371 w 268459"/>
                <a:gd name="connsiteY23" fmla="*/ 148460 h 148459"/>
                <a:gd name="connsiteX24" fmla="*/ 133148 w 268459"/>
                <a:gd name="connsiteY24" fmla="*/ 61248 h 148459"/>
                <a:gd name="connsiteX25" fmla="*/ 171595 w 268459"/>
                <a:gd name="connsiteY25" fmla="*/ 148460 h 148459"/>
                <a:gd name="connsiteX26" fmla="*/ 190568 w 268459"/>
                <a:gd name="connsiteY26" fmla="*/ 148460 h 148459"/>
                <a:gd name="connsiteX27" fmla="*/ 247322 w 268459"/>
                <a:gd name="connsiteY27" fmla="*/ 27628 h 148459"/>
                <a:gd name="connsiteX28" fmla="*/ 268460 w 268459"/>
                <a:gd name="connsiteY28" fmla="*/ 4494 h 148459"/>
                <a:gd name="connsiteX29" fmla="*/ 268460 w 268459"/>
                <a:gd name="connsiteY29" fmla="*/ 0 h 1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459" h="148459">
                  <a:moveTo>
                    <a:pt x="268127" y="0"/>
                  </a:moveTo>
                  <a:lnTo>
                    <a:pt x="211040" y="0"/>
                  </a:lnTo>
                  <a:lnTo>
                    <a:pt x="211040" y="4494"/>
                  </a:lnTo>
                  <a:cubicBezTo>
                    <a:pt x="214535" y="5159"/>
                    <a:pt x="224521" y="6657"/>
                    <a:pt x="224521" y="17975"/>
                  </a:cubicBezTo>
                  <a:cubicBezTo>
                    <a:pt x="224521" y="21470"/>
                    <a:pt x="222856" y="25298"/>
                    <a:pt x="221359" y="29293"/>
                  </a:cubicBezTo>
                  <a:lnTo>
                    <a:pt x="190235" y="99861"/>
                  </a:lnTo>
                  <a:lnTo>
                    <a:pt x="160776" y="29293"/>
                  </a:lnTo>
                  <a:cubicBezTo>
                    <a:pt x="159778" y="26130"/>
                    <a:pt x="158613" y="21969"/>
                    <a:pt x="158613" y="18641"/>
                  </a:cubicBezTo>
                  <a:cubicBezTo>
                    <a:pt x="158613" y="7323"/>
                    <a:pt x="167267" y="5492"/>
                    <a:pt x="171428" y="4494"/>
                  </a:cubicBezTo>
                  <a:lnTo>
                    <a:pt x="171428" y="0"/>
                  </a:lnTo>
                  <a:lnTo>
                    <a:pt x="97364" y="0"/>
                  </a:lnTo>
                  <a:lnTo>
                    <a:pt x="97364" y="4494"/>
                  </a:lnTo>
                  <a:cubicBezTo>
                    <a:pt x="105686" y="6158"/>
                    <a:pt x="109514" y="8322"/>
                    <a:pt x="114674" y="18974"/>
                  </a:cubicBezTo>
                  <a:lnTo>
                    <a:pt x="121997" y="34618"/>
                  </a:lnTo>
                  <a:lnTo>
                    <a:pt x="92538" y="99694"/>
                  </a:lnTo>
                  <a:lnTo>
                    <a:pt x="64077" y="30125"/>
                  </a:lnTo>
                  <a:cubicBezTo>
                    <a:pt x="62746" y="26962"/>
                    <a:pt x="61248" y="22802"/>
                    <a:pt x="61248" y="18641"/>
                  </a:cubicBezTo>
                  <a:cubicBezTo>
                    <a:pt x="61248" y="10319"/>
                    <a:pt x="66075" y="5825"/>
                    <a:pt x="74396" y="4494"/>
                  </a:cubicBezTo>
                  <a:lnTo>
                    <a:pt x="74396" y="0"/>
                  </a:lnTo>
                  <a:lnTo>
                    <a:pt x="0" y="0"/>
                  </a:lnTo>
                  <a:lnTo>
                    <a:pt x="0" y="4494"/>
                  </a:lnTo>
                  <a:cubicBezTo>
                    <a:pt x="12150" y="8655"/>
                    <a:pt x="13814" y="11151"/>
                    <a:pt x="20804" y="27628"/>
                  </a:cubicBezTo>
                  <a:lnTo>
                    <a:pt x="73398" y="148460"/>
                  </a:lnTo>
                  <a:lnTo>
                    <a:pt x="92371" y="148460"/>
                  </a:lnTo>
                  <a:lnTo>
                    <a:pt x="133148" y="61248"/>
                  </a:lnTo>
                  <a:lnTo>
                    <a:pt x="171595" y="148460"/>
                  </a:lnTo>
                  <a:lnTo>
                    <a:pt x="190568" y="148460"/>
                  </a:lnTo>
                  <a:lnTo>
                    <a:pt x="247322" y="27628"/>
                  </a:lnTo>
                  <a:cubicBezTo>
                    <a:pt x="254146" y="13148"/>
                    <a:pt x="255977" y="8655"/>
                    <a:pt x="268460" y="4494"/>
                  </a:cubicBezTo>
                  <a:lnTo>
                    <a:pt x="268460" y="0"/>
                  </a:lnTo>
                  <a:close/>
                </a:path>
              </a:pathLst>
            </a:custGeom>
            <a:solidFill>
              <a:srgbClr val="FFFFFF"/>
            </a:solidFill>
            <a:ln w="16561"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A58A8CB1-2848-42B1-8FC3-30DFA2CEEE86}"/>
                </a:ext>
              </a:extLst>
            </p:cNvPr>
            <p:cNvSpPr/>
            <p:nvPr/>
          </p:nvSpPr>
          <p:spPr>
            <a:xfrm>
              <a:off x="1599529" y="5925153"/>
              <a:ext cx="108682" cy="60082"/>
            </a:xfrm>
            <a:custGeom>
              <a:avLst/>
              <a:gdLst>
                <a:gd name="connsiteX0" fmla="*/ 8322 w 108682"/>
                <a:gd name="connsiteY0" fmla="*/ 11151 h 60082"/>
                <a:gd name="connsiteX1" fmla="*/ 29625 w 108682"/>
                <a:gd name="connsiteY1" fmla="*/ 60083 h 60082"/>
                <a:gd name="connsiteX2" fmla="*/ 37281 w 108682"/>
                <a:gd name="connsiteY2" fmla="*/ 60083 h 60082"/>
                <a:gd name="connsiteX3" fmla="*/ 53759 w 108682"/>
                <a:gd name="connsiteY3" fmla="*/ 24799 h 60082"/>
                <a:gd name="connsiteX4" fmla="*/ 69403 w 108682"/>
                <a:gd name="connsiteY4" fmla="*/ 60083 h 60082"/>
                <a:gd name="connsiteX5" fmla="*/ 77059 w 108682"/>
                <a:gd name="connsiteY5" fmla="*/ 60083 h 60082"/>
                <a:gd name="connsiteX6" fmla="*/ 100027 w 108682"/>
                <a:gd name="connsiteY6" fmla="*/ 11151 h 60082"/>
                <a:gd name="connsiteX7" fmla="*/ 108682 w 108682"/>
                <a:gd name="connsiteY7" fmla="*/ 1831 h 60082"/>
                <a:gd name="connsiteX8" fmla="*/ 108682 w 108682"/>
                <a:gd name="connsiteY8" fmla="*/ 0 h 60082"/>
                <a:gd name="connsiteX9" fmla="*/ 85548 w 108682"/>
                <a:gd name="connsiteY9" fmla="*/ 0 h 60082"/>
                <a:gd name="connsiteX10" fmla="*/ 85548 w 108682"/>
                <a:gd name="connsiteY10" fmla="*/ 1831 h 60082"/>
                <a:gd name="connsiteX11" fmla="*/ 91040 w 108682"/>
                <a:gd name="connsiteY11" fmla="*/ 7323 h 60082"/>
                <a:gd name="connsiteX12" fmla="*/ 89708 w 108682"/>
                <a:gd name="connsiteY12" fmla="*/ 11817 h 60082"/>
                <a:gd name="connsiteX13" fmla="*/ 77059 w 108682"/>
                <a:gd name="connsiteY13" fmla="*/ 40444 h 60082"/>
                <a:gd name="connsiteX14" fmla="*/ 65076 w 108682"/>
                <a:gd name="connsiteY14" fmla="*/ 11817 h 60082"/>
                <a:gd name="connsiteX15" fmla="*/ 64244 w 108682"/>
                <a:gd name="connsiteY15" fmla="*/ 7490 h 60082"/>
                <a:gd name="connsiteX16" fmla="*/ 69403 w 108682"/>
                <a:gd name="connsiteY16" fmla="*/ 1831 h 60082"/>
                <a:gd name="connsiteX17" fmla="*/ 69403 w 108682"/>
                <a:gd name="connsiteY17" fmla="*/ 0 h 60082"/>
                <a:gd name="connsiteX18" fmla="*/ 39445 w 108682"/>
                <a:gd name="connsiteY18" fmla="*/ 0 h 60082"/>
                <a:gd name="connsiteX19" fmla="*/ 39445 w 108682"/>
                <a:gd name="connsiteY19" fmla="*/ 1831 h 60082"/>
                <a:gd name="connsiteX20" fmla="*/ 46435 w 108682"/>
                <a:gd name="connsiteY20" fmla="*/ 7656 h 60082"/>
                <a:gd name="connsiteX21" fmla="*/ 49431 w 108682"/>
                <a:gd name="connsiteY21" fmla="*/ 13981 h 60082"/>
                <a:gd name="connsiteX22" fmla="*/ 37448 w 108682"/>
                <a:gd name="connsiteY22" fmla="*/ 40277 h 60082"/>
                <a:gd name="connsiteX23" fmla="*/ 25964 w 108682"/>
                <a:gd name="connsiteY23" fmla="*/ 12150 h 60082"/>
                <a:gd name="connsiteX24" fmla="*/ 24799 w 108682"/>
                <a:gd name="connsiteY24" fmla="*/ 7490 h 60082"/>
                <a:gd name="connsiteX25" fmla="*/ 30125 w 108682"/>
                <a:gd name="connsiteY25" fmla="*/ 1831 h 60082"/>
                <a:gd name="connsiteX26" fmla="*/ 30125 w 108682"/>
                <a:gd name="connsiteY26" fmla="*/ 0 h 60082"/>
                <a:gd name="connsiteX27" fmla="*/ 0 w 108682"/>
                <a:gd name="connsiteY27" fmla="*/ 0 h 60082"/>
                <a:gd name="connsiteX28" fmla="*/ 0 w 108682"/>
                <a:gd name="connsiteY28" fmla="*/ 1831 h 60082"/>
                <a:gd name="connsiteX29" fmla="*/ 8322 w 108682"/>
                <a:gd name="connsiteY29" fmla="*/ 11151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682" h="60082">
                  <a:moveTo>
                    <a:pt x="8322" y="11151"/>
                  </a:moveTo>
                  <a:lnTo>
                    <a:pt x="29625" y="60083"/>
                  </a:lnTo>
                  <a:lnTo>
                    <a:pt x="37281" y="60083"/>
                  </a:lnTo>
                  <a:lnTo>
                    <a:pt x="53759" y="24799"/>
                  </a:lnTo>
                  <a:lnTo>
                    <a:pt x="69403" y="60083"/>
                  </a:lnTo>
                  <a:lnTo>
                    <a:pt x="77059" y="60083"/>
                  </a:lnTo>
                  <a:lnTo>
                    <a:pt x="100027" y="11151"/>
                  </a:lnTo>
                  <a:cubicBezTo>
                    <a:pt x="102690" y="5326"/>
                    <a:pt x="103523" y="3495"/>
                    <a:pt x="108682" y="1831"/>
                  </a:cubicBezTo>
                  <a:lnTo>
                    <a:pt x="108682" y="0"/>
                  </a:lnTo>
                  <a:lnTo>
                    <a:pt x="85548" y="0"/>
                  </a:lnTo>
                  <a:lnTo>
                    <a:pt x="85548" y="1831"/>
                  </a:lnTo>
                  <a:cubicBezTo>
                    <a:pt x="87046" y="1997"/>
                    <a:pt x="91040" y="2663"/>
                    <a:pt x="91040" y="7323"/>
                  </a:cubicBezTo>
                  <a:cubicBezTo>
                    <a:pt x="91040" y="8821"/>
                    <a:pt x="90374" y="10319"/>
                    <a:pt x="89708" y="11817"/>
                  </a:cubicBezTo>
                  <a:lnTo>
                    <a:pt x="77059" y="40444"/>
                  </a:lnTo>
                  <a:lnTo>
                    <a:pt x="65076" y="11817"/>
                  </a:lnTo>
                  <a:cubicBezTo>
                    <a:pt x="64743" y="10485"/>
                    <a:pt x="64244" y="8821"/>
                    <a:pt x="64244" y="7490"/>
                  </a:cubicBezTo>
                  <a:cubicBezTo>
                    <a:pt x="64244" y="2996"/>
                    <a:pt x="67739" y="2164"/>
                    <a:pt x="69403" y="1831"/>
                  </a:cubicBezTo>
                  <a:lnTo>
                    <a:pt x="69403" y="0"/>
                  </a:lnTo>
                  <a:lnTo>
                    <a:pt x="39445" y="0"/>
                  </a:lnTo>
                  <a:lnTo>
                    <a:pt x="39445" y="1831"/>
                  </a:lnTo>
                  <a:cubicBezTo>
                    <a:pt x="42774" y="2497"/>
                    <a:pt x="44438" y="3329"/>
                    <a:pt x="46435" y="7656"/>
                  </a:cubicBezTo>
                  <a:lnTo>
                    <a:pt x="49431" y="13981"/>
                  </a:lnTo>
                  <a:lnTo>
                    <a:pt x="37448" y="40277"/>
                  </a:lnTo>
                  <a:lnTo>
                    <a:pt x="25964" y="12150"/>
                  </a:lnTo>
                  <a:cubicBezTo>
                    <a:pt x="25465" y="10818"/>
                    <a:pt x="24799" y="9154"/>
                    <a:pt x="24799" y="7490"/>
                  </a:cubicBezTo>
                  <a:cubicBezTo>
                    <a:pt x="24799" y="4161"/>
                    <a:pt x="26796" y="2330"/>
                    <a:pt x="30125" y="1831"/>
                  </a:cubicBezTo>
                  <a:lnTo>
                    <a:pt x="30125" y="0"/>
                  </a:lnTo>
                  <a:lnTo>
                    <a:pt x="0" y="0"/>
                  </a:lnTo>
                  <a:lnTo>
                    <a:pt x="0" y="1831"/>
                  </a:lnTo>
                  <a:cubicBezTo>
                    <a:pt x="4827" y="3495"/>
                    <a:pt x="5492" y="4494"/>
                    <a:pt x="8322" y="11151"/>
                  </a:cubicBezTo>
                  <a:close/>
                </a:path>
              </a:pathLst>
            </a:custGeom>
            <a:solidFill>
              <a:srgbClr val="FFFFFF"/>
            </a:solidFill>
            <a:ln w="16561"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AFD88D04-58D8-4741-AA62-BE43327F5D72}"/>
                </a:ext>
              </a:extLst>
            </p:cNvPr>
            <p:cNvSpPr/>
            <p:nvPr/>
          </p:nvSpPr>
          <p:spPr>
            <a:xfrm>
              <a:off x="2314367" y="6001880"/>
              <a:ext cx="81386" cy="153785"/>
            </a:xfrm>
            <a:custGeom>
              <a:avLst/>
              <a:gdLst>
                <a:gd name="connsiteX0" fmla="*/ 2497 w 81386"/>
                <a:gd name="connsiteY0" fmla="*/ 149292 h 153785"/>
                <a:gd name="connsiteX1" fmla="*/ 2497 w 81386"/>
                <a:gd name="connsiteY1" fmla="*/ 153786 h 153785"/>
                <a:gd name="connsiteX2" fmla="*/ 81387 w 81386"/>
                <a:gd name="connsiteY2" fmla="*/ 153786 h 153785"/>
                <a:gd name="connsiteX3" fmla="*/ 81387 w 81386"/>
                <a:gd name="connsiteY3" fmla="*/ 149292 h 153785"/>
                <a:gd name="connsiteX4" fmla="*/ 61581 w 81386"/>
                <a:gd name="connsiteY4" fmla="*/ 119500 h 153785"/>
                <a:gd name="connsiteX5" fmla="*/ 61581 w 81386"/>
                <a:gd name="connsiteY5" fmla="*/ 0 h 153785"/>
                <a:gd name="connsiteX6" fmla="*/ 0 w 81386"/>
                <a:gd name="connsiteY6" fmla="*/ 30125 h 153785"/>
                <a:gd name="connsiteX7" fmla="*/ 1831 w 81386"/>
                <a:gd name="connsiteY7" fmla="*/ 33620 h 153785"/>
                <a:gd name="connsiteX8" fmla="*/ 21803 w 81386"/>
                <a:gd name="connsiteY8" fmla="*/ 57919 h 153785"/>
                <a:gd name="connsiteX9" fmla="*/ 21803 w 81386"/>
                <a:gd name="connsiteY9" fmla="*/ 117503 h 153785"/>
                <a:gd name="connsiteX10" fmla="*/ 2497 w 81386"/>
                <a:gd name="connsiteY10" fmla="*/ 149292 h 1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86" h="153785">
                  <a:moveTo>
                    <a:pt x="2497" y="149292"/>
                  </a:moveTo>
                  <a:lnTo>
                    <a:pt x="2497" y="153786"/>
                  </a:lnTo>
                  <a:lnTo>
                    <a:pt x="81387" y="153786"/>
                  </a:lnTo>
                  <a:lnTo>
                    <a:pt x="81387" y="149292"/>
                  </a:lnTo>
                  <a:cubicBezTo>
                    <a:pt x="64078" y="145131"/>
                    <a:pt x="61581" y="140637"/>
                    <a:pt x="61581" y="119500"/>
                  </a:cubicBezTo>
                  <a:lnTo>
                    <a:pt x="61581" y="0"/>
                  </a:lnTo>
                  <a:lnTo>
                    <a:pt x="0" y="30125"/>
                  </a:lnTo>
                  <a:lnTo>
                    <a:pt x="1831" y="33620"/>
                  </a:lnTo>
                  <a:cubicBezTo>
                    <a:pt x="20804" y="32621"/>
                    <a:pt x="21803" y="41276"/>
                    <a:pt x="21803" y="57919"/>
                  </a:cubicBezTo>
                  <a:lnTo>
                    <a:pt x="21803" y="117503"/>
                  </a:lnTo>
                  <a:cubicBezTo>
                    <a:pt x="21637" y="135811"/>
                    <a:pt x="21637" y="143633"/>
                    <a:pt x="2497" y="149292"/>
                  </a:cubicBezTo>
                  <a:close/>
                </a:path>
              </a:pathLst>
            </a:custGeom>
            <a:solidFill>
              <a:srgbClr val="FFFFFF"/>
            </a:solidFill>
            <a:ln w="16561" cap="flat">
              <a:noFill/>
              <a:prstDash val="solid"/>
              <a:miter/>
            </a:ln>
          </p:spPr>
          <p:txBody>
            <a:bodyPr rtlCol="0" anchor="ctr"/>
            <a:lstStyle/>
            <a:p>
              <a:endParaRPr lang="en-CA"/>
            </a:p>
          </p:txBody>
        </p:sp>
        <p:sp>
          <p:nvSpPr>
            <p:cNvPr id="62" name="Freeform: Shape 61">
              <a:extLst>
                <a:ext uri="{FF2B5EF4-FFF2-40B4-BE49-F238E27FC236}">
                  <a16:creationId xmlns:a16="http://schemas.microsoft.com/office/drawing/2014/main" id="{BE04D8E4-48DA-4DB3-ABA7-4AC7875FC984}"/>
                </a:ext>
              </a:extLst>
            </p:cNvPr>
            <p:cNvSpPr/>
            <p:nvPr/>
          </p:nvSpPr>
          <p:spPr>
            <a:xfrm>
              <a:off x="2395754" y="6004709"/>
              <a:ext cx="137974" cy="156448"/>
            </a:xfrm>
            <a:custGeom>
              <a:avLst/>
              <a:gdLst>
                <a:gd name="connsiteX0" fmla="*/ 132982 w 137974"/>
                <a:gd name="connsiteY0" fmla="*/ 102857 h 156448"/>
                <a:gd name="connsiteX1" fmla="*/ 86213 w 137974"/>
                <a:gd name="connsiteY1" fmla="*/ 125325 h 156448"/>
                <a:gd name="connsiteX2" fmla="*/ 35950 w 137974"/>
                <a:gd name="connsiteY2" fmla="*/ 69903 h 156448"/>
                <a:gd name="connsiteX3" fmla="*/ 79889 w 137974"/>
                <a:gd name="connsiteY3" fmla="*/ 18641 h 156448"/>
                <a:gd name="connsiteX4" fmla="*/ 120998 w 137974"/>
                <a:gd name="connsiteY4" fmla="*/ 52926 h 156448"/>
                <a:gd name="connsiteX5" fmla="*/ 125492 w 137974"/>
                <a:gd name="connsiteY5" fmla="*/ 52926 h 156448"/>
                <a:gd name="connsiteX6" fmla="*/ 132815 w 137974"/>
                <a:gd name="connsiteY6" fmla="*/ 16311 h 156448"/>
                <a:gd name="connsiteX7" fmla="*/ 79889 w 137974"/>
                <a:gd name="connsiteY7" fmla="*/ 0 h 156448"/>
                <a:gd name="connsiteX8" fmla="*/ 0 w 137974"/>
                <a:gd name="connsiteY8" fmla="*/ 82052 h 156448"/>
                <a:gd name="connsiteX9" fmla="*/ 70568 w 137974"/>
                <a:gd name="connsiteY9" fmla="*/ 156449 h 156448"/>
                <a:gd name="connsiteX10" fmla="*/ 137975 w 137974"/>
                <a:gd name="connsiteY10" fmla="*/ 105520 h 156448"/>
                <a:gd name="connsiteX11" fmla="*/ 132982 w 137974"/>
                <a:gd name="connsiteY11" fmla="*/ 102857 h 1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974" h="156448">
                  <a:moveTo>
                    <a:pt x="132982" y="102857"/>
                  </a:moveTo>
                  <a:cubicBezTo>
                    <a:pt x="123328" y="112510"/>
                    <a:pt x="110513" y="125325"/>
                    <a:pt x="86213" y="125325"/>
                  </a:cubicBezTo>
                  <a:cubicBezTo>
                    <a:pt x="48765" y="125325"/>
                    <a:pt x="35950" y="93869"/>
                    <a:pt x="35950" y="69903"/>
                  </a:cubicBezTo>
                  <a:cubicBezTo>
                    <a:pt x="35950" y="44272"/>
                    <a:pt x="48765" y="18641"/>
                    <a:pt x="79889" y="18641"/>
                  </a:cubicBezTo>
                  <a:cubicBezTo>
                    <a:pt x="108682" y="18641"/>
                    <a:pt x="115839" y="38779"/>
                    <a:pt x="120998" y="52926"/>
                  </a:cubicBezTo>
                  <a:lnTo>
                    <a:pt x="125492" y="52926"/>
                  </a:lnTo>
                  <a:lnTo>
                    <a:pt x="132815" y="16311"/>
                  </a:lnTo>
                  <a:cubicBezTo>
                    <a:pt x="125825" y="11484"/>
                    <a:pt x="108516" y="0"/>
                    <a:pt x="79889" y="0"/>
                  </a:cubicBezTo>
                  <a:cubicBezTo>
                    <a:pt x="31123" y="0"/>
                    <a:pt x="0" y="36948"/>
                    <a:pt x="0" y="82052"/>
                  </a:cubicBezTo>
                  <a:cubicBezTo>
                    <a:pt x="0" y="114174"/>
                    <a:pt x="18641" y="156449"/>
                    <a:pt x="70568" y="156449"/>
                  </a:cubicBezTo>
                  <a:cubicBezTo>
                    <a:pt x="95201" y="156449"/>
                    <a:pt x="119334" y="147794"/>
                    <a:pt x="137975" y="105520"/>
                  </a:cubicBezTo>
                  <a:lnTo>
                    <a:pt x="132982" y="102857"/>
                  </a:lnTo>
                  <a:close/>
                </a:path>
              </a:pathLst>
            </a:custGeom>
            <a:solidFill>
              <a:srgbClr val="FFFFFF"/>
            </a:solidFill>
            <a:ln w="16561" cap="flat">
              <a:noFill/>
              <a:prstDash val="solid"/>
              <a:miter/>
            </a:ln>
          </p:spPr>
          <p:txBody>
            <a:bodyPr rtlCol="0" anchor="ctr"/>
            <a:lstStyle/>
            <a:p>
              <a:endParaRPr lang="en-CA"/>
            </a:p>
          </p:txBody>
        </p:sp>
        <p:sp>
          <p:nvSpPr>
            <p:cNvPr id="63" name="Freeform: Shape 62">
              <a:extLst>
                <a:ext uri="{FF2B5EF4-FFF2-40B4-BE49-F238E27FC236}">
                  <a16:creationId xmlns:a16="http://schemas.microsoft.com/office/drawing/2014/main" id="{10F270AE-0CA6-44A0-AD57-51626F376850}"/>
                </a:ext>
              </a:extLst>
            </p:cNvPr>
            <p:cNvSpPr/>
            <p:nvPr/>
          </p:nvSpPr>
          <p:spPr>
            <a:xfrm>
              <a:off x="2526406" y="5925320"/>
              <a:ext cx="185075" cy="230512"/>
            </a:xfrm>
            <a:custGeom>
              <a:avLst/>
              <a:gdLst>
                <a:gd name="connsiteX0" fmla="*/ 163938 w 185075"/>
                <a:gd name="connsiteY0" fmla="*/ 207877 h 230512"/>
                <a:gd name="connsiteX1" fmla="*/ 102690 w 185075"/>
                <a:gd name="connsiteY1" fmla="*/ 143467 h 230512"/>
                <a:gd name="connsiteX2" fmla="*/ 147628 w 185075"/>
                <a:gd name="connsiteY2" fmla="*/ 103356 h 230512"/>
                <a:gd name="connsiteX3" fmla="*/ 169431 w 185075"/>
                <a:gd name="connsiteY3" fmla="*/ 89209 h 230512"/>
                <a:gd name="connsiteX4" fmla="*/ 169431 w 185075"/>
                <a:gd name="connsiteY4" fmla="*/ 84715 h 230512"/>
                <a:gd name="connsiteX5" fmla="*/ 106851 w 185075"/>
                <a:gd name="connsiteY5" fmla="*/ 84715 h 230512"/>
                <a:gd name="connsiteX6" fmla="*/ 106851 w 185075"/>
                <a:gd name="connsiteY6" fmla="*/ 89209 h 230512"/>
                <a:gd name="connsiteX7" fmla="*/ 115839 w 185075"/>
                <a:gd name="connsiteY7" fmla="*/ 96865 h 230512"/>
                <a:gd name="connsiteX8" fmla="*/ 106851 w 185075"/>
                <a:gd name="connsiteY8" fmla="*/ 110013 h 230512"/>
                <a:gd name="connsiteX9" fmla="*/ 61914 w 185075"/>
                <a:gd name="connsiteY9" fmla="*/ 149458 h 230512"/>
                <a:gd name="connsiteX10" fmla="*/ 61914 w 185075"/>
                <a:gd name="connsiteY10" fmla="*/ 0 h 230512"/>
                <a:gd name="connsiteX11" fmla="*/ 0 w 185075"/>
                <a:gd name="connsiteY11" fmla="*/ 31789 h 230512"/>
                <a:gd name="connsiteX12" fmla="*/ 1997 w 185075"/>
                <a:gd name="connsiteY12" fmla="*/ 35617 h 230512"/>
                <a:gd name="connsiteX13" fmla="*/ 8155 w 185075"/>
                <a:gd name="connsiteY13" fmla="*/ 34618 h 230512"/>
                <a:gd name="connsiteX14" fmla="*/ 22302 w 185075"/>
                <a:gd name="connsiteY14" fmla="*/ 59916 h 230512"/>
                <a:gd name="connsiteX15" fmla="*/ 22302 w 185075"/>
                <a:gd name="connsiteY15" fmla="*/ 200054 h 230512"/>
                <a:gd name="connsiteX16" fmla="*/ 3994 w 185075"/>
                <a:gd name="connsiteY16" fmla="*/ 225685 h 230512"/>
                <a:gd name="connsiteX17" fmla="*/ 3994 w 185075"/>
                <a:gd name="connsiteY17" fmla="*/ 230346 h 230512"/>
                <a:gd name="connsiteX18" fmla="*/ 80388 w 185075"/>
                <a:gd name="connsiteY18" fmla="*/ 230346 h 230512"/>
                <a:gd name="connsiteX19" fmla="*/ 80388 w 185075"/>
                <a:gd name="connsiteY19" fmla="*/ 225852 h 230512"/>
                <a:gd name="connsiteX20" fmla="*/ 62080 w 185075"/>
                <a:gd name="connsiteY20" fmla="*/ 197392 h 230512"/>
                <a:gd name="connsiteX21" fmla="*/ 62080 w 185075"/>
                <a:gd name="connsiteY21" fmla="*/ 155450 h 230512"/>
                <a:gd name="connsiteX22" fmla="*/ 111844 w 185075"/>
                <a:gd name="connsiteY22" fmla="*/ 208043 h 230512"/>
                <a:gd name="connsiteX23" fmla="*/ 161941 w 185075"/>
                <a:gd name="connsiteY23" fmla="*/ 230512 h 230512"/>
                <a:gd name="connsiteX24" fmla="*/ 185076 w 185075"/>
                <a:gd name="connsiteY24" fmla="*/ 230512 h 230512"/>
                <a:gd name="connsiteX25" fmla="*/ 185076 w 185075"/>
                <a:gd name="connsiteY25" fmla="*/ 226018 h 230512"/>
                <a:gd name="connsiteX26" fmla="*/ 163938 w 185075"/>
                <a:gd name="connsiteY26" fmla="*/ 207877 h 2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75" h="230512">
                  <a:moveTo>
                    <a:pt x="163938" y="207877"/>
                  </a:moveTo>
                  <a:lnTo>
                    <a:pt x="102690" y="143467"/>
                  </a:lnTo>
                  <a:lnTo>
                    <a:pt x="147628" y="103356"/>
                  </a:lnTo>
                  <a:cubicBezTo>
                    <a:pt x="160110" y="92371"/>
                    <a:pt x="160443" y="92038"/>
                    <a:pt x="169431" y="89209"/>
                  </a:cubicBezTo>
                  <a:lnTo>
                    <a:pt x="169431" y="84715"/>
                  </a:lnTo>
                  <a:lnTo>
                    <a:pt x="106851" y="84715"/>
                  </a:lnTo>
                  <a:lnTo>
                    <a:pt x="106851" y="89209"/>
                  </a:lnTo>
                  <a:cubicBezTo>
                    <a:pt x="109681" y="89875"/>
                    <a:pt x="115839" y="91206"/>
                    <a:pt x="115839" y="96865"/>
                  </a:cubicBezTo>
                  <a:cubicBezTo>
                    <a:pt x="115839" y="101026"/>
                    <a:pt x="113009" y="103855"/>
                    <a:pt x="106851" y="110013"/>
                  </a:cubicBezTo>
                  <a:lnTo>
                    <a:pt x="61914" y="149458"/>
                  </a:lnTo>
                  <a:lnTo>
                    <a:pt x="61914" y="0"/>
                  </a:lnTo>
                  <a:lnTo>
                    <a:pt x="0" y="31789"/>
                  </a:lnTo>
                  <a:lnTo>
                    <a:pt x="1997" y="35617"/>
                  </a:lnTo>
                  <a:cubicBezTo>
                    <a:pt x="4327" y="34951"/>
                    <a:pt x="6158" y="34618"/>
                    <a:pt x="8155" y="34618"/>
                  </a:cubicBezTo>
                  <a:cubicBezTo>
                    <a:pt x="21969" y="34618"/>
                    <a:pt x="22302" y="47101"/>
                    <a:pt x="22302" y="59916"/>
                  </a:cubicBezTo>
                  <a:lnTo>
                    <a:pt x="22302" y="200054"/>
                  </a:lnTo>
                  <a:cubicBezTo>
                    <a:pt x="22302" y="213869"/>
                    <a:pt x="20638" y="222856"/>
                    <a:pt x="3994" y="225685"/>
                  </a:cubicBezTo>
                  <a:lnTo>
                    <a:pt x="3994" y="230346"/>
                  </a:lnTo>
                  <a:lnTo>
                    <a:pt x="80388" y="230346"/>
                  </a:lnTo>
                  <a:lnTo>
                    <a:pt x="80388" y="225852"/>
                  </a:lnTo>
                  <a:cubicBezTo>
                    <a:pt x="62413" y="222024"/>
                    <a:pt x="62080" y="212038"/>
                    <a:pt x="62080" y="197392"/>
                  </a:cubicBezTo>
                  <a:lnTo>
                    <a:pt x="62080" y="155450"/>
                  </a:lnTo>
                  <a:lnTo>
                    <a:pt x="111844" y="208043"/>
                  </a:lnTo>
                  <a:cubicBezTo>
                    <a:pt x="127822" y="224687"/>
                    <a:pt x="133980" y="230179"/>
                    <a:pt x="161941" y="230512"/>
                  </a:cubicBezTo>
                  <a:lnTo>
                    <a:pt x="185076" y="230512"/>
                  </a:lnTo>
                  <a:lnTo>
                    <a:pt x="185076" y="226018"/>
                  </a:lnTo>
                  <a:cubicBezTo>
                    <a:pt x="176588" y="222357"/>
                    <a:pt x="170097" y="215034"/>
                    <a:pt x="163938" y="207877"/>
                  </a:cubicBezTo>
                  <a:close/>
                </a:path>
              </a:pathLst>
            </a:custGeom>
            <a:solidFill>
              <a:srgbClr val="FFFFFF"/>
            </a:solidFill>
            <a:ln w="16561" cap="flat">
              <a:noFill/>
              <a:prstDash val="solid"/>
              <a:miter/>
            </a:ln>
          </p:spPr>
          <p:txBody>
            <a:bodyPr rtlCol="0" anchor="ctr"/>
            <a:lstStyle/>
            <a:p>
              <a:endParaRPr lang="en-CA"/>
            </a:p>
          </p:txBody>
        </p:sp>
        <p:sp>
          <p:nvSpPr>
            <p:cNvPr id="64" name="Freeform: Shape 63">
              <a:extLst>
                <a:ext uri="{FF2B5EF4-FFF2-40B4-BE49-F238E27FC236}">
                  <a16:creationId xmlns:a16="http://schemas.microsoft.com/office/drawing/2014/main" id="{BAABB83C-66E2-470B-AF76-F01F1134C8B9}"/>
                </a:ext>
              </a:extLst>
            </p:cNvPr>
            <p:cNvSpPr/>
            <p:nvPr/>
          </p:nvSpPr>
          <p:spPr>
            <a:xfrm>
              <a:off x="202560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5" name="Freeform: Shape 64">
              <a:extLst>
                <a:ext uri="{FF2B5EF4-FFF2-40B4-BE49-F238E27FC236}">
                  <a16:creationId xmlns:a16="http://schemas.microsoft.com/office/drawing/2014/main" id="{D3A23248-0457-45B8-A29D-2D0C0B27D314}"/>
                </a:ext>
              </a:extLst>
            </p:cNvPr>
            <p:cNvSpPr/>
            <p:nvPr/>
          </p:nvSpPr>
          <p:spPr>
            <a:xfrm>
              <a:off x="144108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6" name="Freeform: Shape 65">
              <a:extLst>
                <a:ext uri="{FF2B5EF4-FFF2-40B4-BE49-F238E27FC236}">
                  <a16:creationId xmlns:a16="http://schemas.microsoft.com/office/drawing/2014/main" id="{8C9D6E3D-98FC-409E-B618-FB9B9EE48449}"/>
                </a:ext>
              </a:extLst>
            </p:cNvPr>
            <p:cNvSpPr/>
            <p:nvPr/>
          </p:nvSpPr>
          <p:spPr>
            <a:xfrm>
              <a:off x="2124126" y="5922823"/>
              <a:ext cx="65748" cy="63744"/>
            </a:xfrm>
            <a:custGeom>
              <a:avLst/>
              <a:gdLst>
                <a:gd name="connsiteX0" fmla="*/ 8494 w 65748"/>
                <a:gd name="connsiteY0" fmla="*/ 54923 h 63744"/>
                <a:gd name="connsiteX1" fmla="*/ 31962 w 65748"/>
                <a:gd name="connsiteY1" fmla="*/ 63744 h 63744"/>
                <a:gd name="connsiteX2" fmla="*/ 65748 w 65748"/>
                <a:gd name="connsiteY2" fmla="*/ 31623 h 63744"/>
                <a:gd name="connsiteX3" fmla="*/ 33293 w 65748"/>
                <a:gd name="connsiteY3" fmla="*/ 0 h 63744"/>
                <a:gd name="connsiteX4" fmla="*/ 6 w 65748"/>
                <a:gd name="connsiteY4" fmla="*/ 32288 h 63744"/>
                <a:gd name="connsiteX5" fmla="*/ 8494 w 65748"/>
                <a:gd name="connsiteY5" fmla="*/ 54923 h 63744"/>
                <a:gd name="connsiteX6" fmla="*/ 21809 w 65748"/>
                <a:gd name="connsiteY6" fmla="*/ 12982 h 63744"/>
                <a:gd name="connsiteX7" fmla="*/ 32295 w 65748"/>
                <a:gd name="connsiteY7" fmla="*/ 7656 h 63744"/>
                <a:gd name="connsiteX8" fmla="*/ 42114 w 65748"/>
                <a:gd name="connsiteY8" fmla="*/ 11983 h 63744"/>
                <a:gd name="connsiteX9" fmla="*/ 48439 w 65748"/>
                <a:gd name="connsiteY9" fmla="*/ 33120 h 63744"/>
                <a:gd name="connsiteX10" fmla="*/ 40284 w 65748"/>
                <a:gd name="connsiteY10" fmla="*/ 54757 h 63744"/>
                <a:gd name="connsiteX11" fmla="*/ 34125 w 65748"/>
                <a:gd name="connsiteY11" fmla="*/ 56255 h 63744"/>
                <a:gd name="connsiteX12" fmla="*/ 17316 w 65748"/>
                <a:gd name="connsiteY12" fmla="*/ 30125 h 63744"/>
                <a:gd name="connsiteX13" fmla="*/ 21809 w 65748"/>
                <a:gd name="connsiteY13" fmla="*/ 12982 h 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48" h="63744">
                  <a:moveTo>
                    <a:pt x="8494" y="54923"/>
                  </a:moveTo>
                  <a:cubicBezTo>
                    <a:pt x="15818" y="62579"/>
                    <a:pt x="24639" y="63744"/>
                    <a:pt x="31962" y="63744"/>
                  </a:cubicBezTo>
                  <a:cubicBezTo>
                    <a:pt x="56095" y="63744"/>
                    <a:pt x="65748" y="46935"/>
                    <a:pt x="65748" y="31623"/>
                  </a:cubicBezTo>
                  <a:cubicBezTo>
                    <a:pt x="65748" y="15146"/>
                    <a:pt x="55096" y="0"/>
                    <a:pt x="33293" y="0"/>
                  </a:cubicBezTo>
                  <a:cubicBezTo>
                    <a:pt x="12655" y="0"/>
                    <a:pt x="6" y="14813"/>
                    <a:pt x="6" y="32288"/>
                  </a:cubicBezTo>
                  <a:cubicBezTo>
                    <a:pt x="-160" y="41109"/>
                    <a:pt x="3002" y="49431"/>
                    <a:pt x="8494" y="54923"/>
                  </a:cubicBezTo>
                  <a:close/>
                  <a:moveTo>
                    <a:pt x="21809" y="12982"/>
                  </a:moveTo>
                  <a:cubicBezTo>
                    <a:pt x="23973" y="10319"/>
                    <a:pt x="27634" y="7656"/>
                    <a:pt x="32295" y="7656"/>
                  </a:cubicBezTo>
                  <a:cubicBezTo>
                    <a:pt x="36289" y="7656"/>
                    <a:pt x="39784" y="9487"/>
                    <a:pt x="42114" y="11983"/>
                  </a:cubicBezTo>
                  <a:cubicBezTo>
                    <a:pt x="45443" y="15645"/>
                    <a:pt x="48439" y="23467"/>
                    <a:pt x="48439" y="33120"/>
                  </a:cubicBezTo>
                  <a:cubicBezTo>
                    <a:pt x="48439" y="37614"/>
                    <a:pt x="48106" y="50097"/>
                    <a:pt x="40284" y="54757"/>
                  </a:cubicBezTo>
                  <a:cubicBezTo>
                    <a:pt x="38453" y="55756"/>
                    <a:pt x="36289" y="56255"/>
                    <a:pt x="34125" y="56255"/>
                  </a:cubicBezTo>
                  <a:cubicBezTo>
                    <a:pt x="22142" y="56255"/>
                    <a:pt x="17316" y="41775"/>
                    <a:pt x="17316" y="30125"/>
                  </a:cubicBezTo>
                  <a:cubicBezTo>
                    <a:pt x="17149" y="23467"/>
                    <a:pt x="18647" y="16976"/>
                    <a:pt x="21809" y="12982"/>
                  </a:cubicBezTo>
                  <a:close/>
                </a:path>
              </a:pathLst>
            </a:custGeom>
            <a:solidFill>
              <a:srgbClr val="FFFFFF"/>
            </a:solidFill>
            <a:ln w="16561" cap="flat">
              <a:noFill/>
              <a:prstDash val="solid"/>
              <a:miter/>
            </a:ln>
          </p:spPr>
          <p:txBody>
            <a:bodyPr rtlCol="0" anchor="ctr"/>
            <a:lstStyle/>
            <a:p>
              <a:endParaRPr lang="en-CA"/>
            </a:p>
          </p:txBody>
        </p:sp>
        <p:sp>
          <p:nvSpPr>
            <p:cNvPr id="67" name="Freeform: Shape 66">
              <a:extLst>
                <a:ext uri="{FF2B5EF4-FFF2-40B4-BE49-F238E27FC236}">
                  <a16:creationId xmlns:a16="http://schemas.microsoft.com/office/drawing/2014/main" id="{6428EBF6-2E96-43A9-B628-C97DD57D1429}"/>
                </a:ext>
              </a:extLst>
            </p:cNvPr>
            <p:cNvSpPr/>
            <p:nvPr/>
          </p:nvSpPr>
          <p:spPr>
            <a:xfrm>
              <a:off x="2189708" y="5922823"/>
              <a:ext cx="74562" cy="64077"/>
            </a:xfrm>
            <a:custGeom>
              <a:avLst/>
              <a:gdLst>
                <a:gd name="connsiteX0" fmla="*/ 7323 w 74562"/>
                <a:gd name="connsiteY0" fmla="*/ 17975 h 64077"/>
                <a:gd name="connsiteX1" fmla="*/ 7323 w 74562"/>
                <a:gd name="connsiteY1" fmla="*/ 40776 h 64077"/>
                <a:gd name="connsiteX2" fmla="*/ 11484 w 74562"/>
                <a:gd name="connsiteY2" fmla="*/ 56255 h 64077"/>
                <a:gd name="connsiteX3" fmla="*/ 28793 w 74562"/>
                <a:gd name="connsiteY3" fmla="*/ 63744 h 64077"/>
                <a:gd name="connsiteX4" fmla="*/ 51595 w 74562"/>
                <a:gd name="connsiteY4" fmla="*/ 52094 h 64077"/>
                <a:gd name="connsiteX5" fmla="*/ 60250 w 74562"/>
                <a:gd name="connsiteY5" fmla="*/ 64077 h 64077"/>
                <a:gd name="connsiteX6" fmla="*/ 74563 w 74562"/>
                <a:gd name="connsiteY6" fmla="*/ 53426 h 64077"/>
                <a:gd name="connsiteX7" fmla="*/ 73731 w 74562"/>
                <a:gd name="connsiteY7" fmla="*/ 52094 h 64077"/>
                <a:gd name="connsiteX8" fmla="*/ 66907 w 74562"/>
                <a:gd name="connsiteY8" fmla="*/ 39611 h 64077"/>
                <a:gd name="connsiteX9" fmla="*/ 66907 w 74562"/>
                <a:gd name="connsiteY9" fmla="*/ 0 h 64077"/>
                <a:gd name="connsiteX10" fmla="*/ 42940 w 74562"/>
                <a:gd name="connsiteY10" fmla="*/ 4827 h 64077"/>
                <a:gd name="connsiteX11" fmla="*/ 42940 w 74562"/>
                <a:gd name="connsiteY11" fmla="*/ 6657 h 64077"/>
                <a:gd name="connsiteX12" fmla="*/ 50596 w 74562"/>
                <a:gd name="connsiteY12" fmla="*/ 16311 h 64077"/>
                <a:gd name="connsiteX13" fmla="*/ 50596 w 74562"/>
                <a:gd name="connsiteY13" fmla="*/ 37281 h 64077"/>
                <a:gd name="connsiteX14" fmla="*/ 47434 w 74562"/>
                <a:gd name="connsiteY14" fmla="*/ 47434 h 64077"/>
                <a:gd name="connsiteX15" fmla="*/ 36116 w 74562"/>
                <a:gd name="connsiteY15" fmla="*/ 52094 h 64077"/>
                <a:gd name="connsiteX16" fmla="*/ 24466 w 74562"/>
                <a:gd name="connsiteY16" fmla="*/ 44272 h 64077"/>
                <a:gd name="connsiteX17" fmla="*/ 23467 w 74562"/>
                <a:gd name="connsiteY17" fmla="*/ 37281 h 64077"/>
                <a:gd name="connsiteX18" fmla="*/ 23467 w 74562"/>
                <a:gd name="connsiteY18" fmla="*/ 0 h 64077"/>
                <a:gd name="connsiteX19" fmla="*/ 0 w 74562"/>
                <a:gd name="connsiteY19" fmla="*/ 4827 h 64077"/>
                <a:gd name="connsiteX20" fmla="*/ 0 w 74562"/>
                <a:gd name="connsiteY20" fmla="*/ 6657 h 64077"/>
                <a:gd name="connsiteX21" fmla="*/ 7323 w 74562"/>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2" h="64077">
                  <a:moveTo>
                    <a:pt x="7323" y="17975"/>
                  </a:moveTo>
                  <a:lnTo>
                    <a:pt x="7323" y="40776"/>
                  </a:lnTo>
                  <a:cubicBezTo>
                    <a:pt x="7323" y="45603"/>
                    <a:pt x="7656" y="51428"/>
                    <a:pt x="11484" y="56255"/>
                  </a:cubicBezTo>
                  <a:cubicBezTo>
                    <a:pt x="13148" y="58419"/>
                    <a:pt x="17975" y="63744"/>
                    <a:pt x="28793" y="63744"/>
                  </a:cubicBezTo>
                  <a:cubicBezTo>
                    <a:pt x="39445" y="63744"/>
                    <a:pt x="47101" y="58086"/>
                    <a:pt x="51595" y="52094"/>
                  </a:cubicBezTo>
                  <a:cubicBezTo>
                    <a:pt x="52593" y="55756"/>
                    <a:pt x="54258" y="59584"/>
                    <a:pt x="60250" y="64077"/>
                  </a:cubicBezTo>
                  <a:lnTo>
                    <a:pt x="74563" y="53426"/>
                  </a:lnTo>
                  <a:lnTo>
                    <a:pt x="73731" y="52094"/>
                  </a:lnTo>
                  <a:cubicBezTo>
                    <a:pt x="66907" y="50763"/>
                    <a:pt x="66907" y="45936"/>
                    <a:pt x="66907" y="39611"/>
                  </a:cubicBezTo>
                  <a:lnTo>
                    <a:pt x="66907" y="0"/>
                  </a:lnTo>
                  <a:lnTo>
                    <a:pt x="42940" y="4827"/>
                  </a:lnTo>
                  <a:lnTo>
                    <a:pt x="42940" y="6657"/>
                  </a:lnTo>
                  <a:cubicBezTo>
                    <a:pt x="49265" y="7490"/>
                    <a:pt x="50596" y="9986"/>
                    <a:pt x="50596" y="16311"/>
                  </a:cubicBezTo>
                  <a:lnTo>
                    <a:pt x="50596" y="37281"/>
                  </a:lnTo>
                  <a:cubicBezTo>
                    <a:pt x="50596" y="40111"/>
                    <a:pt x="50430" y="43939"/>
                    <a:pt x="47434" y="47434"/>
                  </a:cubicBezTo>
                  <a:cubicBezTo>
                    <a:pt x="45104" y="50263"/>
                    <a:pt x="41109" y="52094"/>
                    <a:pt x="36116" y="52094"/>
                  </a:cubicBezTo>
                  <a:cubicBezTo>
                    <a:pt x="30125" y="52094"/>
                    <a:pt x="26130" y="49098"/>
                    <a:pt x="24466" y="44272"/>
                  </a:cubicBezTo>
                  <a:cubicBezTo>
                    <a:pt x="23800" y="42108"/>
                    <a:pt x="23467" y="40111"/>
                    <a:pt x="23467" y="37281"/>
                  </a:cubicBezTo>
                  <a:lnTo>
                    <a:pt x="23467" y="0"/>
                  </a:lnTo>
                  <a:lnTo>
                    <a:pt x="0" y="4827"/>
                  </a:lnTo>
                  <a:lnTo>
                    <a:pt x="0" y="6657"/>
                  </a:lnTo>
                  <a:cubicBezTo>
                    <a:pt x="6657" y="7656"/>
                    <a:pt x="7323" y="10985"/>
                    <a:pt x="7323" y="17975"/>
                  </a:cubicBezTo>
                  <a:close/>
                </a:path>
              </a:pathLst>
            </a:custGeom>
            <a:solidFill>
              <a:srgbClr val="FFFFFF"/>
            </a:solidFill>
            <a:ln w="16561" cap="flat">
              <a:noFill/>
              <a:prstDash val="solid"/>
              <a:miter/>
            </a:ln>
          </p:spPr>
          <p:txBody>
            <a:bodyPr rtlCol="0" anchor="ctr"/>
            <a:lstStyle/>
            <a:p>
              <a:endParaRPr lang="en-CA"/>
            </a:p>
          </p:txBody>
        </p:sp>
        <p:sp>
          <p:nvSpPr>
            <p:cNvPr id="68" name="Freeform: Shape 67">
              <a:extLst>
                <a:ext uri="{FF2B5EF4-FFF2-40B4-BE49-F238E27FC236}">
                  <a16:creationId xmlns:a16="http://schemas.microsoft.com/office/drawing/2014/main" id="{563E6CF8-8E66-41B9-BEC3-379FD5939F19}"/>
                </a:ext>
              </a:extLst>
            </p:cNvPr>
            <p:cNvSpPr/>
            <p:nvPr/>
          </p:nvSpPr>
          <p:spPr>
            <a:xfrm>
              <a:off x="2324351"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39"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69" name="Freeform: Shape 68">
              <a:extLst>
                <a:ext uri="{FF2B5EF4-FFF2-40B4-BE49-F238E27FC236}">
                  <a16:creationId xmlns:a16="http://schemas.microsoft.com/office/drawing/2014/main" id="{42FA1F22-007C-4216-99A8-0172D17246DC}"/>
                </a:ext>
              </a:extLst>
            </p:cNvPr>
            <p:cNvSpPr/>
            <p:nvPr/>
          </p:nvSpPr>
          <p:spPr>
            <a:xfrm>
              <a:off x="1540443"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40"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70" name="Freeform: Shape 69">
              <a:extLst>
                <a:ext uri="{FF2B5EF4-FFF2-40B4-BE49-F238E27FC236}">
                  <a16:creationId xmlns:a16="http://schemas.microsoft.com/office/drawing/2014/main" id="{E55DB051-EED0-479D-BDA2-438160D48285}"/>
                </a:ext>
              </a:extLst>
            </p:cNvPr>
            <p:cNvSpPr/>
            <p:nvPr/>
          </p:nvSpPr>
          <p:spPr>
            <a:xfrm>
              <a:off x="2387599" y="5922657"/>
              <a:ext cx="61414" cy="64077"/>
            </a:xfrm>
            <a:custGeom>
              <a:avLst/>
              <a:gdLst>
                <a:gd name="connsiteX0" fmla="*/ 19140 w 61414"/>
                <a:gd name="connsiteY0" fmla="*/ 63744 h 64077"/>
                <a:gd name="connsiteX1" fmla="*/ 39112 w 61414"/>
                <a:gd name="connsiteY1" fmla="*/ 54091 h 64077"/>
                <a:gd name="connsiteX2" fmla="*/ 46768 w 61414"/>
                <a:gd name="connsiteY2" fmla="*/ 64077 h 64077"/>
                <a:gd name="connsiteX3" fmla="*/ 61415 w 61414"/>
                <a:gd name="connsiteY3" fmla="*/ 53093 h 64077"/>
                <a:gd name="connsiteX4" fmla="*/ 60416 w 61414"/>
                <a:gd name="connsiteY4" fmla="*/ 51595 h 64077"/>
                <a:gd name="connsiteX5" fmla="*/ 53426 w 61414"/>
                <a:gd name="connsiteY5" fmla="*/ 38280 h 64077"/>
                <a:gd name="connsiteX6" fmla="*/ 53426 w 61414"/>
                <a:gd name="connsiteY6" fmla="*/ 24133 h 64077"/>
                <a:gd name="connsiteX7" fmla="*/ 49598 w 61414"/>
                <a:gd name="connsiteY7" fmla="*/ 7490 h 64077"/>
                <a:gd name="connsiteX8" fmla="*/ 30291 w 61414"/>
                <a:gd name="connsiteY8" fmla="*/ 0 h 64077"/>
                <a:gd name="connsiteX9" fmla="*/ 7822 w 61414"/>
                <a:gd name="connsiteY9" fmla="*/ 4161 h 64077"/>
                <a:gd name="connsiteX10" fmla="*/ 5825 w 61414"/>
                <a:gd name="connsiteY10" fmla="*/ 17975 h 64077"/>
                <a:gd name="connsiteX11" fmla="*/ 7822 w 61414"/>
                <a:gd name="connsiteY11" fmla="*/ 17975 h 64077"/>
                <a:gd name="connsiteX12" fmla="*/ 14979 w 61414"/>
                <a:gd name="connsiteY12" fmla="*/ 11318 h 64077"/>
                <a:gd name="connsiteX13" fmla="*/ 26963 w 61414"/>
                <a:gd name="connsiteY13" fmla="*/ 7989 h 64077"/>
                <a:gd name="connsiteX14" fmla="*/ 36616 w 61414"/>
                <a:gd name="connsiteY14" fmla="*/ 12649 h 64077"/>
                <a:gd name="connsiteX15" fmla="*/ 37448 w 61414"/>
                <a:gd name="connsiteY15" fmla="*/ 16976 h 64077"/>
                <a:gd name="connsiteX16" fmla="*/ 24799 w 61414"/>
                <a:gd name="connsiteY16" fmla="*/ 26962 h 64077"/>
                <a:gd name="connsiteX17" fmla="*/ 20305 w 61414"/>
                <a:gd name="connsiteY17" fmla="*/ 27961 h 64077"/>
                <a:gd name="connsiteX18" fmla="*/ 0 w 61414"/>
                <a:gd name="connsiteY18" fmla="*/ 46768 h 64077"/>
                <a:gd name="connsiteX19" fmla="*/ 19140 w 61414"/>
                <a:gd name="connsiteY19" fmla="*/ 63744 h 64077"/>
                <a:gd name="connsiteX20" fmla="*/ 28128 w 61414"/>
                <a:gd name="connsiteY20" fmla="*/ 33786 h 64077"/>
                <a:gd name="connsiteX21" fmla="*/ 37947 w 61414"/>
                <a:gd name="connsiteY21" fmla="*/ 29126 h 64077"/>
                <a:gd name="connsiteX22" fmla="*/ 37947 w 61414"/>
                <a:gd name="connsiteY22" fmla="*/ 45770 h 64077"/>
                <a:gd name="connsiteX23" fmla="*/ 24965 w 61414"/>
                <a:gd name="connsiteY23" fmla="*/ 53093 h 64077"/>
                <a:gd name="connsiteX24" fmla="*/ 16644 w 61414"/>
                <a:gd name="connsiteY24" fmla="*/ 45104 h 64077"/>
                <a:gd name="connsiteX25" fmla="*/ 28128 w 61414"/>
                <a:gd name="connsiteY25" fmla="*/ 33786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414" h="64077">
                  <a:moveTo>
                    <a:pt x="19140" y="63744"/>
                  </a:moveTo>
                  <a:cubicBezTo>
                    <a:pt x="29459" y="63744"/>
                    <a:pt x="34785" y="58419"/>
                    <a:pt x="39112" y="54091"/>
                  </a:cubicBezTo>
                  <a:cubicBezTo>
                    <a:pt x="40610" y="58585"/>
                    <a:pt x="42275" y="61082"/>
                    <a:pt x="46768" y="64077"/>
                  </a:cubicBezTo>
                  <a:lnTo>
                    <a:pt x="61415" y="53093"/>
                  </a:lnTo>
                  <a:lnTo>
                    <a:pt x="60416" y="51595"/>
                  </a:lnTo>
                  <a:cubicBezTo>
                    <a:pt x="53592" y="48765"/>
                    <a:pt x="53426" y="45770"/>
                    <a:pt x="53426" y="38280"/>
                  </a:cubicBezTo>
                  <a:lnTo>
                    <a:pt x="53426" y="24133"/>
                  </a:lnTo>
                  <a:cubicBezTo>
                    <a:pt x="53426" y="17143"/>
                    <a:pt x="53426" y="12316"/>
                    <a:pt x="49598" y="7490"/>
                  </a:cubicBezTo>
                  <a:cubicBezTo>
                    <a:pt x="44272" y="499"/>
                    <a:pt x="34951" y="0"/>
                    <a:pt x="30291" y="0"/>
                  </a:cubicBezTo>
                  <a:cubicBezTo>
                    <a:pt x="24965" y="0"/>
                    <a:pt x="17143" y="832"/>
                    <a:pt x="7822" y="4161"/>
                  </a:cubicBezTo>
                  <a:lnTo>
                    <a:pt x="5825" y="17975"/>
                  </a:lnTo>
                  <a:lnTo>
                    <a:pt x="7822" y="17975"/>
                  </a:lnTo>
                  <a:cubicBezTo>
                    <a:pt x="9653" y="15811"/>
                    <a:pt x="11651" y="13315"/>
                    <a:pt x="14979" y="11318"/>
                  </a:cubicBezTo>
                  <a:cubicBezTo>
                    <a:pt x="18641" y="9154"/>
                    <a:pt x="23134" y="7989"/>
                    <a:pt x="26963" y="7989"/>
                  </a:cubicBezTo>
                  <a:cubicBezTo>
                    <a:pt x="30957" y="7989"/>
                    <a:pt x="34951" y="9320"/>
                    <a:pt x="36616" y="12649"/>
                  </a:cubicBezTo>
                  <a:cubicBezTo>
                    <a:pt x="37282" y="14147"/>
                    <a:pt x="37448" y="15645"/>
                    <a:pt x="37448" y="16976"/>
                  </a:cubicBezTo>
                  <a:cubicBezTo>
                    <a:pt x="37448" y="23301"/>
                    <a:pt x="31123" y="25298"/>
                    <a:pt x="24799" y="26962"/>
                  </a:cubicBezTo>
                  <a:lnTo>
                    <a:pt x="20305" y="27961"/>
                  </a:lnTo>
                  <a:cubicBezTo>
                    <a:pt x="14147" y="29459"/>
                    <a:pt x="0" y="33120"/>
                    <a:pt x="0" y="46768"/>
                  </a:cubicBezTo>
                  <a:cubicBezTo>
                    <a:pt x="166" y="53925"/>
                    <a:pt x="4494" y="63744"/>
                    <a:pt x="19140" y="63744"/>
                  </a:cubicBezTo>
                  <a:close/>
                  <a:moveTo>
                    <a:pt x="28128" y="33786"/>
                  </a:moveTo>
                  <a:cubicBezTo>
                    <a:pt x="32788" y="32288"/>
                    <a:pt x="33953" y="31623"/>
                    <a:pt x="37947" y="29126"/>
                  </a:cubicBezTo>
                  <a:lnTo>
                    <a:pt x="37947" y="45770"/>
                  </a:lnTo>
                  <a:cubicBezTo>
                    <a:pt x="32122" y="52593"/>
                    <a:pt x="26297" y="53093"/>
                    <a:pt x="24965" y="53093"/>
                  </a:cubicBezTo>
                  <a:cubicBezTo>
                    <a:pt x="20139" y="53093"/>
                    <a:pt x="16644" y="49598"/>
                    <a:pt x="16644" y="45104"/>
                  </a:cubicBezTo>
                  <a:cubicBezTo>
                    <a:pt x="16477" y="37614"/>
                    <a:pt x="24632" y="34951"/>
                    <a:pt x="28128" y="33786"/>
                  </a:cubicBezTo>
                  <a:close/>
                </a:path>
              </a:pathLst>
            </a:custGeom>
            <a:solidFill>
              <a:srgbClr val="FFFFFF"/>
            </a:solidFill>
            <a:ln w="16561" cap="flat">
              <a:noFill/>
              <a:prstDash val="solid"/>
              <a:miter/>
            </a:ln>
          </p:spPr>
          <p:txBody>
            <a:bodyPr rtlCol="0" anchor="ctr"/>
            <a:lstStyle/>
            <a:p>
              <a:endParaRPr lang="en-CA"/>
            </a:p>
          </p:txBody>
        </p:sp>
        <p:sp>
          <p:nvSpPr>
            <p:cNvPr id="71" name="Freeform: Shape 70">
              <a:extLst>
                <a:ext uri="{FF2B5EF4-FFF2-40B4-BE49-F238E27FC236}">
                  <a16:creationId xmlns:a16="http://schemas.microsoft.com/office/drawing/2014/main" id="{86E96E20-053C-4085-8D0A-F42E2FD1F7F4}"/>
                </a:ext>
              </a:extLst>
            </p:cNvPr>
            <p:cNvSpPr/>
            <p:nvPr/>
          </p:nvSpPr>
          <p:spPr>
            <a:xfrm>
              <a:off x="2446517" y="5922823"/>
              <a:ext cx="74729" cy="64077"/>
            </a:xfrm>
            <a:custGeom>
              <a:avLst/>
              <a:gdLst>
                <a:gd name="connsiteX0" fmla="*/ 7490 w 74729"/>
                <a:gd name="connsiteY0" fmla="*/ 17975 h 64077"/>
                <a:gd name="connsiteX1" fmla="*/ 7490 w 74729"/>
                <a:gd name="connsiteY1" fmla="*/ 40776 h 64077"/>
                <a:gd name="connsiteX2" fmla="*/ 11651 w 74729"/>
                <a:gd name="connsiteY2" fmla="*/ 56255 h 64077"/>
                <a:gd name="connsiteX3" fmla="*/ 28960 w 74729"/>
                <a:gd name="connsiteY3" fmla="*/ 63744 h 64077"/>
                <a:gd name="connsiteX4" fmla="*/ 51761 w 74729"/>
                <a:gd name="connsiteY4" fmla="*/ 52094 h 64077"/>
                <a:gd name="connsiteX5" fmla="*/ 60416 w 74729"/>
                <a:gd name="connsiteY5" fmla="*/ 64077 h 64077"/>
                <a:gd name="connsiteX6" fmla="*/ 74729 w 74729"/>
                <a:gd name="connsiteY6" fmla="*/ 53426 h 64077"/>
                <a:gd name="connsiteX7" fmla="*/ 73897 w 74729"/>
                <a:gd name="connsiteY7" fmla="*/ 52094 h 64077"/>
                <a:gd name="connsiteX8" fmla="*/ 67073 w 74729"/>
                <a:gd name="connsiteY8" fmla="*/ 39611 h 64077"/>
                <a:gd name="connsiteX9" fmla="*/ 67073 w 74729"/>
                <a:gd name="connsiteY9" fmla="*/ 0 h 64077"/>
                <a:gd name="connsiteX10" fmla="*/ 43107 w 74729"/>
                <a:gd name="connsiteY10" fmla="*/ 4827 h 64077"/>
                <a:gd name="connsiteX11" fmla="*/ 43107 w 74729"/>
                <a:gd name="connsiteY11" fmla="*/ 6657 h 64077"/>
                <a:gd name="connsiteX12" fmla="*/ 50763 w 74729"/>
                <a:gd name="connsiteY12" fmla="*/ 16311 h 64077"/>
                <a:gd name="connsiteX13" fmla="*/ 50763 w 74729"/>
                <a:gd name="connsiteY13" fmla="*/ 37281 h 64077"/>
                <a:gd name="connsiteX14" fmla="*/ 47600 w 74729"/>
                <a:gd name="connsiteY14" fmla="*/ 47434 h 64077"/>
                <a:gd name="connsiteX15" fmla="*/ 36283 w 74729"/>
                <a:gd name="connsiteY15" fmla="*/ 52094 h 64077"/>
                <a:gd name="connsiteX16" fmla="*/ 24632 w 74729"/>
                <a:gd name="connsiteY16" fmla="*/ 44272 h 64077"/>
                <a:gd name="connsiteX17" fmla="*/ 23634 w 74729"/>
                <a:gd name="connsiteY17" fmla="*/ 37281 h 64077"/>
                <a:gd name="connsiteX18" fmla="*/ 23634 w 74729"/>
                <a:gd name="connsiteY18" fmla="*/ 0 h 64077"/>
                <a:gd name="connsiteX19" fmla="*/ 0 w 74729"/>
                <a:gd name="connsiteY19" fmla="*/ 4827 h 64077"/>
                <a:gd name="connsiteX20" fmla="*/ 0 w 74729"/>
                <a:gd name="connsiteY20" fmla="*/ 6657 h 64077"/>
                <a:gd name="connsiteX21" fmla="*/ 7490 w 74729"/>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729" h="64077">
                  <a:moveTo>
                    <a:pt x="7490" y="17975"/>
                  </a:moveTo>
                  <a:lnTo>
                    <a:pt x="7490" y="40776"/>
                  </a:lnTo>
                  <a:cubicBezTo>
                    <a:pt x="7490" y="45603"/>
                    <a:pt x="7822" y="51428"/>
                    <a:pt x="11651" y="56255"/>
                  </a:cubicBezTo>
                  <a:cubicBezTo>
                    <a:pt x="13315" y="58419"/>
                    <a:pt x="18141" y="63744"/>
                    <a:pt x="28960" y="63744"/>
                  </a:cubicBezTo>
                  <a:cubicBezTo>
                    <a:pt x="39612" y="63744"/>
                    <a:pt x="47268" y="58086"/>
                    <a:pt x="51761" y="52094"/>
                  </a:cubicBezTo>
                  <a:cubicBezTo>
                    <a:pt x="52760" y="55756"/>
                    <a:pt x="54424" y="59584"/>
                    <a:pt x="60416" y="64077"/>
                  </a:cubicBezTo>
                  <a:lnTo>
                    <a:pt x="74729" y="53426"/>
                  </a:lnTo>
                  <a:lnTo>
                    <a:pt x="73897" y="52094"/>
                  </a:lnTo>
                  <a:cubicBezTo>
                    <a:pt x="67073" y="50763"/>
                    <a:pt x="67073" y="45936"/>
                    <a:pt x="67073" y="39611"/>
                  </a:cubicBezTo>
                  <a:lnTo>
                    <a:pt x="67073" y="0"/>
                  </a:lnTo>
                  <a:lnTo>
                    <a:pt x="43107" y="4827"/>
                  </a:lnTo>
                  <a:lnTo>
                    <a:pt x="43107" y="6657"/>
                  </a:lnTo>
                  <a:cubicBezTo>
                    <a:pt x="49431" y="7490"/>
                    <a:pt x="50763" y="9986"/>
                    <a:pt x="50763" y="16311"/>
                  </a:cubicBezTo>
                  <a:lnTo>
                    <a:pt x="50763" y="37281"/>
                  </a:lnTo>
                  <a:cubicBezTo>
                    <a:pt x="50763" y="40111"/>
                    <a:pt x="50596" y="43939"/>
                    <a:pt x="47600" y="47434"/>
                  </a:cubicBezTo>
                  <a:cubicBezTo>
                    <a:pt x="45270" y="50263"/>
                    <a:pt x="41276" y="52094"/>
                    <a:pt x="36283" y="52094"/>
                  </a:cubicBezTo>
                  <a:cubicBezTo>
                    <a:pt x="30291" y="52094"/>
                    <a:pt x="26297" y="49098"/>
                    <a:pt x="24632" y="44272"/>
                  </a:cubicBezTo>
                  <a:cubicBezTo>
                    <a:pt x="23967" y="42108"/>
                    <a:pt x="23634" y="40111"/>
                    <a:pt x="23634" y="37281"/>
                  </a:cubicBezTo>
                  <a:lnTo>
                    <a:pt x="23634" y="0"/>
                  </a:lnTo>
                  <a:lnTo>
                    <a:pt x="0" y="4827"/>
                  </a:lnTo>
                  <a:lnTo>
                    <a:pt x="0" y="6657"/>
                  </a:lnTo>
                  <a:cubicBezTo>
                    <a:pt x="6824" y="7656"/>
                    <a:pt x="7490" y="10985"/>
                    <a:pt x="7490" y="17975"/>
                  </a:cubicBezTo>
                  <a:close/>
                </a:path>
              </a:pathLst>
            </a:custGeom>
            <a:solidFill>
              <a:srgbClr val="FFFFFF"/>
            </a:solidFill>
            <a:ln w="16561" cap="flat">
              <a:noFill/>
              <a:prstDash val="solid"/>
              <a:miter/>
            </a:ln>
          </p:spPr>
          <p:txBody>
            <a:bodyPr rtlCol="0" anchor="ctr"/>
            <a:lstStyle/>
            <a:p>
              <a:endParaRPr lang="en-CA"/>
            </a:p>
          </p:txBody>
        </p:sp>
        <p:sp>
          <p:nvSpPr>
            <p:cNvPr id="72" name="Freeform: Shape 71">
              <a:extLst>
                <a:ext uri="{FF2B5EF4-FFF2-40B4-BE49-F238E27FC236}">
                  <a16:creationId xmlns:a16="http://schemas.microsoft.com/office/drawing/2014/main" id="{D72BEEDA-8FFE-4598-A25A-DEB81693AB6D}"/>
                </a:ext>
              </a:extLst>
            </p:cNvPr>
            <p:cNvSpPr/>
            <p:nvPr/>
          </p:nvSpPr>
          <p:spPr>
            <a:xfrm>
              <a:off x="1700389" y="5942043"/>
              <a:ext cx="180740" cy="49351"/>
            </a:xfrm>
            <a:custGeom>
              <a:avLst/>
              <a:gdLst>
                <a:gd name="connsiteX0" fmla="*/ 86213 w 180740"/>
                <a:gd name="connsiteY0" fmla="*/ 31543 h 49351"/>
                <a:gd name="connsiteX1" fmla="*/ 135811 w 180740"/>
                <a:gd name="connsiteY1" fmla="*/ 45856 h 49351"/>
                <a:gd name="connsiteX2" fmla="*/ 152954 w 180740"/>
                <a:gd name="connsiteY2" fmla="*/ 40031 h 49351"/>
                <a:gd name="connsiteX3" fmla="*/ 112843 w 180740"/>
                <a:gd name="connsiteY3" fmla="*/ 26051 h 49351"/>
                <a:gd name="connsiteX4" fmla="*/ 154785 w 180740"/>
                <a:gd name="connsiteY4" fmla="*/ 16564 h 49351"/>
                <a:gd name="connsiteX5" fmla="*/ 176255 w 180740"/>
                <a:gd name="connsiteY5" fmla="*/ 49352 h 49351"/>
                <a:gd name="connsiteX6" fmla="*/ 178418 w 180740"/>
                <a:gd name="connsiteY6" fmla="*/ 45524 h 49351"/>
                <a:gd name="connsiteX7" fmla="*/ 134812 w 180740"/>
                <a:gd name="connsiteY7" fmla="*/ 87 h 49351"/>
                <a:gd name="connsiteX8" fmla="*/ 0 w 180740"/>
                <a:gd name="connsiteY8" fmla="*/ 43859 h 49351"/>
                <a:gd name="connsiteX9" fmla="*/ 91040 w 180740"/>
                <a:gd name="connsiteY9" fmla="*/ 17563 h 49351"/>
                <a:gd name="connsiteX10" fmla="*/ 86213 w 180740"/>
                <a:gd name="connsiteY10" fmla="*/ 31543 h 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740" h="49351">
                  <a:moveTo>
                    <a:pt x="86213" y="31543"/>
                  </a:moveTo>
                  <a:cubicBezTo>
                    <a:pt x="88543" y="43193"/>
                    <a:pt x="113842" y="50517"/>
                    <a:pt x="135811" y="45856"/>
                  </a:cubicBezTo>
                  <a:cubicBezTo>
                    <a:pt x="142136" y="44525"/>
                    <a:pt x="147794" y="42028"/>
                    <a:pt x="152954" y="40031"/>
                  </a:cubicBezTo>
                  <a:cubicBezTo>
                    <a:pt x="148460" y="41696"/>
                    <a:pt x="112177" y="39865"/>
                    <a:pt x="112843" y="26051"/>
                  </a:cubicBezTo>
                  <a:cubicBezTo>
                    <a:pt x="113342" y="15565"/>
                    <a:pt x="137142" y="10239"/>
                    <a:pt x="154785" y="16564"/>
                  </a:cubicBezTo>
                  <a:cubicBezTo>
                    <a:pt x="169431" y="21890"/>
                    <a:pt x="180083" y="41030"/>
                    <a:pt x="176255" y="49352"/>
                  </a:cubicBezTo>
                  <a:cubicBezTo>
                    <a:pt x="177087" y="48186"/>
                    <a:pt x="177919" y="46855"/>
                    <a:pt x="178418" y="45524"/>
                  </a:cubicBezTo>
                  <a:cubicBezTo>
                    <a:pt x="185076" y="31044"/>
                    <a:pt x="179417" y="-1910"/>
                    <a:pt x="134812" y="87"/>
                  </a:cubicBezTo>
                  <a:cubicBezTo>
                    <a:pt x="78391" y="2583"/>
                    <a:pt x="0" y="43859"/>
                    <a:pt x="0" y="43859"/>
                  </a:cubicBezTo>
                  <a:cubicBezTo>
                    <a:pt x="0" y="43859"/>
                    <a:pt x="43273" y="24386"/>
                    <a:pt x="91040" y="17563"/>
                  </a:cubicBezTo>
                  <a:cubicBezTo>
                    <a:pt x="87212" y="22056"/>
                    <a:pt x="85215" y="26883"/>
                    <a:pt x="86213" y="31543"/>
                  </a:cubicBezTo>
                  <a:close/>
                </a:path>
              </a:pathLst>
            </a:custGeom>
            <a:solidFill>
              <a:srgbClr val="FFFFFF"/>
            </a:solidFill>
            <a:ln w="16561" cap="flat">
              <a:noFill/>
              <a:prstDash val="solid"/>
              <a:miter/>
            </a:ln>
          </p:spPr>
          <p:txBody>
            <a:bodyPr rtlCol="0" anchor="ctr"/>
            <a:lstStyle/>
            <a:p>
              <a:endParaRPr lang="en-CA"/>
            </a:p>
          </p:txBody>
        </p:sp>
        <p:sp>
          <p:nvSpPr>
            <p:cNvPr id="73" name="Freeform: Shape 72">
              <a:extLst>
                <a:ext uri="{FF2B5EF4-FFF2-40B4-BE49-F238E27FC236}">
                  <a16:creationId xmlns:a16="http://schemas.microsoft.com/office/drawing/2014/main" id="{09455AB9-C87F-44EA-B57F-275FD9A839D3}"/>
                </a:ext>
              </a:extLst>
            </p:cNvPr>
            <p:cNvSpPr/>
            <p:nvPr/>
          </p:nvSpPr>
          <p:spPr>
            <a:xfrm>
              <a:off x="1910763" y="5940144"/>
              <a:ext cx="106048" cy="44898"/>
            </a:xfrm>
            <a:custGeom>
              <a:avLst/>
              <a:gdLst>
                <a:gd name="connsiteX0" fmla="*/ 48932 w 106048"/>
                <a:gd name="connsiteY0" fmla="*/ 39933 h 44898"/>
                <a:gd name="connsiteX1" fmla="*/ 31290 w 106048"/>
                <a:gd name="connsiteY1" fmla="*/ 38269 h 44898"/>
                <a:gd name="connsiteX2" fmla="*/ 69903 w 106048"/>
                <a:gd name="connsiteY2" fmla="*/ 43595 h 44898"/>
                <a:gd name="connsiteX3" fmla="*/ 105853 w 106048"/>
                <a:gd name="connsiteY3" fmla="*/ 14802 h 44898"/>
                <a:gd name="connsiteX4" fmla="*/ 61747 w 106048"/>
                <a:gd name="connsiteY4" fmla="*/ 1321 h 44898"/>
                <a:gd name="connsiteX5" fmla="*/ 37448 w 106048"/>
                <a:gd name="connsiteY5" fmla="*/ 10807 h 44898"/>
                <a:gd name="connsiteX6" fmla="*/ 0 w 106048"/>
                <a:gd name="connsiteY6" fmla="*/ 38935 h 44898"/>
                <a:gd name="connsiteX7" fmla="*/ 19306 w 106048"/>
                <a:gd name="connsiteY7" fmla="*/ 28283 h 44898"/>
                <a:gd name="connsiteX8" fmla="*/ 76893 w 106048"/>
                <a:gd name="connsiteY8" fmla="*/ 21626 h 44898"/>
                <a:gd name="connsiteX9" fmla="*/ 48932 w 106048"/>
                <a:gd name="connsiteY9" fmla="*/ 39933 h 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48" h="44898">
                  <a:moveTo>
                    <a:pt x="48932" y="39933"/>
                  </a:moveTo>
                  <a:cubicBezTo>
                    <a:pt x="42940" y="40766"/>
                    <a:pt x="35284" y="40433"/>
                    <a:pt x="31290" y="38269"/>
                  </a:cubicBezTo>
                  <a:cubicBezTo>
                    <a:pt x="39112" y="44261"/>
                    <a:pt x="53925" y="46591"/>
                    <a:pt x="69903" y="43595"/>
                  </a:cubicBezTo>
                  <a:cubicBezTo>
                    <a:pt x="92039" y="39434"/>
                    <a:pt x="108016" y="26452"/>
                    <a:pt x="105853" y="14802"/>
                  </a:cubicBezTo>
                  <a:cubicBezTo>
                    <a:pt x="103523" y="3151"/>
                    <a:pt x="83883" y="-2840"/>
                    <a:pt x="61747" y="1321"/>
                  </a:cubicBezTo>
                  <a:cubicBezTo>
                    <a:pt x="52427" y="3151"/>
                    <a:pt x="43939" y="7146"/>
                    <a:pt x="37448" y="10807"/>
                  </a:cubicBezTo>
                  <a:cubicBezTo>
                    <a:pt x="22136" y="19628"/>
                    <a:pt x="0" y="38935"/>
                    <a:pt x="0" y="38935"/>
                  </a:cubicBezTo>
                  <a:cubicBezTo>
                    <a:pt x="5326" y="35107"/>
                    <a:pt x="12150" y="31612"/>
                    <a:pt x="19306" y="28283"/>
                  </a:cubicBezTo>
                  <a:cubicBezTo>
                    <a:pt x="28627" y="23956"/>
                    <a:pt x="71734" y="6979"/>
                    <a:pt x="76893" y="21626"/>
                  </a:cubicBezTo>
                  <a:cubicBezTo>
                    <a:pt x="79223" y="28283"/>
                    <a:pt x="71068" y="37104"/>
                    <a:pt x="48932" y="39933"/>
                  </a:cubicBezTo>
                  <a:close/>
                </a:path>
              </a:pathLst>
            </a:custGeom>
            <a:solidFill>
              <a:srgbClr val="FFFFFF"/>
            </a:solidFill>
            <a:ln w="16561" cap="flat">
              <a:noFill/>
              <a:prstDash val="solid"/>
              <a:miter/>
            </a:ln>
          </p:spPr>
          <p:txBody>
            <a:bodyPr rtlCol="0" anchor="ctr"/>
            <a:lstStyle/>
            <a:p>
              <a:endParaRPr lang="en-CA"/>
            </a:p>
          </p:txBody>
        </p:sp>
        <p:sp>
          <p:nvSpPr>
            <p:cNvPr id="74" name="Freeform: Shape 73">
              <a:extLst>
                <a:ext uri="{FF2B5EF4-FFF2-40B4-BE49-F238E27FC236}">
                  <a16:creationId xmlns:a16="http://schemas.microsoft.com/office/drawing/2014/main" id="{F495B196-D21E-408B-AB56-A1C14C76ACF8}"/>
                </a:ext>
              </a:extLst>
            </p:cNvPr>
            <p:cNvSpPr/>
            <p:nvPr/>
          </p:nvSpPr>
          <p:spPr>
            <a:xfrm>
              <a:off x="1691401" y="5872630"/>
              <a:ext cx="301913" cy="119263"/>
            </a:xfrm>
            <a:custGeom>
              <a:avLst/>
              <a:gdLst>
                <a:gd name="connsiteX0" fmla="*/ 191733 w 301913"/>
                <a:gd name="connsiteY0" fmla="*/ 119264 h 119263"/>
                <a:gd name="connsiteX1" fmla="*/ 301913 w 301913"/>
                <a:gd name="connsiteY1" fmla="*/ 8252 h 119263"/>
                <a:gd name="connsiteX2" fmla="*/ 0 w 301913"/>
                <a:gd name="connsiteY2" fmla="*/ 109111 h 119263"/>
                <a:gd name="connsiteX3" fmla="*/ 264632 w 301913"/>
                <a:gd name="connsiteY3" fmla="*/ 30221 h 119263"/>
                <a:gd name="connsiteX4" fmla="*/ 191733 w 301913"/>
                <a:gd name="connsiteY4" fmla="*/ 119264 h 1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 h="119263">
                  <a:moveTo>
                    <a:pt x="191733" y="119264"/>
                  </a:moveTo>
                  <a:cubicBezTo>
                    <a:pt x="247322" y="81982"/>
                    <a:pt x="281442" y="43702"/>
                    <a:pt x="301913" y="8252"/>
                  </a:cubicBezTo>
                  <a:cubicBezTo>
                    <a:pt x="191733" y="-35521"/>
                    <a:pt x="0" y="109111"/>
                    <a:pt x="0" y="109111"/>
                  </a:cubicBezTo>
                  <a:cubicBezTo>
                    <a:pt x="0" y="109111"/>
                    <a:pt x="176920" y="16573"/>
                    <a:pt x="264632" y="30221"/>
                  </a:cubicBezTo>
                  <a:cubicBezTo>
                    <a:pt x="230180" y="81816"/>
                    <a:pt x="191733" y="119264"/>
                    <a:pt x="191733" y="119264"/>
                  </a:cubicBezTo>
                  <a:close/>
                </a:path>
              </a:pathLst>
            </a:custGeom>
            <a:solidFill>
              <a:srgbClr val="FFFFFF"/>
            </a:solidFill>
            <a:ln w="16561" cap="flat">
              <a:noFill/>
              <a:prstDash val="solid"/>
              <a:miter/>
            </a:ln>
          </p:spPr>
          <p:txBody>
            <a:bodyPr rtlCol="0" anchor="ctr"/>
            <a:lstStyle/>
            <a:p>
              <a:endParaRPr lang="en-CA"/>
            </a:p>
          </p:txBody>
        </p:sp>
        <p:sp>
          <p:nvSpPr>
            <p:cNvPr id="75" name="Freeform: Shape 74">
              <a:extLst>
                <a:ext uri="{FF2B5EF4-FFF2-40B4-BE49-F238E27FC236}">
                  <a16:creationId xmlns:a16="http://schemas.microsoft.com/office/drawing/2014/main" id="{F6578539-F5CE-4599-BD2A-77A7AA094DCD}"/>
                </a:ext>
              </a:extLst>
            </p:cNvPr>
            <p:cNvSpPr/>
            <p:nvPr/>
          </p:nvSpPr>
          <p:spPr>
            <a:xfrm>
              <a:off x="1744660" y="5656362"/>
              <a:ext cx="274887" cy="270789"/>
            </a:xfrm>
            <a:custGeom>
              <a:avLst/>
              <a:gdLst>
                <a:gd name="connsiteX0" fmla="*/ 205547 w 274887"/>
                <a:gd name="connsiteY0" fmla="*/ 178751 h 270789"/>
                <a:gd name="connsiteX1" fmla="*/ 250152 w 274887"/>
                <a:gd name="connsiteY1" fmla="*/ 219860 h 270789"/>
                <a:gd name="connsiteX2" fmla="*/ 268293 w 274887"/>
                <a:gd name="connsiteY2" fmla="*/ 80222 h 270789"/>
                <a:gd name="connsiteX3" fmla="*/ 207378 w 274887"/>
                <a:gd name="connsiteY3" fmla="*/ 39279 h 270789"/>
                <a:gd name="connsiteX4" fmla="*/ 197059 w 274887"/>
                <a:gd name="connsiteY4" fmla="*/ 0 h 270789"/>
                <a:gd name="connsiteX5" fmla="*/ 198723 w 274887"/>
                <a:gd name="connsiteY5" fmla="*/ 36116 h 270789"/>
                <a:gd name="connsiteX6" fmla="*/ 95367 w 274887"/>
                <a:gd name="connsiteY6" fmla="*/ 23134 h 270789"/>
                <a:gd name="connsiteX7" fmla="*/ 0 w 274887"/>
                <a:gd name="connsiteY7" fmla="*/ 270789 h 270789"/>
                <a:gd name="connsiteX8" fmla="*/ 205547 w 274887"/>
                <a:gd name="connsiteY8" fmla="*/ 178751 h 270789"/>
                <a:gd name="connsiteX9" fmla="*/ 141969 w 274887"/>
                <a:gd name="connsiteY9" fmla="*/ 42940 h 270789"/>
                <a:gd name="connsiteX10" fmla="*/ 259139 w 274887"/>
                <a:gd name="connsiteY10" fmla="*/ 86879 h 270789"/>
                <a:gd name="connsiteX11" fmla="*/ 243494 w 274887"/>
                <a:gd name="connsiteY11" fmla="*/ 188570 h 270789"/>
                <a:gd name="connsiteX12" fmla="*/ 205547 w 274887"/>
                <a:gd name="connsiteY12" fmla="*/ 156116 h 270789"/>
                <a:gd name="connsiteX13" fmla="*/ 71234 w 274887"/>
                <a:gd name="connsiteY13" fmla="*/ 211538 h 270789"/>
                <a:gd name="connsiteX14" fmla="*/ 141969 w 274887"/>
                <a:gd name="connsiteY14" fmla="*/ 42940 h 27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887" h="270789">
                  <a:moveTo>
                    <a:pt x="205547" y="178751"/>
                  </a:moveTo>
                  <a:cubicBezTo>
                    <a:pt x="205547" y="178751"/>
                    <a:pt x="227517" y="181747"/>
                    <a:pt x="250152" y="219860"/>
                  </a:cubicBezTo>
                  <a:cubicBezTo>
                    <a:pt x="291761" y="141802"/>
                    <a:pt x="268293" y="80222"/>
                    <a:pt x="268293" y="80222"/>
                  </a:cubicBezTo>
                  <a:cubicBezTo>
                    <a:pt x="268293" y="80222"/>
                    <a:pt x="250152" y="56255"/>
                    <a:pt x="207378" y="39279"/>
                  </a:cubicBezTo>
                  <a:cubicBezTo>
                    <a:pt x="205048" y="24299"/>
                    <a:pt x="201386" y="11484"/>
                    <a:pt x="197059" y="0"/>
                  </a:cubicBezTo>
                  <a:cubicBezTo>
                    <a:pt x="199389" y="10153"/>
                    <a:pt x="199888" y="24632"/>
                    <a:pt x="198723" y="36116"/>
                  </a:cubicBezTo>
                  <a:cubicBezTo>
                    <a:pt x="172760" y="27129"/>
                    <a:pt x="138640" y="20971"/>
                    <a:pt x="95367" y="23134"/>
                  </a:cubicBezTo>
                  <a:cubicBezTo>
                    <a:pt x="95367" y="23134"/>
                    <a:pt x="188238" y="66574"/>
                    <a:pt x="0" y="270789"/>
                  </a:cubicBezTo>
                  <a:cubicBezTo>
                    <a:pt x="166" y="270623"/>
                    <a:pt x="154285" y="165103"/>
                    <a:pt x="205547" y="178751"/>
                  </a:cubicBezTo>
                  <a:close/>
                  <a:moveTo>
                    <a:pt x="141969" y="42940"/>
                  </a:moveTo>
                  <a:cubicBezTo>
                    <a:pt x="225353" y="42940"/>
                    <a:pt x="259139" y="86879"/>
                    <a:pt x="259139" y="86879"/>
                  </a:cubicBezTo>
                  <a:cubicBezTo>
                    <a:pt x="269458" y="119001"/>
                    <a:pt x="257641" y="155450"/>
                    <a:pt x="243494" y="188570"/>
                  </a:cubicBezTo>
                  <a:cubicBezTo>
                    <a:pt x="225686" y="160776"/>
                    <a:pt x="205547" y="156116"/>
                    <a:pt x="205547" y="156116"/>
                  </a:cubicBezTo>
                  <a:cubicBezTo>
                    <a:pt x="154285" y="142468"/>
                    <a:pt x="71234" y="211538"/>
                    <a:pt x="71234" y="211538"/>
                  </a:cubicBezTo>
                  <a:cubicBezTo>
                    <a:pt x="181414" y="79722"/>
                    <a:pt x="141969" y="42940"/>
                    <a:pt x="141969" y="42940"/>
                  </a:cubicBezTo>
                  <a:close/>
                </a:path>
              </a:pathLst>
            </a:custGeom>
            <a:solidFill>
              <a:srgbClr val="FFFFFF"/>
            </a:solidFill>
            <a:ln w="16561" cap="flat">
              <a:noFill/>
              <a:prstDash val="solid"/>
              <a:miter/>
            </a:ln>
          </p:spPr>
          <p:txBody>
            <a:bodyPr rtlCol="0" anchor="ctr"/>
            <a:lstStyle/>
            <a:p>
              <a:endParaRPr lang="en-CA" dirty="0"/>
            </a:p>
          </p:txBody>
        </p:sp>
        <p:sp>
          <p:nvSpPr>
            <p:cNvPr id="76" name="Freeform: Shape 75">
              <a:extLst>
                <a:ext uri="{FF2B5EF4-FFF2-40B4-BE49-F238E27FC236}">
                  <a16:creationId xmlns:a16="http://schemas.microsoft.com/office/drawing/2014/main" id="{9A7D4910-1490-4566-BE31-2318E23C97A0}"/>
                </a:ext>
              </a:extLst>
            </p:cNvPr>
            <p:cNvSpPr/>
            <p:nvPr/>
          </p:nvSpPr>
          <p:spPr>
            <a:xfrm>
              <a:off x="1855673" y="5658176"/>
              <a:ext cx="79470" cy="22651"/>
            </a:xfrm>
            <a:custGeom>
              <a:avLst/>
              <a:gdLst>
                <a:gd name="connsiteX0" fmla="*/ 78557 w 79470"/>
                <a:gd name="connsiteY0" fmla="*/ 1848 h 22651"/>
                <a:gd name="connsiteX1" fmla="*/ 0 w 79470"/>
                <a:gd name="connsiteY1" fmla="*/ 11501 h 22651"/>
                <a:gd name="connsiteX2" fmla="*/ 79057 w 79470"/>
                <a:gd name="connsiteY2" fmla="*/ 22652 h 22651"/>
                <a:gd name="connsiteX3" fmla="*/ 78557 w 79470"/>
                <a:gd name="connsiteY3" fmla="*/ 1848 h 22651"/>
              </a:gdLst>
              <a:ahLst/>
              <a:cxnLst>
                <a:cxn ang="0">
                  <a:pos x="connsiteX0" y="connsiteY0"/>
                </a:cxn>
                <a:cxn ang="0">
                  <a:pos x="connsiteX1" y="connsiteY1"/>
                </a:cxn>
                <a:cxn ang="0">
                  <a:pos x="connsiteX2" y="connsiteY2"/>
                </a:cxn>
                <a:cxn ang="0">
                  <a:pos x="connsiteX3" y="connsiteY3"/>
                </a:cxn>
              </a:cxnLst>
              <a:rect l="l" t="t" r="r" b="b"/>
              <a:pathLst>
                <a:path w="79470" h="22651">
                  <a:moveTo>
                    <a:pt x="78557" y="1848"/>
                  </a:moveTo>
                  <a:cubicBezTo>
                    <a:pt x="29792" y="-5143"/>
                    <a:pt x="2996" y="9836"/>
                    <a:pt x="0" y="11501"/>
                  </a:cubicBezTo>
                  <a:cubicBezTo>
                    <a:pt x="50929" y="12832"/>
                    <a:pt x="61082" y="18158"/>
                    <a:pt x="79057" y="22652"/>
                  </a:cubicBezTo>
                  <a:cubicBezTo>
                    <a:pt x="80222" y="15828"/>
                    <a:pt x="78557" y="1848"/>
                    <a:pt x="78557" y="1848"/>
                  </a:cubicBezTo>
                  <a:close/>
                </a:path>
              </a:pathLst>
            </a:custGeom>
            <a:solidFill>
              <a:srgbClr val="FFFFFF"/>
            </a:solidFill>
            <a:ln w="16561" cap="flat">
              <a:noFill/>
              <a:prstDash val="solid"/>
              <a:miter/>
            </a:ln>
          </p:spPr>
          <p:txBody>
            <a:bodyPr rtlCol="0" anchor="ctr"/>
            <a:lstStyle/>
            <a:p>
              <a:endParaRPr lang="en-CA"/>
            </a:p>
          </p:txBody>
        </p:sp>
      </p:grpSp>
      <p:sp>
        <p:nvSpPr>
          <p:cNvPr id="2" name="Title 1">
            <a:extLst>
              <a:ext uri="{FF2B5EF4-FFF2-40B4-BE49-F238E27FC236}">
                <a16:creationId xmlns:a16="http://schemas.microsoft.com/office/drawing/2014/main" id="{8827979F-6DBC-D5E7-A825-C34C482BD7B7}"/>
              </a:ext>
            </a:extLst>
          </p:cNvPr>
          <p:cNvSpPr txBox="1">
            <a:spLocks/>
          </p:cNvSpPr>
          <p:nvPr/>
        </p:nvSpPr>
        <p:spPr>
          <a:xfrm>
            <a:off x="163289" y="90394"/>
            <a:ext cx="8426640" cy="8152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CA" sz="3200" b="1" dirty="0">
                <a:solidFill>
                  <a:srgbClr val="0069AA"/>
                </a:solidFill>
                <a:latin typeface="+mn-lt"/>
              </a:rPr>
              <a:t>Support Provided</a:t>
            </a:r>
          </a:p>
        </p:txBody>
      </p:sp>
      <p:sp>
        <p:nvSpPr>
          <p:cNvPr id="3" name="TextBox 2">
            <a:extLst>
              <a:ext uri="{FF2B5EF4-FFF2-40B4-BE49-F238E27FC236}">
                <a16:creationId xmlns:a16="http://schemas.microsoft.com/office/drawing/2014/main" id="{55613FA4-D5AA-B860-38E9-0812896EC4BE}"/>
              </a:ext>
            </a:extLst>
          </p:cNvPr>
          <p:cNvSpPr txBox="1"/>
          <p:nvPr/>
        </p:nvSpPr>
        <p:spPr>
          <a:xfrm>
            <a:off x="453392" y="679881"/>
            <a:ext cx="5340579" cy="1200329"/>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ASTs report supporting 576 classrooms in total</a:t>
            </a:r>
          </a:p>
          <a:p>
            <a:pPr marL="342900" marR="0" lvl="0" indent="-342900">
              <a:spcBef>
                <a:spcPts val="0"/>
              </a:spcBef>
              <a:spcAft>
                <a:spcPts val="0"/>
              </a:spcAft>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24% were assigned to Grade 3 classes.</a:t>
            </a:r>
          </a:p>
        </p:txBody>
      </p:sp>
      <p:graphicFrame>
        <p:nvGraphicFramePr>
          <p:cNvPr id="4" name="Table 3">
            <a:extLst>
              <a:ext uri="{FF2B5EF4-FFF2-40B4-BE49-F238E27FC236}">
                <a16:creationId xmlns:a16="http://schemas.microsoft.com/office/drawing/2014/main" id="{FE170414-7241-1DDE-BAB3-44C462682CF6}"/>
              </a:ext>
            </a:extLst>
          </p:cNvPr>
          <p:cNvGraphicFramePr>
            <a:graphicFrameLocks noGrp="1"/>
          </p:cNvGraphicFramePr>
          <p:nvPr>
            <p:extLst>
              <p:ext uri="{D42A27DB-BD31-4B8C-83A1-F6EECF244321}">
                <p14:modId xmlns:p14="http://schemas.microsoft.com/office/powerpoint/2010/main" val="2185429150"/>
              </p:ext>
            </p:extLst>
          </p:nvPr>
        </p:nvGraphicFramePr>
        <p:xfrm>
          <a:off x="259994" y="2494346"/>
          <a:ext cx="6128073" cy="3378777"/>
        </p:xfrm>
        <a:graphic>
          <a:graphicData uri="http://schemas.openxmlformats.org/drawingml/2006/table">
            <a:tbl>
              <a:tblPr firstRow="1" firstCol="1" bandRow="1">
                <a:tableStyleId>{5C22544A-7EE6-4342-B048-85BDC9FD1C3A}</a:tableStyleId>
              </a:tblPr>
              <a:tblGrid>
                <a:gridCol w="3979269">
                  <a:extLst>
                    <a:ext uri="{9D8B030D-6E8A-4147-A177-3AD203B41FA5}">
                      <a16:colId xmlns:a16="http://schemas.microsoft.com/office/drawing/2014/main" val="1504773355"/>
                    </a:ext>
                  </a:extLst>
                </a:gridCol>
                <a:gridCol w="1087666">
                  <a:extLst>
                    <a:ext uri="{9D8B030D-6E8A-4147-A177-3AD203B41FA5}">
                      <a16:colId xmlns:a16="http://schemas.microsoft.com/office/drawing/2014/main" val="3173698190"/>
                    </a:ext>
                  </a:extLst>
                </a:gridCol>
                <a:gridCol w="1061138">
                  <a:extLst>
                    <a:ext uri="{9D8B030D-6E8A-4147-A177-3AD203B41FA5}">
                      <a16:colId xmlns:a16="http://schemas.microsoft.com/office/drawing/2014/main" val="909519110"/>
                    </a:ext>
                  </a:extLst>
                </a:gridCol>
              </a:tblGrid>
              <a:tr h="458309">
                <a:tc>
                  <a:txBody>
                    <a:bodyPr/>
                    <a:lstStyle/>
                    <a:p>
                      <a:pPr marL="0" marR="0">
                        <a:lnSpc>
                          <a:spcPct val="107000"/>
                        </a:lnSpc>
                        <a:spcBef>
                          <a:spcPts val="0"/>
                        </a:spcBef>
                        <a:spcAft>
                          <a:spcPts val="0"/>
                        </a:spcAft>
                      </a:pPr>
                      <a:r>
                        <a:rPr lang="en-CA" sz="1800" dirty="0">
                          <a:effectLst/>
                          <a:latin typeface="+mn-lt"/>
                        </a:rPr>
                        <a:t>Classes Supported by Grade</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dirty="0">
                          <a:effectLst/>
                          <a:latin typeface="+mn-lt"/>
                        </a:rPr>
                        <a:t>Provincial  Data</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dirty="0">
                          <a:effectLst/>
                          <a:latin typeface="+mn-lt"/>
                        </a:rPr>
                        <a:t>Percent</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extLst>
                  <a:ext uri="{0D108BD9-81ED-4DB2-BD59-A6C34878D82A}">
                    <a16:rowId xmlns:a16="http://schemas.microsoft.com/office/drawing/2014/main" val="2493650466"/>
                  </a:ext>
                </a:extLst>
              </a:tr>
              <a:tr h="248855">
                <a:tc>
                  <a:txBody>
                    <a:bodyPr/>
                    <a:lstStyle/>
                    <a:p>
                      <a:pPr>
                        <a:lnSpc>
                          <a:spcPct val="107000"/>
                        </a:lnSpc>
                      </a:pPr>
                      <a:endParaRPr lang="en-CA" sz="1800" dirty="0">
                        <a:effectLst/>
                        <a:latin typeface="+mn-lt"/>
                        <a:cs typeface="Times New Roman" panose="02020603050405020304" pitchFamily="18" charset="0"/>
                      </a:endParaRPr>
                    </a:p>
                  </a:txBody>
                  <a:tcPr marL="68580" marR="68580" marT="0" marB="0" anchor="b">
                    <a:solidFill>
                      <a:srgbClr val="005289"/>
                    </a:solidFill>
                  </a:tcPr>
                </a:tc>
                <a:tc>
                  <a:txBody>
                    <a:bodyPr/>
                    <a:lstStyle/>
                    <a:p>
                      <a:pPr>
                        <a:lnSpc>
                          <a:spcPct val="107000"/>
                        </a:lnSpc>
                      </a:pPr>
                      <a:endParaRPr lang="en-CA" sz="1800">
                        <a:effectLst/>
                        <a:latin typeface="+mn-lt"/>
                        <a:cs typeface="Times New Roman" panose="02020603050405020304" pitchFamily="18" charset="0"/>
                      </a:endParaRPr>
                    </a:p>
                  </a:txBody>
                  <a:tcPr marL="68580" marR="68580" marT="0" marB="0" anchor="b"/>
                </a:tc>
                <a:tc>
                  <a:txBody>
                    <a:bodyPr/>
                    <a:lstStyle/>
                    <a:p>
                      <a:pPr>
                        <a:lnSpc>
                          <a:spcPct val="107000"/>
                        </a:lnSpc>
                      </a:pPr>
                      <a:endParaRPr lang="en-CA" sz="1800">
                        <a:effectLst/>
                        <a:latin typeface="+mn-lt"/>
                        <a:cs typeface="Times New Roman" panose="02020603050405020304" pitchFamily="18" charset="0"/>
                      </a:endParaRPr>
                    </a:p>
                  </a:txBody>
                  <a:tcPr marL="68580" marR="68580" marT="0" marB="0" anchor="b"/>
                </a:tc>
                <a:extLst>
                  <a:ext uri="{0D108BD9-81ED-4DB2-BD59-A6C34878D82A}">
                    <a16:rowId xmlns:a16="http://schemas.microsoft.com/office/drawing/2014/main" val="4294572202"/>
                  </a:ext>
                </a:extLst>
              </a:tr>
              <a:tr h="248855">
                <a:tc>
                  <a:txBody>
                    <a:bodyPr/>
                    <a:lstStyle/>
                    <a:p>
                      <a:pPr marL="0" marR="0">
                        <a:lnSpc>
                          <a:spcPct val="107000"/>
                        </a:lnSpc>
                        <a:spcBef>
                          <a:spcPts val="0"/>
                        </a:spcBef>
                        <a:spcAft>
                          <a:spcPts val="0"/>
                        </a:spcAft>
                      </a:pPr>
                      <a:r>
                        <a:rPr lang="en-CA" sz="1800" dirty="0">
                          <a:effectLst/>
                          <a:latin typeface="+mn-lt"/>
                        </a:rPr>
                        <a:t>K and combined classes with K</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74</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14%</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36228744"/>
                  </a:ext>
                </a:extLst>
              </a:tr>
              <a:tr h="248855">
                <a:tc>
                  <a:txBody>
                    <a:bodyPr/>
                    <a:lstStyle/>
                    <a:p>
                      <a:pPr marL="0" marR="0">
                        <a:lnSpc>
                          <a:spcPct val="107000"/>
                        </a:lnSpc>
                        <a:spcBef>
                          <a:spcPts val="0"/>
                        </a:spcBef>
                        <a:spcAft>
                          <a:spcPts val="0"/>
                        </a:spcAft>
                      </a:pPr>
                      <a:r>
                        <a:rPr lang="en-CA" sz="1800" dirty="0" err="1">
                          <a:effectLst/>
                          <a:latin typeface="+mn-lt"/>
                        </a:rPr>
                        <a:t>G1</a:t>
                      </a:r>
                      <a:r>
                        <a:rPr lang="en-CA" sz="1800" dirty="0">
                          <a:effectLst/>
                          <a:latin typeface="+mn-lt"/>
                        </a:rPr>
                        <a:t> and combined classes with </a:t>
                      </a:r>
                      <a:r>
                        <a:rPr lang="en-CA" sz="1800" dirty="0" err="1">
                          <a:effectLst/>
                          <a:latin typeface="+mn-lt"/>
                        </a:rPr>
                        <a:t>G1</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81</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15%</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96195066"/>
                  </a:ext>
                </a:extLst>
              </a:tr>
              <a:tr h="248855">
                <a:tc>
                  <a:txBody>
                    <a:bodyPr/>
                    <a:lstStyle/>
                    <a:p>
                      <a:pPr marL="0" marR="0">
                        <a:lnSpc>
                          <a:spcPct val="107000"/>
                        </a:lnSpc>
                        <a:spcBef>
                          <a:spcPts val="0"/>
                        </a:spcBef>
                        <a:spcAft>
                          <a:spcPts val="0"/>
                        </a:spcAft>
                      </a:pPr>
                      <a:r>
                        <a:rPr lang="en-CA" sz="1800" dirty="0" err="1">
                          <a:effectLst/>
                          <a:latin typeface="+mn-lt"/>
                        </a:rPr>
                        <a:t>G2</a:t>
                      </a:r>
                      <a:r>
                        <a:rPr lang="en-CA" sz="1800" dirty="0">
                          <a:effectLst/>
                          <a:latin typeface="+mn-lt"/>
                        </a:rPr>
                        <a:t> and combined classes with </a:t>
                      </a:r>
                      <a:r>
                        <a:rPr lang="en-CA" sz="1800" dirty="0" err="1">
                          <a:effectLst/>
                          <a:latin typeface="+mn-lt"/>
                        </a:rPr>
                        <a:t>G2</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89</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17%</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01358709"/>
                  </a:ext>
                </a:extLst>
              </a:tr>
              <a:tr h="248855">
                <a:tc>
                  <a:txBody>
                    <a:bodyPr/>
                    <a:lstStyle/>
                    <a:p>
                      <a:pPr marL="0" marR="0">
                        <a:lnSpc>
                          <a:spcPct val="107000"/>
                        </a:lnSpc>
                        <a:spcBef>
                          <a:spcPts val="0"/>
                        </a:spcBef>
                        <a:spcAft>
                          <a:spcPts val="0"/>
                        </a:spcAft>
                      </a:pPr>
                      <a:r>
                        <a:rPr lang="en-CA" sz="1800" dirty="0" err="1">
                          <a:effectLst/>
                          <a:latin typeface="+mn-lt"/>
                        </a:rPr>
                        <a:t>G3</a:t>
                      </a:r>
                      <a:r>
                        <a:rPr lang="en-CA" sz="1800" dirty="0">
                          <a:effectLst/>
                          <a:latin typeface="+mn-lt"/>
                        </a:rPr>
                        <a:t> and combined classes with </a:t>
                      </a:r>
                      <a:r>
                        <a:rPr lang="en-CA" sz="1800" dirty="0" err="1">
                          <a:effectLst/>
                          <a:latin typeface="+mn-lt"/>
                        </a:rPr>
                        <a:t>G3</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127</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24%</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89914686"/>
                  </a:ext>
                </a:extLst>
              </a:tr>
              <a:tr h="248855">
                <a:tc>
                  <a:txBody>
                    <a:bodyPr/>
                    <a:lstStyle/>
                    <a:p>
                      <a:pPr marL="0" marR="0">
                        <a:lnSpc>
                          <a:spcPct val="107000"/>
                        </a:lnSpc>
                        <a:spcBef>
                          <a:spcPts val="0"/>
                        </a:spcBef>
                        <a:spcAft>
                          <a:spcPts val="0"/>
                        </a:spcAft>
                      </a:pPr>
                      <a:r>
                        <a:rPr lang="en-CA" sz="1800" dirty="0" err="1">
                          <a:effectLst/>
                          <a:latin typeface="+mn-lt"/>
                        </a:rPr>
                        <a:t>G4</a:t>
                      </a:r>
                      <a:r>
                        <a:rPr lang="en-CA" sz="1800" dirty="0">
                          <a:effectLst/>
                          <a:latin typeface="+mn-lt"/>
                        </a:rPr>
                        <a:t> and combined classes with </a:t>
                      </a:r>
                      <a:r>
                        <a:rPr lang="en-CA" sz="1800" dirty="0" err="1">
                          <a:effectLst/>
                          <a:latin typeface="+mn-lt"/>
                        </a:rPr>
                        <a:t>G4</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93</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17%</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00791054"/>
                  </a:ext>
                </a:extLst>
              </a:tr>
              <a:tr h="248855">
                <a:tc>
                  <a:txBody>
                    <a:bodyPr/>
                    <a:lstStyle/>
                    <a:p>
                      <a:pPr marL="0" marR="0">
                        <a:lnSpc>
                          <a:spcPct val="107000"/>
                        </a:lnSpc>
                        <a:spcBef>
                          <a:spcPts val="0"/>
                        </a:spcBef>
                        <a:spcAft>
                          <a:spcPts val="0"/>
                        </a:spcAft>
                      </a:pPr>
                      <a:r>
                        <a:rPr lang="en-CA" sz="1800" dirty="0" err="1">
                          <a:effectLst/>
                          <a:latin typeface="+mn-lt"/>
                        </a:rPr>
                        <a:t>G5</a:t>
                      </a:r>
                      <a:r>
                        <a:rPr lang="en-CA" sz="1800" dirty="0">
                          <a:effectLst/>
                          <a:latin typeface="+mn-lt"/>
                        </a:rPr>
                        <a:t> and combined classes with </a:t>
                      </a:r>
                      <a:r>
                        <a:rPr lang="en-CA" sz="1800" dirty="0" err="1">
                          <a:effectLst/>
                          <a:latin typeface="+mn-lt"/>
                        </a:rPr>
                        <a:t>G5</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59</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11%</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57741305"/>
                  </a:ext>
                </a:extLst>
              </a:tr>
              <a:tr h="248855">
                <a:tc>
                  <a:txBody>
                    <a:bodyPr/>
                    <a:lstStyle/>
                    <a:p>
                      <a:pPr marL="0" marR="0">
                        <a:lnSpc>
                          <a:spcPct val="107000"/>
                        </a:lnSpc>
                        <a:spcBef>
                          <a:spcPts val="0"/>
                        </a:spcBef>
                        <a:spcAft>
                          <a:spcPts val="0"/>
                        </a:spcAft>
                      </a:pPr>
                      <a:r>
                        <a:rPr lang="en-CA" sz="1800" dirty="0" err="1">
                          <a:effectLst/>
                          <a:latin typeface="+mn-lt"/>
                        </a:rPr>
                        <a:t>G6</a:t>
                      </a:r>
                      <a:r>
                        <a:rPr lang="en-CA" sz="1800" dirty="0">
                          <a:effectLst/>
                          <a:latin typeface="+mn-lt"/>
                        </a:rPr>
                        <a:t> and combined classes with </a:t>
                      </a:r>
                      <a:r>
                        <a:rPr lang="en-CA" sz="1800" dirty="0" err="1">
                          <a:effectLst/>
                          <a:latin typeface="+mn-lt"/>
                        </a:rPr>
                        <a:t>G6</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9</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2%</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30968349"/>
                  </a:ext>
                </a:extLst>
              </a:tr>
              <a:tr h="261298">
                <a:tc>
                  <a:txBody>
                    <a:bodyPr/>
                    <a:lstStyle/>
                    <a:p>
                      <a:pPr marL="0" marR="0">
                        <a:lnSpc>
                          <a:spcPct val="107000"/>
                        </a:lnSpc>
                        <a:spcBef>
                          <a:spcPts val="0"/>
                        </a:spcBef>
                        <a:spcAft>
                          <a:spcPts val="0"/>
                        </a:spcAft>
                      </a:pPr>
                      <a:r>
                        <a:rPr lang="en-CA" sz="1800" dirty="0" err="1">
                          <a:effectLst/>
                          <a:latin typeface="+mn-lt"/>
                        </a:rPr>
                        <a:t>G7</a:t>
                      </a:r>
                      <a:r>
                        <a:rPr lang="en-CA" sz="1800" dirty="0">
                          <a:effectLst/>
                          <a:latin typeface="+mn-lt"/>
                        </a:rPr>
                        <a:t> </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3</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a:effectLst/>
                          <a:latin typeface="+mn-lt"/>
                        </a:rPr>
                        <a:t>1%</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52639145"/>
                  </a:ext>
                </a:extLst>
              </a:tr>
              <a:tr h="248855">
                <a:tc>
                  <a:txBody>
                    <a:bodyPr/>
                    <a:lstStyle/>
                    <a:p>
                      <a:pPr marL="0" marR="0">
                        <a:lnSpc>
                          <a:spcPct val="107000"/>
                        </a:lnSpc>
                        <a:spcBef>
                          <a:spcPts val="0"/>
                        </a:spcBef>
                        <a:spcAft>
                          <a:spcPts val="0"/>
                        </a:spcAft>
                      </a:pPr>
                      <a:r>
                        <a:rPr lang="en-CA" sz="1800" dirty="0" err="1">
                          <a:effectLst/>
                          <a:latin typeface="+mn-lt"/>
                        </a:rPr>
                        <a:t>G8</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solidFill>
                      <a:srgbClr val="005289"/>
                    </a:solidFill>
                  </a:tcPr>
                </a:tc>
                <a:tc>
                  <a:txBody>
                    <a:bodyPr/>
                    <a:lstStyle/>
                    <a:p>
                      <a:pPr marL="0" marR="0" algn="r">
                        <a:lnSpc>
                          <a:spcPct val="107000"/>
                        </a:lnSpc>
                        <a:spcBef>
                          <a:spcPts val="0"/>
                        </a:spcBef>
                        <a:spcAft>
                          <a:spcPts val="0"/>
                        </a:spcAft>
                      </a:pPr>
                      <a:r>
                        <a:rPr lang="en-CA" sz="1800">
                          <a:effectLst/>
                          <a:latin typeface="+mn-lt"/>
                        </a:rPr>
                        <a:t>3</a:t>
                      </a:r>
                      <a:endParaRPr lang="en-CA" sz="180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CA" sz="1800" dirty="0">
                          <a:effectLst/>
                          <a:latin typeface="+mn-lt"/>
                        </a:rPr>
                        <a:t>1%</a:t>
                      </a:r>
                      <a:endParaRPr lang="en-CA" sz="18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17117174"/>
                  </a:ext>
                </a:extLst>
              </a:tr>
            </a:tbl>
          </a:graphicData>
        </a:graphic>
      </p:graphicFrame>
      <p:sp>
        <p:nvSpPr>
          <p:cNvPr id="5" name="TextBox 4">
            <a:extLst>
              <a:ext uri="{FF2B5EF4-FFF2-40B4-BE49-F238E27FC236}">
                <a16:creationId xmlns:a16="http://schemas.microsoft.com/office/drawing/2014/main" id="{4302D5AD-3E96-FC69-F6A3-2A27D000284D}"/>
              </a:ext>
            </a:extLst>
          </p:cNvPr>
          <p:cNvSpPr txBox="1"/>
          <p:nvPr/>
        </p:nvSpPr>
        <p:spPr>
          <a:xfrm>
            <a:off x="259994" y="6025023"/>
            <a:ext cx="6290435" cy="830997"/>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Each AST supported 2-10 classrooms with an average of 6 per AST</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0FD69D0-4088-88BC-620F-3761745AC7C7}"/>
              </a:ext>
            </a:extLst>
          </p:cNvPr>
          <p:cNvSpPr txBox="1"/>
          <p:nvPr/>
        </p:nvSpPr>
        <p:spPr>
          <a:xfrm>
            <a:off x="6834598" y="1018486"/>
            <a:ext cx="5184854" cy="4893647"/>
          </a:xfrm>
          <a:prstGeom prst="rect">
            <a:avLst/>
          </a:prstGeom>
          <a:noFill/>
          <a:ln>
            <a:solidFill>
              <a:srgbClr val="00B050"/>
            </a:solidFill>
          </a:ln>
        </p:spPr>
        <p:txBody>
          <a:bodyPr wrap="square" rtlCol="0">
            <a:spAutoFit/>
          </a:bodyPr>
          <a:lstStyle/>
          <a:p>
            <a:pPr marL="342900" marR="0" lvl="0" indent="-342900">
              <a:spcBef>
                <a:spcPts val="0"/>
              </a:spcBef>
              <a:spcAft>
                <a:spcPts val="0"/>
              </a:spcAft>
              <a:buFont typeface="Symbol" panose="05050102010706020507" pitchFamily="18" charset="2"/>
              <a:buChar char=""/>
            </a:pPr>
            <a:r>
              <a:rPr lang="en-CA" sz="24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ASD-W ASTs </a:t>
            </a:r>
            <a:r>
              <a:rPr lang="en-CA" sz="2400" b="1" dirty="0">
                <a:effectLst/>
                <a:latin typeface="Calibri" panose="020F0502020204030204" pitchFamily="34" charset="0"/>
                <a:ea typeface="Calibri" panose="020F0502020204030204" pitchFamily="34" charset="0"/>
                <a:cs typeface="Calibri" panose="020F0502020204030204" pitchFamily="34" charset="0"/>
              </a:rPr>
              <a:t>report supporting 220 classrooms in total (169 completed the survey)  </a:t>
            </a:r>
          </a:p>
          <a:p>
            <a:pPr marL="342900" marR="0" lvl="0" indent="-342900">
              <a:spcBef>
                <a:spcPts val="0"/>
              </a:spcBef>
              <a:spcAft>
                <a:spcPts val="0"/>
              </a:spcAft>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Grade Levels supported by AST’s :</a:t>
            </a:r>
          </a:p>
          <a:p>
            <a:pPr marL="800100" lvl="1" indent="-342900">
              <a:buFont typeface="Symbol" panose="05050102010706020507" pitchFamily="18" charset="2"/>
              <a:buChar char=""/>
            </a:pPr>
            <a:r>
              <a:rPr lang="en-CA" sz="2400" b="1" dirty="0">
                <a:latin typeface="Calibri" panose="020F0502020204030204" pitchFamily="34" charset="0"/>
                <a:ea typeface="Calibri" panose="020F0502020204030204" pitchFamily="34" charset="0"/>
                <a:cs typeface="Calibri" panose="020F0502020204030204" pitchFamily="34" charset="0"/>
              </a:rPr>
              <a:t>Grade 3 	82%   28 classes</a:t>
            </a:r>
          </a:p>
          <a:p>
            <a:pPr marL="800100" lvl="1" indent="-342900">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Grade 4 	79%   27 classes</a:t>
            </a:r>
          </a:p>
          <a:p>
            <a:pPr marL="800100" lvl="1" indent="-342900">
              <a:buFont typeface="Symbol" panose="05050102010706020507" pitchFamily="18" charset="2"/>
              <a:buChar char=""/>
            </a:pPr>
            <a:r>
              <a:rPr lang="en-CA" sz="2400" b="1" dirty="0">
                <a:latin typeface="Calibri" panose="020F0502020204030204" pitchFamily="34" charset="0"/>
                <a:ea typeface="Calibri" panose="020F0502020204030204" pitchFamily="34" charset="0"/>
                <a:cs typeface="Calibri" panose="020F0502020204030204" pitchFamily="34" charset="0"/>
              </a:rPr>
              <a:t>Grade 2		74%   25 classes</a:t>
            </a:r>
          </a:p>
          <a:p>
            <a:pPr marL="800100" lvl="1" indent="-342900">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Grade 5		68%   23 classes</a:t>
            </a:r>
          </a:p>
          <a:p>
            <a:pPr marL="800100" lvl="1" indent="-342900">
              <a:buFont typeface="Symbol" panose="05050102010706020507" pitchFamily="18" charset="2"/>
              <a:buChar char=""/>
            </a:pPr>
            <a:r>
              <a:rPr lang="en-CA" sz="2400" b="1" dirty="0">
                <a:latin typeface="Calibri" panose="020F0502020204030204" pitchFamily="34" charset="0"/>
                <a:ea typeface="Calibri" panose="020F0502020204030204" pitchFamily="34" charset="0"/>
                <a:cs typeface="Calibri" panose="020F0502020204030204" pitchFamily="34" charset="0"/>
              </a:rPr>
              <a:t>Grade 1		65%  22 classes</a:t>
            </a:r>
          </a:p>
          <a:p>
            <a:pPr marL="800100" lvl="1" indent="-342900">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K		56%  19 classes</a:t>
            </a:r>
          </a:p>
          <a:p>
            <a:pPr marL="800100" lvl="1" indent="-342900">
              <a:buFont typeface="Symbol" panose="05050102010706020507" pitchFamily="18" charset="2"/>
              <a:buChar char=""/>
            </a:pPr>
            <a:r>
              <a:rPr lang="en-CA" sz="2400" b="1" dirty="0">
                <a:latin typeface="Calibri" panose="020F0502020204030204" pitchFamily="34" charset="0"/>
                <a:ea typeface="Calibri" panose="020F0502020204030204" pitchFamily="34" charset="0"/>
                <a:cs typeface="Calibri" panose="020F0502020204030204" pitchFamily="34" charset="0"/>
              </a:rPr>
              <a:t>Grade 6		9%       6 classes</a:t>
            </a:r>
          </a:p>
          <a:p>
            <a:pPr marL="800100" lvl="1" indent="-342900">
              <a:buFont typeface="Symbol" panose="05050102010706020507" pitchFamily="18" charset="2"/>
              <a:buChar char=""/>
            </a:pPr>
            <a:r>
              <a:rPr lang="en-CA" sz="2400" b="1" dirty="0">
                <a:effectLst/>
                <a:latin typeface="Calibri" panose="020F0502020204030204" pitchFamily="34" charset="0"/>
                <a:ea typeface="Calibri" panose="020F0502020204030204" pitchFamily="34" charset="0"/>
                <a:cs typeface="Calibri" panose="020F0502020204030204" pitchFamily="34" charset="0"/>
              </a:rPr>
              <a:t>Grade 7		15%     5 classes</a:t>
            </a:r>
          </a:p>
          <a:p>
            <a:pPr marL="800100" lvl="1" indent="-342900">
              <a:buFont typeface="Symbol" panose="05050102010706020507" pitchFamily="18" charset="2"/>
              <a:buChar char=""/>
            </a:pPr>
            <a:r>
              <a:rPr lang="en-CA" sz="2400" b="1" dirty="0">
                <a:latin typeface="Calibri" panose="020F0502020204030204" pitchFamily="34" charset="0"/>
                <a:ea typeface="Calibri" panose="020F0502020204030204" pitchFamily="34" charset="0"/>
                <a:cs typeface="Calibri" panose="020F0502020204030204" pitchFamily="34" charset="0"/>
              </a:rPr>
              <a:t>Grade 8		6%        2 classes</a:t>
            </a:r>
            <a:endParaRPr lang="en-CA"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158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C9E5E5-4CEB-4EF4-988D-9B30834FB906}"/>
              </a:ext>
            </a:extLst>
          </p:cNvPr>
          <p:cNvSpPr/>
          <p:nvPr/>
        </p:nvSpPr>
        <p:spPr>
          <a:xfrm>
            <a:off x="17333" y="650781"/>
            <a:ext cx="1949119" cy="327564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200" dirty="0">
              <a:solidFill>
                <a:schemeClr val="bg1"/>
              </a:solidFill>
              <a:cs typeface="Times New Roman" panose="02020603050405020304" pitchFamily="18" charset="0"/>
            </a:endParaRPr>
          </a:p>
        </p:txBody>
      </p:sp>
      <p:grpSp>
        <p:nvGrpSpPr>
          <p:cNvPr id="45" name="Graphic 7">
            <a:extLst>
              <a:ext uri="{FF2B5EF4-FFF2-40B4-BE49-F238E27FC236}">
                <a16:creationId xmlns:a16="http://schemas.microsoft.com/office/drawing/2014/main" id="{39184AD2-46DE-41EE-8E34-B26CF56C20CC}"/>
              </a:ext>
            </a:extLst>
          </p:cNvPr>
          <p:cNvGrpSpPr/>
          <p:nvPr/>
        </p:nvGrpSpPr>
        <p:grpSpPr>
          <a:xfrm>
            <a:off x="259994" y="5858732"/>
            <a:ext cx="1463795" cy="505295"/>
            <a:chOff x="1247686" y="5656362"/>
            <a:chExt cx="1463795" cy="505295"/>
          </a:xfrm>
        </p:grpSpPr>
        <p:sp>
          <p:nvSpPr>
            <p:cNvPr id="46" name="Freeform: Shape 45">
              <a:extLst>
                <a:ext uri="{FF2B5EF4-FFF2-40B4-BE49-F238E27FC236}">
                  <a16:creationId xmlns:a16="http://schemas.microsoft.com/office/drawing/2014/main" id="{29D6E628-CB19-4292-86A4-379EF0B82446}"/>
                </a:ext>
              </a:extLst>
            </p:cNvPr>
            <p:cNvSpPr/>
            <p:nvPr/>
          </p:nvSpPr>
          <p:spPr>
            <a:xfrm>
              <a:off x="2339000"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299"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47" name="Freeform: Shape 46">
              <a:extLst>
                <a:ext uri="{FF2B5EF4-FFF2-40B4-BE49-F238E27FC236}">
                  <a16:creationId xmlns:a16="http://schemas.microsoft.com/office/drawing/2014/main" id="{44993245-D129-482B-B4A8-C58DD8FEA910}"/>
                </a:ext>
              </a:extLst>
            </p:cNvPr>
            <p:cNvSpPr/>
            <p:nvPr/>
          </p:nvSpPr>
          <p:spPr>
            <a:xfrm>
              <a:off x="2403909" y="5951783"/>
              <a:ext cx="21470" cy="23966"/>
            </a:xfrm>
            <a:custGeom>
              <a:avLst/>
              <a:gdLst>
                <a:gd name="connsiteX0" fmla="*/ 8488 w 21470"/>
                <a:gd name="connsiteY0" fmla="*/ 23967 h 23966"/>
                <a:gd name="connsiteX1" fmla="*/ 21470 w 21470"/>
                <a:gd name="connsiteY1" fmla="*/ 16643 h 23966"/>
                <a:gd name="connsiteX2" fmla="*/ 21470 w 21470"/>
                <a:gd name="connsiteY2" fmla="*/ 0 h 23966"/>
                <a:gd name="connsiteX3" fmla="*/ 11650 w 21470"/>
                <a:gd name="connsiteY3" fmla="*/ 4660 h 23966"/>
                <a:gd name="connsiteX4" fmla="*/ 0 w 21470"/>
                <a:gd name="connsiteY4" fmla="*/ 15978 h 23966"/>
                <a:gd name="connsiteX5" fmla="*/ 8488 w 21470"/>
                <a:gd name="connsiteY5" fmla="*/ 23967 h 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0" h="23966">
                  <a:moveTo>
                    <a:pt x="8488" y="23967"/>
                  </a:moveTo>
                  <a:cubicBezTo>
                    <a:pt x="9986" y="23967"/>
                    <a:pt x="15811" y="23467"/>
                    <a:pt x="21470" y="16643"/>
                  </a:cubicBezTo>
                  <a:lnTo>
                    <a:pt x="21470" y="0"/>
                  </a:lnTo>
                  <a:cubicBezTo>
                    <a:pt x="17642" y="2663"/>
                    <a:pt x="16311" y="3162"/>
                    <a:pt x="11650" y="4660"/>
                  </a:cubicBezTo>
                  <a:cubicBezTo>
                    <a:pt x="8322" y="5825"/>
                    <a:pt x="0" y="8655"/>
                    <a:pt x="0" y="15978"/>
                  </a:cubicBezTo>
                  <a:cubicBezTo>
                    <a:pt x="166" y="20471"/>
                    <a:pt x="3662" y="23967"/>
                    <a:pt x="8488" y="23967"/>
                  </a:cubicBezTo>
                  <a:close/>
                </a:path>
              </a:pathLst>
            </a:custGeom>
            <a:noFill/>
            <a:ln w="16561" cap="flat">
              <a:noFill/>
              <a:prstDash val="solid"/>
              <a:miter/>
            </a:ln>
          </p:spPr>
          <p:txBody>
            <a:bodyPr rtlCol="0" anchor="ctr"/>
            <a:lstStyle/>
            <a:p>
              <a:endParaRPr lang="en-CA"/>
            </a:p>
          </p:txBody>
        </p:sp>
        <p:sp>
          <p:nvSpPr>
            <p:cNvPr id="48" name="Freeform: Shape 47">
              <a:extLst>
                <a:ext uri="{FF2B5EF4-FFF2-40B4-BE49-F238E27FC236}">
                  <a16:creationId xmlns:a16="http://schemas.microsoft.com/office/drawing/2014/main" id="{B9C23E63-29DA-42C1-8FEC-69DFC19A0FCE}"/>
                </a:ext>
              </a:extLst>
            </p:cNvPr>
            <p:cNvSpPr/>
            <p:nvPr/>
          </p:nvSpPr>
          <p:spPr>
            <a:xfrm>
              <a:off x="2141109" y="5930479"/>
              <a:ext cx="31289" cy="48598"/>
            </a:xfrm>
            <a:custGeom>
              <a:avLst/>
              <a:gdLst>
                <a:gd name="connsiteX0" fmla="*/ 16976 w 31289"/>
                <a:gd name="connsiteY0" fmla="*/ 48599 h 48598"/>
                <a:gd name="connsiteX1" fmla="*/ 23134 w 31289"/>
                <a:gd name="connsiteY1" fmla="*/ 47101 h 48598"/>
                <a:gd name="connsiteX2" fmla="*/ 31290 w 31289"/>
                <a:gd name="connsiteY2" fmla="*/ 25465 h 48598"/>
                <a:gd name="connsiteX3" fmla="*/ 24965 w 31289"/>
                <a:gd name="connsiteY3" fmla="*/ 4327 h 48598"/>
                <a:gd name="connsiteX4" fmla="*/ 15146 w 31289"/>
                <a:gd name="connsiteY4" fmla="*/ 0 h 48598"/>
                <a:gd name="connsiteX5" fmla="*/ 4660 w 31289"/>
                <a:gd name="connsiteY5" fmla="*/ 5326 h 48598"/>
                <a:gd name="connsiteX6" fmla="*/ 0 w 31289"/>
                <a:gd name="connsiteY6" fmla="*/ 22635 h 48598"/>
                <a:gd name="connsiteX7" fmla="*/ 16976 w 31289"/>
                <a:gd name="connsiteY7" fmla="*/ 48599 h 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 h="48598">
                  <a:moveTo>
                    <a:pt x="16976" y="48599"/>
                  </a:moveTo>
                  <a:cubicBezTo>
                    <a:pt x="18974" y="48599"/>
                    <a:pt x="21304" y="48100"/>
                    <a:pt x="23134" y="47101"/>
                  </a:cubicBezTo>
                  <a:cubicBezTo>
                    <a:pt x="30957" y="42441"/>
                    <a:pt x="31290" y="29792"/>
                    <a:pt x="31290" y="25465"/>
                  </a:cubicBezTo>
                  <a:cubicBezTo>
                    <a:pt x="31290" y="15811"/>
                    <a:pt x="28460" y="7989"/>
                    <a:pt x="24965" y="4327"/>
                  </a:cubicBezTo>
                  <a:cubicBezTo>
                    <a:pt x="22635" y="1831"/>
                    <a:pt x="19140" y="0"/>
                    <a:pt x="15146" y="0"/>
                  </a:cubicBezTo>
                  <a:cubicBezTo>
                    <a:pt x="10485" y="0"/>
                    <a:pt x="6824" y="2663"/>
                    <a:pt x="4660" y="5326"/>
                  </a:cubicBezTo>
                  <a:cubicBezTo>
                    <a:pt x="1498" y="9320"/>
                    <a:pt x="0" y="15811"/>
                    <a:pt x="0" y="22635"/>
                  </a:cubicBezTo>
                  <a:cubicBezTo>
                    <a:pt x="166" y="34119"/>
                    <a:pt x="4827" y="48599"/>
                    <a:pt x="16976" y="48599"/>
                  </a:cubicBezTo>
                  <a:close/>
                </a:path>
              </a:pathLst>
            </a:custGeom>
            <a:noFill/>
            <a:ln w="16561" cap="flat">
              <a:noFill/>
              <a:prstDash val="solid"/>
              <a:miter/>
            </a:ln>
          </p:spPr>
          <p:txBody>
            <a:bodyPr rtlCol="0" anchor="ctr"/>
            <a:lstStyle/>
            <a:p>
              <a:endParaRPr lang="en-CA"/>
            </a:p>
          </p:txBody>
        </p:sp>
        <p:sp>
          <p:nvSpPr>
            <p:cNvPr id="49" name="Freeform: Shape 48">
              <a:extLst>
                <a:ext uri="{FF2B5EF4-FFF2-40B4-BE49-F238E27FC236}">
                  <a16:creationId xmlns:a16="http://schemas.microsoft.com/office/drawing/2014/main" id="{D9DE41BF-050C-4A37-8D1D-16AEA1EC7511}"/>
                </a:ext>
              </a:extLst>
            </p:cNvPr>
            <p:cNvSpPr/>
            <p:nvPr/>
          </p:nvSpPr>
          <p:spPr>
            <a:xfrm>
              <a:off x="1815728" y="5699302"/>
              <a:ext cx="191980" cy="168598"/>
            </a:xfrm>
            <a:custGeom>
              <a:avLst/>
              <a:gdLst>
                <a:gd name="connsiteX0" fmla="*/ 134479 w 191980"/>
                <a:gd name="connsiteY0" fmla="*/ 113176 h 168598"/>
                <a:gd name="connsiteX1" fmla="*/ 172427 w 191980"/>
                <a:gd name="connsiteY1" fmla="*/ 145630 h 168598"/>
                <a:gd name="connsiteX2" fmla="*/ 188072 w 191980"/>
                <a:gd name="connsiteY2" fmla="*/ 43939 h 168598"/>
                <a:gd name="connsiteX3" fmla="*/ 70901 w 191980"/>
                <a:gd name="connsiteY3" fmla="*/ 0 h 168598"/>
                <a:gd name="connsiteX4" fmla="*/ 0 w 191980"/>
                <a:gd name="connsiteY4" fmla="*/ 168598 h 168598"/>
                <a:gd name="connsiteX5" fmla="*/ 134479 w 191980"/>
                <a:gd name="connsiteY5" fmla="*/ 113176 h 1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80" h="168598">
                  <a:moveTo>
                    <a:pt x="134479" y="113176"/>
                  </a:moveTo>
                  <a:cubicBezTo>
                    <a:pt x="134479" y="113176"/>
                    <a:pt x="154618" y="117836"/>
                    <a:pt x="172427" y="145630"/>
                  </a:cubicBezTo>
                  <a:cubicBezTo>
                    <a:pt x="186574" y="112676"/>
                    <a:pt x="198390" y="76061"/>
                    <a:pt x="188072" y="43939"/>
                  </a:cubicBezTo>
                  <a:cubicBezTo>
                    <a:pt x="188072" y="43939"/>
                    <a:pt x="154285" y="0"/>
                    <a:pt x="70901" y="0"/>
                  </a:cubicBezTo>
                  <a:cubicBezTo>
                    <a:pt x="70901" y="0"/>
                    <a:pt x="110346" y="36782"/>
                    <a:pt x="0" y="168598"/>
                  </a:cubicBezTo>
                  <a:cubicBezTo>
                    <a:pt x="166" y="168598"/>
                    <a:pt x="83218" y="99528"/>
                    <a:pt x="134479" y="113176"/>
                  </a:cubicBezTo>
                  <a:close/>
                </a:path>
              </a:pathLst>
            </a:custGeom>
            <a:noFill/>
            <a:ln w="16561" cap="flat">
              <a:noFill/>
              <a:prstDash val="solid"/>
              <a:miter/>
            </a:ln>
          </p:spPr>
          <p:txBody>
            <a:bodyPr rtlCol="0" anchor="ctr"/>
            <a:lstStyle/>
            <a:p>
              <a:endParaRPr lang="en-CA"/>
            </a:p>
          </p:txBody>
        </p:sp>
        <p:sp>
          <p:nvSpPr>
            <p:cNvPr id="50" name="Freeform: Shape 49">
              <a:extLst>
                <a:ext uri="{FF2B5EF4-FFF2-40B4-BE49-F238E27FC236}">
                  <a16:creationId xmlns:a16="http://schemas.microsoft.com/office/drawing/2014/main" id="{DD357284-B21A-499A-AD8E-9252377BED64}"/>
                </a:ext>
              </a:extLst>
            </p:cNvPr>
            <p:cNvSpPr/>
            <p:nvPr/>
          </p:nvSpPr>
          <p:spPr>
            <a:xfrm>
              <a:off x="1310931" y="6048648"/>
              <a:ext cx="74895" cy="83550"/>
            </a:xfrm>
            <a:custGeom>
              <a:avLst/>
              <a:gdLst>
                <a:gd name="connsiteX0" fmla="*/ 74896 w 74895"/>
                <a:gd name="connsiteY0" fmla="*/ 42940 h 83550"/>
                <a:gd name="connsiteX1" fmla="*/ 56921 w 74895"/>
                <a:gd name="connsiteY1" fmla="*/ 7656 h 83550"/>
                <a:gd name="connsiteX2" fmla="*/ 21969 w 74895"/>
                <a:gd name="connsiteY2" fmla="*/ 0 h 83550"/>
                <a:gd name="connsiteX3" fmla="*/ 0 w 74895"/>
                <a:gd name="connsiteY3" fmla="*/ 0 h 83550"/>
                <a:gd name="connsiteX4" fmla="*/ 0 w 74895"/>
                <a:gd name="connsiteY4" fmla="*/ 55090 h 83550"/>
                <a:gd name="connsiteX5" fmla="*/ 22802 w 74895"/>
                <a:gd name="connsiteY5" fmla="*/ 83550 h 83550"/>
                <a:gd name="connsiteX6" fmla="*/ 60915 w 74895"/>
                <a:gd name="connsiteY6" fmla="*/ 74230 h 83550"/>
                <a:gd name="connsiteX7" fmla="*/ 74896 w 74895"/>
                <a:gd name="connsiteY7" fmla="*/ 42940 h 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95" h="83550">
                  <a:moveTo>
                    <a:pt x="74896" y="42940"/>
                  </a:moveTo>
                  <a:cubicBezTo>
                    <a:pt x="74896" y="21803"/>
                    <a:pt x="63079" y="11484"/>
                    <a:pt x="56921" y="7656"/>
                  </a:cubicBezTo>
                  <a:cubicBezTo>
                    <a:pt x="45104" y="333"/>
                    <a:pt x="32288" y="0"/>
                    <a:pt x="21969" y="0"/>
                  </a:cubicBezTo>
                  <a:lnTo>
                    <a:pt x="0" y="0"/>
                  </a:lnTo>
                  <a:lnTo>
                    <a:pt x="0" y="55090"/>
                  </a:lnTo>
                  <a:cubicBezTo>
                    <a:pt x="0" y="70735"/>
                    <a:pt x="333" y="83550"/>
                    <a:pt x="22802" y="83550"/>
                  </a:cubicBezTo>
                  <a:cubicBezTo>
                    <a:pt x="35617" y="83550"/>
                    <a:pt x="51096" y="81719"/>
                    <a:pt x="60915" y="74230"/>
                  </a:cubicBezTo>
                  <a:cubicBezTo>
                    <a:pt x="67905" y="68904"/>
                    <a:pt x="74896" y="58585"/>
                    <a:pt x="74896" y="42940"/>
                  </a:cubicBezTo>
                  <a:close/>
                </a:path>
              </a:pathLst>
            </a:custGeom>
            <a:noFill/>
            <a:ln w="16561" cap="flat">
              <a:noFill/>
              <a:prstDash val="solid"/>
              <a:miter/>
            </a:ln>
          </p:spPr>
          <p:txBody>
            <a:bodyPr rtlCol="0" anchor="ctr"/>
            <a:lstStyle/>
            <a:p>
              <a:endParaRPr lang="en-CA"/>
            </a:p>
          </p:txBody>
        </p:sp>
        <p:sp>
          <p:nvSpPr>
            <p:cNvPr id="51" name="Freeform: Shape 50">
              <a:extLst>
                <a:ext uri="{FF2B5EF4-FFF2-40B4-BE49-F238E27FC236}">
                  <a16:creationId xmlns:a16="http://schemas.microsoft.com/office/drawing/2014/main" id="{711E82C3-3B97-4F21-8752-E3608A7D29A4}"/>
                </a:ext>
              </a:extLst>
            </p:cNvPr>
            <p:cNvSpPr/>
            <p:nvPr/>
          </p:nvSpPr>
          <p:spPr>
            <a:xfrm>
              <a:off x="1310931" y="5952948"/>
              <a:ext cx="64077" cy="71566"/>
            </a:xfrm>
            <a:custGeom>
              <a:avLst/>
              <a:gdLst>
                <a:gd name="connsiteX0" fmla="*/ 64077 w 64077"/>
                <a:gd name="connsiteY0" fmla="*/ 36283 h 71566"/>
                <a:gd name="connsiteX1" fmla="*/ 45770 w 64077"/>
                <a:gd name="connsiteY1" fmla="*/ 4161 h 71566"/>
                <a:gd name="connsiteX2" fmla="*/ 13315 w 64077"/>
                <a:gd name="connsiteY2" fmla="*/ 0 h 71566"/>
                <a:gd name="connsiteX3" fmla="*/ 0 w 64077"/>
                <a:gd name="connsiteY3" fmla="*/ 0 h 71566"/>
                <a:gd name="connsiteX4" fmla="*/ 0 w 64077"/>
                <a:gd name="connsiteY4" fmla="*/ 71567 h 71566"/>
                <a:gd name="connsiteX5" fmla="*/ 16976 w 64077"/>
                <a:gd name="connsiteY5" fmla="*/ 71567 h 71566"/>
                <a:gd name="connsiteX6" fmla="*/ 64077 w 64077"/>
                <a:gd name="connsiteY6" fmla="*/ 36283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77" h="71566">
                  <a:moveTo>
                    <a:pt x="64077" y="36283"/>
                  </a:moveTo>
                  <a:cubicBezTo>
                    <a:pt x="64077" y="21137"/>
                    <a:pt x="58585" y="9986"/>
                    <a:pt x="45770" y="4161"/>
                  </a:cubicBezTo>
                  <a:cubicBezTo>
                    <a:pt x="36782" y="333"/>
                    <a:pt x="26463" y="0"/>
                    <a:pt x="13315" y="0"/>
                  </a:cubicBezTo>
                  <a:lnTo>
                    <a:pt x="0" y="0"/>
                  </a:lnTo>
                  <a:lnTo>
                    <a:pt x="0" y="71567"/>
                  </a:lnTo>
                  <a:lnTo>
                    <a:pt x="16976" y="71567"/>
                  </a:lnTo>
                  <a:cubicBezTo>
                    <a:pt x="38779" y="71567"/>
                    <a:pt x="64077" y="65242"/>
                    <a:pt x="64077" y="36283"/>
                  </a:cubicBezTo>
                  <a:close/>
                </a:path>
              </a:pathLst>
            </a:custGeom>
            <a:noFill/>
            <a:ln w="16561" cap="flat">
              <a:noFill/>
              <a:prstDash val="solid"/>
              <a:miter/>
            </a:ln>
          </p:spPr>
          <p:txBody>
            <a:bodyPr rtlCol="0" anchor="ctr"/>
            <a:lstStyle/>
            <a:p>
              <a:endParaRPr lang="en-CA"/>
            </a:p>
          </p:txBody>
        </p:sp>
        <p:sp>
          <p:nvSpPr>
            <p:cNvPr id="52" name="Freeform: Shape 51">
              <a:extLst>
                <a:ext uri="{FF2B5EF4-FFF2-40B4-BE49-F238E27FC236}">
                  <a16:creationId xmlns:a16="http://schemas.microsoft.com/office/drawing/2014/main" id="{0F4E918F-0DA4-497D-AC86-9271C4587A44}"/>
                </a:ext>
              </a:extLst>
            </p:cNvPr>
            <p:cNvSpPr/>
            <p:nvPr/>
          </p:nvSpPr>
          <p:spPr>
            <a:xfrm>
              <a:off x="1555091"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300"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53" name="Freeform: Shape 52">
              <a:extLst>
                <a:ext uri="{FF2B5EF4-FFF2-40B4-BE49-F238E27FC236}">
                  <a16:creationId xmlns:a16="http://schemas.microsoft.com/office/drawing/2014/main" id="{2CD03265-6599-4A07-BF25-DC9A4C54DFD1}"/>
                </a:ext>
              </a:extLst>
            </p:cNvPr>
            <p:cNvSpPr/>
            <p:nvPr/>
          </p:nvSpPr>
          <p:spPr>
            <a:xfrm>
              <a:off x="2260775" y="5924987"/>
              <a:ext cx="68904" cy="60582"/>
            </a:xfrm>
            <a:custGeom>
              <a:avLst/>
              <a:gdLst>
                <a:gd name="connsiteX0" fmla="*/ 8322 w 68904"/>
                <a:gd name="connsiteY0" fmla="*/ 9986 h 60582"/>
                <a:gd name="connsiteX1" fmla="*/ 29792 w 68904"/>
                <a:gd name="connsiteY1" fmla="*/ 60582 h 60582"/>
                <a:gd name="connsiteX2" fmla="*/ 37614 w 68904"/>
                <a:gd name="connsiteY2" fmla="*/ 60582 h 60582"/>
                <a:gd name="connsiteX3" fmla="*/ 60915 w 68904"/>
                <a:gd name="connsiteY3" fmla="*/ 9986 h 60582"/>
                <a:gd name="connsiteX4" fmla="*/ 68904 w 68904"/>
                <a:gd name="connsiteY4" fmla="*/ 1997 h 60582"/>
                <a:gd name="connsiteX5" fmla="*/ 68904 w 68904"/>
                <a:gd name="connsiteY5" fmla="*/ 0 h 60582"/>
                <a:gd name="connsiteX6" fmla="*/ 45936 w 68904"/>
                <a:gd name="connsiteY6" fmla="*/ 0 h 60582"/>
                <a:gd name="connsiteX7" fmla="*/ 45936 w 68904"/>
                <a:gd name="connsiteY7" fmla="*/ 1997 h 60582"/>
                <a:gd name="connsiteX8" fmla="*/ 51428 w 68904"/>
                <a:gd name="connsiteY8" fmla="*/ 7157 h 60582"/>
                <a:gd name="connsiteX9" fmla="*/ 50097 w 68904"/>
                <a:gd name="connsiteY9" fmla="*/ 12316 h 60582"/>
                <a:gd name="connsiteX10" fmla="*/ 37614 w 68904"/>
                <a:gd name="connsiteY10" fmla="*/ 40943 h 60582"/>
                <a:gd name="connsiteX11" fmla="*/ 25964 w 68904"/>
                <a:gd name="connsiteY11" fmla="*/ 11484 h 60582"/>
                <a:gd name="connsiteX12" fmla="*/ 24799 w 68904"/>
                <a:gd name="connsiteY12" fmla="*/ 7157 h 60582"/>
                <a:gd name="connsiteX13" fmla="*/ 29792 w 68904"/>
                <a:gd name="connsiteY13" fmla="*/ 2164 h 60582"/>
                <a:gd name="connsiteX14" fmla="*/ 29792 w 68904"/>
                <a:gd name="connsiteY14" fmla="*/ 166 h 60582"/>
                <a:gd name="connsiteX15" fmla="*/ 0 w 68904"/>
                <a:gd name="connsiteY15" fmla="*/ 166 h 60582"/>
                <a:gd name="connsiteX16" fmla="*/ 0 w 68904"/>
                <a:gd name="connsiteY16" fmla="*/ 2164 h 60582"/>
                <a:gd name="connsiteX17" fmla="*/ 8322 w 68904"/>
                <a:gd name="connsiteY17" fmla="*/ 9986 h 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04" h="60582">
                  <a:moveTo>
                    <a:pt x="8322" y="9986"/>
                  </a:moveTo>
                  <a:lnTo>
                    <a:pt x="29792" y="60582"/>
                  </a:lnTo>
                  <a:lnTo>
                    <a:pt x="37614" y="60582"/>
                  </a:lnTo>
                  <a:lnTo>
                    <a:pt x="60915" y="9986"/>
                  </a:lnTo>
                  <a:cubicBezTo>
                    <a:pt x="63745" y="4161"/>
                    <a:pt x="64910" y="2497"/>
                    <a:pt x="68904" y="1997"/>
                  </a:cubicBezTo>
                  <a:lnTo>
                    <a:pt x="68904" y="0"/>
                  </a:lnTo>
                  <a:lnTo>
                    <a:pt x="45936" y="0"/>
                  </a:lnTo>
                  <a:lnTo>
                    <a:pt x="45936" y="1997"/>
                  </a:lnTo>
                  <a:cubicBezTo>
                    <a:pt x="47600" y="2164"/>
                    <a:pt x="51428" y="2663"/>
                    <a:pt x="51428" y="7157"/>
                  </a:cubicBezTo>
                  <a:cubicBezTo>
                    <a:pt x="51428" y="8655"/>
                    <a:pt x="50596" y="11151"/>
                    <a:pt x="50097" y="12316"/>
                  </a:cubicBezTo>
                  <a:lnTo>
                    <a:pt x="37614" y="40943"/>
                  </a:lnTo>
                  <a:lnTo>
                    <a:pt x="25964" y="11484"/>
                  </a:lnTo>
                  <a:cubicBezTo>
                    <a:pt x="25465" y="10153"/>
                    <a:pt x="24799" y="8488"/>
                    <a:pt x="24799" y="7157"/>
                  </a:cubicBezTo>
                  <a:cubicBezTo>
                    <a:pt x="24799" y="3162"/>
                    <a:pt x="28294" y="2497"/>
                    <a:pt x="29792" y="2164"/>
                  </a:cubicBezTo>
                  <a:lnTo>
                    <a:pt x="29792" y="166"/>
                  </a:lnTo>
                  <a:lnTo>
                    <a:pt x="0" y="166"/>
                  </a:lnTo>
                  <a:lnTo>
                    <a:pt x="0" y="2164"/>
                  </a:lnTo>
                  <a:cubicBezTo>
                    <a:pt x="3994" y="2497"/>
                    <a:pt x="5992" y="4993"/>
                    <a:pt x="8322" y="9986"/>
                  </a:cubicBezTo>
                  <a:close/>
                </a:path>
              </a:pathLst>
            </a:custGeom>
            <a:solidFill>
              <a:srgbClr val="FFFFFF"/>
            </a:solidFill>
            <a:ln w="16561" cap="flat">
              <a:noFill/>
              <a:prstDash val="solid"/>
              <a:miter/>
            </a:ln>
          </p:spPr>
          <p:txBody>
            <a:bodyPr rtlCol="0" anchor="ctr"/>
            <a:lstStyle/>
            <a:p>
              <a:endParaRPr lang="en-CA"/>
            </a:p>
          </p:txBody>
        </p:sp>
        <p:sp>
          <p:nvSpPr>
            <p:cNvPr id="54" name="Freeform: Shape 53">
              <a:extLst>
                <a:ext uri="{FF2B5EF4-FFF2-40B4-BE49-F238E27FC236}">
                  <a16:creationId xmlns:a16="http://schemas.microsoft.com/office/drawing/2014/main" id="{A0CB49F7-19A7-4041-AC13-8E43C6574F52}"/>
                </a:ext>
              </a:extLst>
            </p:cNvPr>
            <p:cNvSpPr/>
            <p:nvPr/>
          </p:nvSpPr>
          <p:spPr>
            <a:xfrm>
              <a:off x="1247686" y="5929481"/>
              <a:ext cx="183577" cy="226184"/>
            </a:xfrm>
            <a:custGeom>
              <a:avLst/>
              <a:gdLst>
                <a:gd name="connsiteX0" fmla="*/ 155117 w 183577"/>
                <a:gd name="connsiteY0" fmla="*/ 214701 h 226184"/>
                <a:gd name="connsiteX1" fmla="*/ 183578 w 183577"/>
                <a:gd name="connsiteY1" fmla="*/ 163439 h 226184"/>
                <a:gd name="connsiteX2" fmla="*/ 126491 w 183577"/>
                <a:gd name="connsiteY2" fmla="*/ 103855 h 226184"/>
                <a:gd name="connsiteX3" fmla="*/ 172427 w 183577"/>
                <a:gd name="connsiteY3" fmla="*/ 53259 h 226184"/>
                <a:gd name="connsiteX4" fmla="*/ 141969 w 183577"/>
                <a:gd name="connsiteY4" fmla="*/ 6158 h 226184"/>
                <a:gd name="connsiteX5" fmla="*/ 94202 w 183577"/>
                <a:gd name="connsiteY5" fmla="*/ 0 h 226184"/>
                <a:gd name="connsiteX6" fmla="*/ 0 w 183577"/>
                <a:gd name="connsiteY6" fmla="*/ 0 h 226184"/>
                <a:gd name="connsiteX7" fmla="*/ 0 w 183577"/>
                <a:gd name="connsiteY7" fmla="*/ 4827 h 226184"/>
                <a:gd name="connsiteX8" fmla="*/ 19639 w 183577"/>
                <a:gd name="connsiteY8" fmla="*/ 35284 h 226184"/>
                <a:gd name="connsiteX9" fmla="*/ 19639 w 183577"/>
                <a:gd name="connsiteY9" fmla="*/ 192398 h 226184"/>
                <a:gd name="connsiteX10" fmla="*/ 0 w 183577"/>
                <a:gd name="connsiteY10" fmla="*/ 221525 h 226184"/>
                <a:gd name="connsiteX11" fmla="*/ 0 w 183577"/>
                <a:gd name="connsiteY11" fmla="*/ 226185 h 226184"/>
                <a:gd name="connsiteX12" fmla="*/ 96865 w 183577"/>
                <a:gd name="connsiteY12" fmla="*/ 226185 h 226184"/>
                <a:gd name="connsiteX13" fmla="*/ 155117 w 183577"/>
                <a:gd name="connsiteY13" fmla="*/ 214701 h 226184"/>
                <a:gd name="connsiteX14" fmla="*/ 63245 w 183577"/>
                <a:gd name="connsiteY14" fmla="*/ 23634 h 226184"/>
                <a:gd name="connsiteX15" fmla="*/ 76560 w 183577"/>
                <a:gd name="connsiteY15" fmla="*/ 23634 h 226184"/>
                <a:gd name="connsiteX16" fmla="*/ 109015 w 183577"/>
                <a:gd name="connsiteY16" fmla="*/ 27795 h 226184"/>
                <a:gd name="connsiteX17" fmla="*/ 127323 w 183577"/>
                <a:gd name="connsiteY17" fmla="*/ 59916 h 226184"/>
                <a:gd name="connsiteX18" fmla="*/ 80222 w 183577"/>
                <a:gd name="connsiteY18" fmla="*/ 95201 h 226184"/>
                <a:gd name="connsiteX19" fmla="*/ 63245 w 183577"/>
                <a:gd name="connsiteY19" fmla="*/ 95201 h 226184"/>
                <a:gd name="connsiteX20" fmla="*/ 63245 w 183577"/>
                <a:gd name="connsiteY20" fmla="*/ 23634 h 226184"/>
                <a:gd name="connsiteX21" fmla="*/ 63245 w 183577"/>
                <a:gd name="connsiteY21" fmla="*/ 174257 h 226184"/>
                <a:gd name="connsiteX22" fmla="*/ 63245 w 183577"/>
                <a:gd name="connsiteY22" fmla="*/ 119167 h 226184"/>
                <a:gd name="connsiteX23" fmla="*/ 85381 w 183577"/>
                <a:gd name="connsiteY23" fmla="*/ 119167 h 226184"/>
                <a:gd name="connsiteX24" fmla="*/ 120333 w 183577"/>
                <a:gd name="connsiteY24" fmla="*/ 126823 h 226184"/>
                <a:gd name="connsiteX25" fmla="*/ 138307 w 183577"/>
                <a:gd name="connsiteY25" fmla="*/ 162107 h 226184"/>
                <a:gd name="connsiteX26" fmla="*/ 124161 w 183577"/>
                <a:gd name="connsiteY26" fmla="*/ 193564 h 226184"/>
                <a:gd name="connsiteX27" fmla="*/ 86047 w 183577"/>
                <a:gd name="connsiteY27" fmla="*/ 202884 h 226184"/>
                <a:gd name="connsiteX28" fmla="*/ 63245 w 183577"/>
                <a:gd name="connsiteY28" fmla="*/ 174257 h 2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577" h="226184">
                  <a:moveTo>
                    <a:pt x="155117" y="214701"/>
                  </a:moveTo>
                  <a:cubicBezTo>
                    <a:pt x="169930" y="205713"/>
                    <a:pt x="183578" y="188404"/>
                    <a:pt x="183578" y="163439"/>
                  </a:cubicBezTo>
                  <a:cubicBezTo>
                    <a:pt x="183578" y="128155"/>
                    <a:pt x="157281" y="110180"/>
                    <a:pt x="126491" y="103855"/>
                  </a:cubicBezTo>
                  <a:cubicBezTo>
                    <a:pt x="150790" y="97364"/>
                    <a:pt x="172427" y="83384"/>
                    <a:pt x="172427" y="53259"/>
                  </a:cubicBezTo>
                  <a:cubicBezTo>
                    <a:pt x="172427" y="34286"/>
                    <a:pt x="164105" y="15146"/>
                    <a:pt x="141969" y="6158"/>
                  </a:cubicBezTo>
                  <a:cubicBezTo>
                    <a:pt x="129486" y="999"/>
                    <a:pt x="114008" y="0"/>
                    <a:pt x="94202" y="0"/>
                  </a:cubicBezTo>
                  <a:lnTo>
                    <a:pt x="0" y="0"/>
                  </a:lnTo>
                  <a:lnTo>
                    <a:pt x="0" y="4827"/>
                  </a:lnTo>
                  <a:cubicBezTo>
                    <a:pt x="19639" y="7323"/>
                    <a:pt x="19639" y="18641"/>
                    <a:pt x="19639" y="35284"/>
                  </a:cubicBezTo>
                  <a:lnTo>
                    <a:pt x="19639" y="192398"/>
                  </a:lnTo>
                  <a:cubicBezTo>
                    <a:pt x="19639" y="210041"/>
                    <a:pt x="17476" y="218362"/>
                    <a:pt x="0" y="221525"/>
                  </a:cubicBezTo>
                  <a:lnTo>
                    <a:pt x="0" y="226185"/>
                  </a:lnTo>
                  <a:lnTo>
                    <a:pt x="96865" y="226185"/>
                  </a:lnTo>
                  <a:cubicBezTo>
                    <a:pt x="114174" y="226185"/>
                    <a:pt x="136310" y="226185"/>
                    <a:pt x="155117" y="214701"/>
                  </a:cubicBezTo>
                  <a:close/>
                  <a:moveTo>
                    <a:pt x="63245" y="23634"/>
                  </a:moveTo>
                  <a:lnTo>
                    <a:pt x="76560" y="23634"/>
                  </a:lnTo>
                  <a:cubicBezTo>
                    <a:pt x="89708" y="23634"/>
                    <a:pt x="100027" y="23967"/>
                    <a:pt x="109015" y="27795"/>
                  </a:cubicBezTo>
                  <a:cubicBezTo>
                    <a:pt x="121830" y="33620"/>
                    <a:pt x="127323" y="44771"/>
                    <a:pt x="127323" y="59916"/>
                  </a:cubicBezTo>
                  <a:cubicBezTo>
                    <a:pt x="127323" y="88710"/>
                    <a:pt x="102025" y="95201"/>
                    <a:pt x="80222" y="95201"/>
                  </a:cubicBezTo>
                  <a:lnTo>
                    <a:pt x="63245" y="95201"/>
                  </a:lnTo>
                  <a:lnTo>
                    <a:pt x="63245" y="23634"/>
                  </a:lnTo>
                  <a:close/>
                  <a:moveTo>
                    <a:pt x="63245" y="174257"/>
                  </a:moveTo>
                  <a:lnTo>
                    <a:pt x="63245" y="119167"/>
                  </a:lnTo>
                  <a:lnTo>
                    <a:pt x="85381" y="119167"/>
                  </a:lnTo>
                  <a:cubicBezTo>
                    <a:pt x="95700" y="119167"/>
                    <a:pt x="108516" y="119500"/>
                    <a:pt x="120333" y="126823"/>
                  </a:cubicBezTo>
                  <a:cubicBezTo>
                    <a:pt x="126491" y="130651"/>
                    <a:pt x="138307" y="140970"/>
                    <a:pt x="138307" y="162107"/>
                  </a:cubicBezTo>
                  <a:cubicBezTo>
                    <a:pt x="138307" y="177752"/>
                    <a:pt x="131317" y="188071"/>
                    <a:pt x="124161" y="193564"/>
                  </a:cubicBezTo>
                  <a:cubicBezTo>
                    <a:pt x="114174" y="200887"/>
                    <a:pt x="98862" y="202884"/>
                    <a:pt x="86047" y="202884"/>
                  </a:cubicBezTo>
                  <a:cubicBezTo>
                    <a:pt x="63412" y="202884"/>
                    <a:pt x="63245" y="189902"/>
                    <a:pt x="63245" y="174257"/>
                  </a:cubicBezTo>
                  <a:close/>
                </a:path>
              </a:pathLst>
            </a:custGeom>
            <a:solidFill>
              <a:srgbClr val="FFFFFF"/>
            </a:solidFill>
            <a:ln w="16561"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62270C4B-C0CF-4CA2-B235-124F017E0B87}"/>
                </a:ext>
              </a:extLst>
            </p:cNvPr>
            <p:cNvSpPr/>
            <p:nvPr/>
          </p:nvSpPr>
          <p:spPr>
            <a:xfrm>
              <a:off x="1427269" y="6001713"/>
              <a:ext cx="127655" cy="153952"/>
            </a:xfrm>
            <a:custGeom>
              <a:avLst/>
              <a:gdLst>
                <a:gd name="connsiteX0" fmla="*/ 109015 w 127655"/>
                <a:gd name="connsiteY0" fmla="*/ 1997 h 153952"/>
                <a:gd name="connsiteX1" fmla="*/ 61914 w 127655"/>
                <a:gd name="connsiteY1" fmla="*/ 27628 h 153952"/>
                <a:gd name="connsiteX2" fmla="*/ 61914 w 127655"/>
                <a:gd name="connsiteY2" fmla="*/ 0 h 153952"/>
                <a:gd name="connsiteX3" fmla="*/ 0 w 127655"/>
                <a:gd name="connsiteY3" fmla="*/ 32455 h 153952"/>
                <a:gd name="connsiteX4" fmla="*/ 1664 w 127655"/>
                <a:gd name="connsiteY4" fmla="*/ 35950 h 153952"/>
                <a:gd name="connsiteX5" fmla="*/ 22136 w 127655"/>
                <a:gd name="connsiteY5" fmla="*/ 68072 h 153952"/>
                <a:gd name="connsiteX6" fmla="*/ 22136 w 127655"/>
                <a:gd name="connsiteY6" fmla="*/ 115506 h 153952"/>
                <a:gd name="connsiteX7" fmla="*/ 19639 w 127655"/>
                <a:gd name="connsiteY7" fmla="*/ 135977 h 153952"/>
                <a:gd name="connsiteX8" fmla="*/ 3329 w 127655"/>
                <a:gd name="connsiteY8" fmla="*/ 149458 h 153952"/>
                <a:gd name="connsiteX9" fmla="*/ 3329 w 127655"/>
                <a:gd name="connsiteY9" fmla="*/ 153952 h 153952"/>
                <a:gd name="connsiteX10" fmla="*/ 81553 w 127655"/>
                <a:gd name="connsiteY10" fmla="*/ 153952 h 153952"/>
                <a:gd name="connsiteX11" fmla="*/ 81553 w 127655"/>
                <a:gd name="connsiteY11" fmla="*/ 149458 h 153952"/>
                <a:gd name="connsiteX12" fmla="*/ 61914 w 127655"/>
                <a:gd name="connsiteY12" fmla="*/ 115506 h 153952"/>
                <a:gd name="connsiteX13" fmla="*/ 61914 w 127655"/>
                <a:gd name="connsiteY13" fmla="*/ 71567 h 153952"/>
                <a:gd name="connsiteX14" fmla="*/ 68405 w 127655"/>
                <a:gd name="connsiteY14" fmla="*/ 45603 h 153952"/>
                <a:gd name="connsiteX15" fmla="*/ 93370 w 127655"/>
                <a:gd name="connsiteY15" fmla="*/ 32788 h 153952"/>
                <a:gd name="connsiteX16" fmla="*/ 117170 w 127655"/>
                <a:gd name="connsiteY16" fmla="*/ 48432 h 153952"/>
                <a:gd name="connsiteX17" fmla="*/ 120998 w 127655"/>
                <a:gd name="connsiteY17" fmla="*/ 48432 h 153952"/>
                <a:gd name="connsiteX18" fmla="*/ 127656 w 127655"/>
                <a:gd name="connsiteY18" fmla="*/ 5492 h 153952"/>
                <a:gd name="connsiteX19" fmla="*/ 109015 w 127655"/>
                <a:gd name="connsiteY19" fmla="*/ 1997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55" h="153952">
                  <a:moveTo>
                    <a:pt x="109015" y="1997"/>
                  </a:moveTo>
                  <a:cubicBezTo>
                    <a:pt x="84715" y="1997"/>
                    <a:pt x="71733" y="16477"/>
                    <a:pt x="61914" y="27628"/>
                  </a:cubicBezTo>
                  <a:lnTo>
                    <a:pt x="61914" y="0"/>
                  </a:lnTo>
                  <a:lnTo>
                    <a:pt x="0" y="32455"/>
                  </a:lnTo>
                  <a:lnTo>
                    <a:pt x="1664" y="35950"/>
                  </a:lnTo>
                  <a:cubicBezTo>
                    <a:pt x="21803" y="35950"/>
                    <a:pt x="22136" y="51595"/>
                    <a:pt x="22136" y="68072"/>
                  </a:cubicBezTo>
                  <a:lnTo>
                    <a:pt x="22136" y="115506"/>
                  </a:lnTo>
                  <a:cubicBezTo>
                    <a:pt x="22136" y="121664"/>
                    <a:pt x="21803" y="130318"/>
                    <a:pt x="19639" y="135977"/>
                  </a:cubicBezTo>
                  <a:cubicBezTo>
                    <a:pt x="15478" y="145297"/>
                    <a:pt x="8155" y="147794"/>
                    <a:pt x="3329" y="149458"/>
                  </a:cubicBezTo>
                  <a:lnTo>
                    <a:pt x="3329" y="153952"/>
                  </a:lnTo>
                  <a:lnTo>
                    <a:pt x="81553" y="153952"/>
                  </a:lnTo>
                  <a:lnTo>
                    <a:pt x="81553" y="149458"/>
                  </a:lnTo>
                  <a:cubicBezTo>
                    <a:pt x="63911" y="143134"/>
                    <a:pt x="61914" y="139139"/>
                    <a:pt x="61914" y="115506"/>
                  </a:cubicBezTo>
                  <a:lnTo>
                    <a:pt x="61914" y="71567"/>
                  </a:lnTo>
                  <a:cubicBezTo>
                    <a:pt x="61914" y="63911"/>
                    <a:pt x="61914" y="54591"/>
                    <a:pt x="68405" y="45603"/>
                  </a:cubicBezTo>
                  <a:cubicBezTo>
                    <a:pt x="74230" y="37614"/>
                    <a:pt x="82885" y="32788"/>
                    <a:pt x="93370" y="32788"/>
                  </a:cubicBezTo>
                  <a:cubicBezTo>
                    <a:pt x="107517" y="32788"/>
                    <a:pt x="113176" y="41775"/>
                    <a:pt x="117170" y="48432"/>
                  </a:cubicBezTo>
                  <a:lnTo>
                    <a:pt x="120998" y="48432"/>
                  </a:lnTo>
                  <a:lnTo>
                    <a:pt x="127656" y="5492"/>
                  </a:lnTo>
                  <a:cubicBezTo>
                    <a:pt x="123994" y="4161"/>
                    <a:pt x="118002" y="1997"/>
                    <a:pt x="109015" y="1997"/>
                  </a:cubicBezTo>
                  <a:close/>
                </a:path>
              </a:pathLst>
            </a:custGeom>
            <a:solidFill>
              <a:srgbClr val="FFFFFF"/>
            </a:solidFill>
            <a:ln w="16561"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D58A5F47-1454-4C4A-B490-1E3C1F3C8B3C}"/>
                </a:ext>
              </a:extLst>
            </p:cNvPr>
            <p:cNvSpPr/>
            <p:nvPr/>
          </p:nvSpPr>
          <p:spPr>
            <a:xfrm>
              <a:off x="1560583" y="6004210"/>
              <a:ext cx="183078" cy="157447"/>
            </a:xfrm>
            <a:custGeom>
              <a:avLst/>
              <a:gdLst>
                <a:gd name="connsiteX0" fmla="*/ 181081 w 183078"/>
                <a:gd name="connsiteY0" fmla="*/ 128321 h 157447"/>
                <a:gd name="connsiteX1" fmla="*/ 164438 w 183078"/>
                <a:gd name="connsiteY1" fmla="*/ 97531 h 157447"/>
                <a:gd name="connsiteX2" fmla="*/ 164438 w 183078"/>
                <a:gd name="connsiteY2" fmla="*/ 333 h 157447"/>
                <a:gd name="connsiteX3" fmla="*/ 105520 w 183078"/>
                <a:gd name="connsiteY3" fmla="*/ 12150 h 157447"/>
                <a:gd name="connsiteX4" fmla="*/ 105520 w 183078"/>
                <a:gd name="connsiteY4" fmla="*/ 16643 h 157447"/>
                <a:gd name="connsiteX5" fmla="*/ 124493 w 183078"/>
                <a:gd name="connsiteY5" fmla="*/ 40277 h 157447"/>
                <a:gd name="connsiteX6" fmla="*/ 124493 w 183078"/>
                <a:gd name="connsiteY6" fmla="*/ 91872 h 157447"/>
                <a:gd name="connsiteX7" fmla="*/ 116837 w 183078"/>
                <a:gd name="connsiteY7" fmla="*/ 116837 h 157447"/>
                <a:gd name="connsiteX8" fmla="*/ 88876 w 183078"/>
                <a:gd name="connsiteY8" fmla="*/ 128321 h 157447"/>
                <a:gd name="connsiteX9" fmla="*/ 60249 w 183078"/>
                <a:gd name="connsiteY9" fmla="*/ 109015 h 157447"/>
                <a:gd name="connsiteX10" fmla="*/ 58086 w 183078"/>
                <a:gd name="connsiteY10" fmla="*/ 91706 h 157447"/>
                <a:gd name="connsiteX11" fmla="*/ 58086 w 183078"/>
                <a:gd name="connsiteY11" fmla="*/ 0 h 157447"/>
                <a:gd name="connsiteX12" fmla="*/ 0 w 183078"/>
                <a:gd name="connsiteY12" fmla="*/ 11817 h 157447"/>
                <a:gd name="connsiteX13" fmla="*/ 0 w 183078"/>
                <a:gd name="connsiteY13" fmla="*/ 16311 h 157447"/>
                <a:gd name="connsiteX14" fmla="*/ 17975 w 183078"/>
                <a:gd name="connsiteY14" fmla="*/ 43939 h 157447"/>
                <a:gd name="connsiteX15" fmla="*/ 17975 w 183078"/>
                <a:gd name="connsiteY15" fmla="*/ 100027 h 157447"/>
                <a:gd name="connsiteX16" fmla="*/ 28294 w 183078"/>
                <a:gd name="connsiteY16" fmla="*/ 138141 h 157447"/>
                <a:gd name="connsiteX17" fmla="*/ 70901 w 183078"/>
                <a:gd name="connsiteY17" fmla="*/ 156449 h 157447"/>
                <a:gd name="connsiteX18" fmla="*/ 126657 w 183078"/>
                <a:gd name="connsiteY18" fmla="*/ 127988 h 157447"/>
                <a:gd name="connsiteX19" fmla="*/ 147794 w 183078"/>
                <a:gd name="connsiteY19" fmla="*/ 157447 h 157447"/>
                <a:gd name="connsiteX20" fmla="*/ 183079 w 183078"/>
                <a:gd name="connsiteY20" fmla="*/ 131151 h 157447"/>
                <a:gd name="connsiteX21" fmla="*/ 181081 w 183078"/>
                <a:gd name="connsiteY21" fmla="*/ 128321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078" h="157447">
                  <a:moveTo>
                    <a:pt x="181081" y="128321"/>
                  </a:moveTo>
                  <a:cubicBezTo>
                    <a:pt x="164438" y="125159"/>
                    <a:pt x="164438" y="113176"/>
                    <a:pt x="164438" y="97531"/>
                  </a:cubicBezTo>
                  <a:lnTo>
                    <a:pt x="164438" y="333"/>
                  </a:lnTo>
                  <a:lnTo>
                    <a:pt x="105520" y="12150"/>
                  </a:lnTo>
                  <a:lnTo>
                    <a:pt x="105520" y="16643"/>
                  </a:lnTo>
                  <a:cubicBezTo>
                    <a:pt x="121165" y="18807"/>
                    <a:pt x="124493" y="24965"/>
                    <a:pt x="124493" y="40277"/>
                  </a:cubicBezTo>
                  <a:lnTo>
                    <a:pt x="124493" y="91872"/>
                  </a:lnTo>
                  <a:cubicBezTo>
                    <a:pt x="124493" y="98529"/>
                    <a:pt x="124161" y="108183"/>
                    <a:pt x="116837" y="116837"/>
                  </a:cubicBezTo>
                  <a:cubicBezTo>
                    <a:pt x="111012" y="123495"/>
                    <a:pt x="101359" y="128321"/>
                    <a:pt x="88876" y="128321"/>
                  </a:cubicBezTo>
                  <a:cubicBezTo>
                    <a:pt x="74064" y="128321"/>
                    <a:pt x="64244" y="120998"/>
                    <a:pt x="60249" y="109015"/>
                  </a:cubicBezTo>
                  <a:cubicBezTo>
                    <a:pt x="58585" y="103855"/>
                    <a:pt x="58086" y="98696"/>
                    <a:pt x="58086" y="91706"/>
                  </a:cubicBezTo>
                  <a:lnTo>
                    <a:pt x="58086" y="0"/>
                  </a:lnTo>
                  <a:lnTo>
                    <a:pt x="0" y="11817"/>
                  </a:lnTo>
                  <a:lnTo>
                    <a:pt x="0" y="16311"/>
                  </a:lnTo>
                  <a:cubicBezTo>
                    <a:pt x="16311" y="18474"/>
                    <a:pt x="17975" y="26962"/>
                    <a:pt x="17975" y="43939"/>
                  </a:cubicBezTo>
                  <a:lnTo>
                    <a:pt x="17975" y="100027"/>
                  </a:lnTo>
                  <a:cubicBezTo>
                    <a:pt x="17975" y="111844"/>
                    <a:pt x="18641" y="125991"/>
                    <a:pt x="28294" y="138141"/>
                  </a:cubicBezTo>
                  <a:cubicBezTo>
                    <a:pt x="32455" y="143633"/>
                    <a:pt x="44272" y="156449"/>
                    <a:pt x="70901" y="156449"/>
                  </a:cubicBezTo>
                  <a:cubicBezTo>
                    <a:pt x="96865" y="156449"/>
                    <a:pt x="115839" y="142635"/>
                    <a:pt x="126657" y="127988"/>
                  </a:cubicBezTo>
                  <a:cubicBezTo>
                    <a:pt x="128987" y="136976"/>
                    <a:pt x="133148" y="146629"/>
                    <a:pt x="147794" y="157447"/>
                  </a:cubicBezTo>
                  <a:lnTo>
                    <a:pt x="183079" y="131151"/>
                  </a:lnTo>
                  <a:lnTo>
                    <a:pt x="181081" y="128321"/>
                  </a:lnTo>
                  <a:close/>
                </a:path>
              </a:pathLst>
            </a:custGeom>
            <a:solidFill>
              <a:srgbClr val="FFFFFF"/>
            </a:solidFill>
            <a:ln w="16561"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B2D472A0-2169-413B-A5DC-8E51ECA779D1}"/>
                </a:ext>
              </a:extLst>
            </p:cNvPr>
            <p:cNvSpPr/>
            <p:nvPr/>
          </p:nvSpPr>
          <p:spPr>
            <a:xfrm>
              <a:off x="1743662" y="6001547"/>
              <a:ext cx="187738" cy="154118"/>
            </a:xfrm>
            <a:custGeom>
              <a:avLst/>
              <a:gdLst>
                <a:gd name="connsiteX0" fmla="*/ 110846 w 187738"/>
                <a:gd name="connsiteY0" fmla="*/ 149625 h 154118"/>
                <a:gd name="connsiteX1" fmla="*/ 110846 w 187738"/>
                <a:gd name="connsiteY1" fmla="*/ 154119 h 154118"/>
                <a:gd name="connsiteX2" fmla="*/ 187739 w 187738"/>
                <a:gd name="connsiteY2" fmla="*/ 154119 h 154118"/>
                <a:gd name="connsiteX3" fmla="*/ 187739 w 187738"/>
                <a:gd name="connsiteY3" fmla="*/ 149625 h 154118"/>
                <a:gd name="connsiteX4" fmla="*/ 168432 w 187738"/>
                <a:gd name="connsiteY4" fmla="*/ 117170 h 154118"/>
                <a:gd name="connsiteX5" fmla="*/ 168432 w 187738"/>
                <a:gd name="connsiteY5" fmla="*/ 62080 h 154118"/>
                <a:gd name="connsiteX6" fmla="*/ 158446 w 187738"/>
                <a:gd name="connsiteY6" fmla="*/ 21304 h 154118"/>
                <a:gd name="connsiteX7" fmla="*/ 116505 w 187738"/>
                <a:gd name="connsiteY7" fmla="*/ 2996 h 154118"/>
                <a:gd name="connsiteX8" fmla="*/ 62247 w 187738"/>
                <a:gd name="connsiteY8" fmla="*/ 27961 h 154118"/>
                <a:gd name="connsiteX9" fmla="*/ 62247 w 187738"/>
                <a:gd name="connsiteY9" fmla="*/ 0 h 154118"/>
                <a:gd name="connsiteX10" fmla="*/ 0 w 187738"/>
                <a:gd name="connsiteY10" fmla="*/ 32455 h 154118"/>
                <a:gd name="connsiteX11" fmla="*/ 2330 w 187738"/>
                <a:gd name="connsiteY11" fmla="*/ 36283 h 154118"/>
                <a:gd name="connsiteX12" fmla="*/ 22136 w 187738"/>
                <a:gd name="connsiteY12" fmla="*/ 67739 h 154118"/>
                <a:gd name="connsiteX13" fmla="*/ 22136 w 187738"/>
                <a:gd name="connsiteY13" fmla="*/ 116504 h 154118"/>
                <a:gd name="connsiteX14" fmla="*/ 2829 w 187738"/>
                <a:gd name="connsiteY14" fmla="*/ 149458 h 154118"/>
                <a:gd name="connsiteX15" fmla="*/ 2829 w 187738"/>
                <a:gd name="connsiteY15" fmla="*/ 154119 h 154118"/>
                <a:gd name="connsiteX16" fmla="*/ 80388 w 187738"/>
                <a:gd name="connsiteY16" fmla="*/ 154119 h 154118"/>
                <a:gd name="connsiteX17" fmla="*/ 80055 w 187738"/>
                <a:gd name="connsiteY17" fmla="*/ 149625 h 154118"/>
                <a:gd name="connsiteX18" fmla="*/ 62080 w 187738"/>
                <a:gd name="connsiteY18" fmla="*/ 120499 h 154118"/>
                <a:gd name="connsiteX19" fmla="*/ 62080 w 187738"/>
                <a:gd name="connsiteY19" fmla="*/ 65742 h 154118"/>
                <a:gd name="connsiteX20" fmla="*/ 73564 w 187738"/>
                <a:gd name="connsiteY20" fmla="*/ 38446 h 154118"/>
                <a:gd name="connsiteX21" fmla="*/ 96366 w 187738"/>
                <a:gd name="connsiteY21" fmla="*/ 31456 h 154118"/>
                <a:gd name="connsiteX22" fmla="*/ 128155 w 187738"/>
                <a:gd name="connsiteY22" fmla="*/ 65742 h 154118"/>
                <a:gd name="connsiteX23" fmla="*/ 128155 w 187738"/>
                <a:gd name="connsiteY23" fmla="*/ 120499 h 154118"/>
                <a:gd name="connsiteX24" fmla="*/ 110846 w 187738"/>
                <a:gd name="connsiteY24" fmla="*/ 149625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738" h="154118">
                  <a:moveTo>
                    <a:pt x="110846" y="149625"/>
                  </a:moveTo>
                  <a:lnTo>
                    <a:pt x="110846" y="154119"/>
                  </a:lnTo>
                  <a:lnTo>
                    <a:pt x="187739" y="154119"/>
                  </a:lnTo>
                  <a:lnTo>
                    <a:pt x="187739" y="149625"/>
                  </a:lnTo>
                  <a:cubicBezTo>
                    <a:pt x="168765" y="146130"/>
                    <a:pt x="168432" y="137142"/>
                    <a:pt x="168432" y="117170"/>
                  </a:cubicBezTo>
                  <a:lnTo>
                    <a:pt x="168432" y="62080"/>
                  </a:lnTo>
                  <a:cubicBezTo>
                    <a:pt x="168432" y="47933"/>
                    <a:pt x="168099" y="33453"/>
                    <a:pt x="158446" y="21304"/>
                  </a:cubicBezTo>
                  <a:cubicBezTo>
                    <a:pt x="151456" y="11983"/>
                    <a:pt x="137309" y="2996"/>
                    <a:pt x="116505" y="2996"/>
                  </a:cubicBezTo>
                  <a:cubicBezTo>
                    <a:pt x="88876" y="2996"/>
                    <a:pt x="72899" y="18141"/>
                    <a:pt x="62247" y="27961"/>
                  </a:cubicBezTo>
                  <a:lnTo>
                    <a:pt x="62247" y="0"/>
                  </a:lnTo>
                  <a:lnTo>
                    <a:pt x="0" y="32455"/>
                  </a:lnTo>
                  <a:lnTo>
                    <a:pt x="2330" y="36283"/>
                  </a:lnTo>
                  <a:cubicBezTo>
                    <a:pt x="21969" y="36948"/>
                    <a:pt x="22136" y="47267"/>
                    <a:pt x="22136" y="67739"/>
                  </a:cubicBezTo>
                  <a:lnTo>
                    <a:pt x="22136" y="116504"/>
                  </a:lnTo>
                  <a:cubicBezTo>
                    <a:pt x="22136" y="132482"/>
                    <a:pt x="21803" y="146629"/>
                    <a:pt x="2829" y="149458"/>
                  </a:cubicBezTo>
                  <a:lnTo>
                    <a:pt x="2829" y="154119"/>
                  </a:lnTo>
                  <a:lnTo>
                    <a:pt x="80388" y="154119"/>
                  </a:lnTo>
                  <a:lnTo>
                    <a:pt x="80055" y="149625"/>
                  </a:lnTo>
                  <a:cubicBezTo>
                    <a:pt x="62746" y="144798"/>
                    <a:pt x="62080" y="137808"/>
                    <a:pt x="62080" y="120499"/>
                  </a:cubicBezTo>
                  <a:lnTo>
                    <a:pt x="62080" y="65742"/>
                  </a:lnTo>
                  <a:cubicBezTo>
                    <a:pt x="62080" y="58086"/>
                    <a:pt x="62413" y="47101"/>
                    <a:pt x="73564" y="38446"/>
                  </a:cubicBezTo>
                  <a:cubicBezTo>
                    <a:pt x="78724" y="34618"/>
                    <a:pt x="86047" y="31456"/>
                    <a:pt x="96366" y="31456"/>
                  </a:cubicBezTo>
                  <a:cubicBezTo>
                    <a:pt x="127822" y="31456"/>
                    <a:pt x="128155" y="57753"/>
                    <a:pt x="128155" y="65742"/>
                  </a:cubicBezTo>
                  <a:lnTo>
                    <a:pt x="128155" y="120499"/>
                  </a:lnTo>
                  <a:cubicBezTo>
                    <a:pt x="128488" y="137142"/>
                    <a:pt x="128155" y="145797"/>
                    <a:pt x="110846" y="149625"/>
                  </a:cubicBezTo>
                  <a:close/>
                </a:path>
              </a:pathLst>
            </a:custGeom>
            <a:solidFill>
              <a:srgbClr val="FFFFFF"/>
            </a:solidFill>
            <a:ln w="16561"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C739D8ED-D209-4FB1-AE50-B5BEDB191B54}"/>
                </a:ext>
              </a:extLst>
            </p:cNvPr>
            <p:cNvSpPr/>
            <p:nvPr/>
          </p:nvSpPr>
          <p:spPr>
            <a:xfrm>
              <a:off x="1940055" y="6004376"/>
              <a:ext cx="105687" cy="156615"/>
            </a:xfrm>
            <a:custGeom>
              <a:avLst/>
              <a:gdLst>
                <a:gd name="connsiteX0" fmla="*/ 76061 w 105687"/>
                <a:gd name="connsiteY0" fmla="*/ 67240 h 156615"/>
                <a:gd name="connsiteX1" fmla="*/ 63911 w 105687"/>
                <a:gd name="connsiteY1" fmla="*/ 61414 h 156615"/>
                <a:gd name="connsiteX2" fmla="*/ 41442 w 105687"/>
                <a:gd name="connsiteY2" fmla="*/ 38280 h 156615"/>
                <a:gd name="connsiteX3" fmla="*/ 65742 w 105687"/>
                <a:gd name="connsiteY3" fmla="*/ 19306 h 156615"/>
                <a:gd name="connsiteX4" fmla="*/ 95534 w 105687"/>
                <a:gd name="connsiteY4" fmla="*/ 43273 h 156615"/>
                <a:gd name="connsiteX5" fmla="*/ 100027 w 105687"/>
                <a:gd name="connsiteY5" fmla="*/ 43273 h 156615"/>
                <a:gd name="connsiteX6" fmla="*/ 100027 w 105687"/>
                <a:gd name="connsiteY6" fmla="*/ 7656 h 156615"/>
                <a:gd name="connsiteX7" fmla="*/ 58752 w 105687"/>
                <a:gd name="connsiteY7" fmla="*/ 0 h 156615"/>
                <a:gd name="connsiteX8" fmla="*/ 1997 w 105687"/>
                <a:gd name="connsiteY8" fmla="*/ 44937 h 156615"/>
                <a:gd name="connsiteX9" fmla="*/ 26963 w 105687"/>
                <a:gd name="connsiteY9" fmla="*/ 81220 h 156615"/>
                <a:gd name="connsiteX10" fmla="*/ 40444 w 105687"/>
                <a:gd name="connsiteY10" fmla="*/ 87711 h 156615"/>
                <a:gd name="connsiteX11" fmla="*/ 65742 w 105687"/>
                <a:gd name="connsiteY11" fmla="*/ 115006 h 156615"/>
                <a:gd name="connsiteX12" fmla="*/ 37448 w 105687"/>
                <a:gd name="connsiteY12" fmla="*/ 137142 h 156615"/>
                <a:gd name="connsiteX13" fmla="*/ 4660 w 105687"/>
                <a:gd name="connsiteY13" fmla="*/ 111178 h 156615"/>
                <a:gd name="connsiteX14" fmla="*/ 0 w 105687"/>
                <a:gd name="connsiteY14" fmla="*/ 111178 h 156615"/>
                <a:gd name="connsiteX15" fmla="*/ 0 w 105687"/>
                <a:gd name="connsiteY15" fmla="*/ 149292 h 156615"/>
                <a:gd name="connsiteX16" fmla="*/ 43606 w 105687"/>
                <a:gd name="connsiteY16" fmla="*/ 156615 h 156615"/>
                <a:gd name="connsiteX17" fmla="*/ 90041 w 105687"/>
                <a:gd name="connsiteY17" fmla="*/ 142135 h 156615"/>
                <a:gd name="connsiteX18" fmla="*/ 105686 w 105687"/>
                <a:gd name="connsiteY18" fmla="*/ 107517 h 156615"/>
                <a:gd name="connsiteX19" fmla="*/ 76061 w 105687"/>
                <a:gd name="connsiteY19" fmla="*/ 67240 h 1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687" h="156615">
                  <a:moveTo>
                    <a:pt x="76061" y="67240"/>
                  </a:moveTo>
                  <a:lnTo>
                    <a:pt x="63911" y="61414"/>
                  </a:lnTo>
                  <a:cubicBezTo>
                    <a:pt x="53592" y="56588"/>
                    <a:pt x="41442" y="50763"/>
                    <a:pt x="41442" y="38280"/>
                  </a:cubicBezTo>
                  <a:cubicBezTo>
                    <a:pt x="41442" y="27628"/>
                    <a:pt x="51428" y="19306"/>
                    <a:pt x="65742" y="19306"/>
                  </a:cubicBezTo>
                  <a:cubicBezTo>
                    <a:pt x="88876" y="19306"/>
                    <a:pt x="93370" y="35284"/>
                    <a:pt x="95534" y="43273"/>
                  </a:cubicBezTo>
                  <a:lnTo>
                    <a:pt x="100027" y="43273"/>
                  </a:lnTo>
                  <a:lnTo>
                    <a:pt x="100027" y="7656"/>
                  </a:lnTo>
                  <a:cubicBezTo>
                    <a:pt x="93037" y="5159"/>
                    <a:pt x="78890" y="0"/>
                    <a:pt x="58752" y="0"/>
                  </a:cubicBezTo>
                  <a:cubicBezTo>
                    <a:pt x="21803" y="0"/>
                    <a:pt x="1997" y="20471"/>
                    <a:pt x="1997" y="44937"/>
                  </a:cubicBezTo>
                  <a:cubicBezTo>
                    <a:pt x="1997" y="67406"/>
                    <a:pt x="18308" y="76394"/>
                    <a:pt x="26963" y="81220"/>
                  </a:cubicBezTo>
                  <a:lnTo>
                    <a:pt x="40444" y="87711"/>
                  </a:lnTo>
                  <a:cubicBezTo>
                    <a:pt x="51595" y="93536"/>
                    <a:pt x="65742" y="100859"/>
                    <a:pt x="65742" y="115006"/>
                  </a:cubicBezTo>
                  <a:cubicBezTo>
                    <a:pt x="65742" y="130984"/>
                    <a:pt x="50929" y="137142"/>
                    <a:pt x="37448" y="137142"/>
                  </a:cubicBezTo>
                  <a:cubicBezTo>
                    <a:pt x="13481" y="137142"/>
                    <a:pt x="7656" y="120499"/>
                    <a:pt x="4660" y="111178"/>
                  </a:cubicBezTo>
                  <a:lnTo>
                    <a:pt x="0" y="111178"/>
                  </a:lnTo>
                  <a:lnTo>
                    <a:pt x="0" y="149292"/>
                  </a:lnTo>
                  <a:cubicBezTo>
                    <a:pt x="12150" y="153120"/>
                    <a:pt x="23467" y="156615"/>
                    <a:pt x="43606" y="156615"/>
                  </a:cubicBezTo>
                  <a:cubicBezTo>
                    <a:pt x="68904" y="156615"/>
                    <a:pt x="83051" y="148293"/>
                    <a:pt x="90041" y="142135"/>
                  </a:cubicBezTo>
                  <a:cubicBezTo>
                    <a:pt x="100027" y="133481"/>
                    <a:pt x="105686" y="120332"/>
                    <a:pt x="105686" y="107517"/>
                  </a:cubicBezTo>
                  <a:cubicBezTo>
                    <a:pt x="105853" y="81387"/>
                    <a:pt x="83717" y="70901"/>
                    <a:pt x="76061" y="67240"/>
                  </a:cubicBezTo>
                  <a:close/>
                </a:path>
              </a:pathLst>
            </a:custGeom>
            <a:solidFill>
              <a:srgbClr val="FFFFFF"/>
            </a:solidFill>
            <a:ln w="16561"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2AA2102A-2880-4BEE-A4D8-B8DB9577B256}"/>
                </a:ext>
              </a:extLst>
            </p:cNvPr>
            <p:cNvSpPr/>
            <p:nvPr/>
          </p:nvSpPr>
          <p:spPr>
            <a:xfrm>
              <a:off x="2048071" y="6010202"/>
              <a:ext cx="268459" cy="148459"/>
            </a:xfrm>
            <a:custGeom>
              <a:avLst/>
              <a:gdLst>
                <a:gd name="connsiteX0" fmla="*/ 268127 w 268459"/>
                <a:gd name="connsiteY0" fmla="*/ 0 h 148459"/>
                <a:gd name="connsiteX1" fmla="*/ 211040 w 268459"/>
                <a:gd name="connsiteY1" fmla="*/ 0 h 148459"/>
                <a:gd name="connsiteX2" fmla="*/ 211040 w 268459"/>
                <a:gd name="connsiteY2" fmla="*/ 4494 h 148459"/>
                <a:gd name="connsiteX3" fmla="*/ 224521 w 268459"/>
                <a:gd name="connsiteY3" fmla="*/ 17975 h 148459"/>
                <a:gd name="connsiteX4" fmla="*/ 221359 w 268459"/>
                <a:gd name="connsiteY4" fmla="*/ 29293 h 148459"/>
                <a:gd name="connsiteX5" fmla="*/ 190235 w 268459"/>
                <a:gd name="connsiteY5" fmla="*/ 99861 h 148459"/>
                <a:gd name="connsiteX6" fmla="*/ 160776 w 268459"/>
                <a:gd name="connsiteY6" fmla="*/ 29293 h 148459"/>
                <a:gd name="connsiteX7" fmla="*/ 158613 w 268459"/>
                <a:gd name="connsiteY7" fmla="*/ 18641 h 148459"/>
                <a:gd name="connsiteX8" fmla="*/ 171428 w 268459"/>
                <a:gd name="connsiteY8" fmla="*/ 4494 h 148459"/>
                <a:gd name="connsiteX9" fmla="*/ 171428 w 268459"/>
                <a:gd name="connsiteY9" fmla="*/ 0 h 148459"/>
                <a:gd name="connsiteX10" fmla="*/ 97364 w 268459"/>
                <a:gd name="connsiteY10" fmla="*/ 0 h 148459"/>
                <a:gd name="connsiteX11" fmla="*/ 97364 w 268459"/>
                <a:gd name="connsiteY11" fmla="*/ 4494 h 148459"/>
                <a:gd name="connsiteX12" fmla="*/ 114674 w 268459"/>
                <a:gd name="connsiteY12" fmla="*/ 18974 h 148459"/>
                <a:gd name="connsiteX13" fmla="*/ 121997 w 268459"/>
                <a:gd name="connsiteY13" fmla="*/ 34618 h 148459"/>
                <a:gd name="connsiteX14" fmla="*/ 92538 w 268459"/>
                <a:gd name="connsiteY14" fmla="*/ 99694 h 148459"/>
                <a:gd name="connsiteX15" fmla="*/ 64077 w 268459"/>
                <a:gd name="connsiteY15" fmla="*/ 30125 h 148459"/>
                <a:gd name="connsiteX16" fmla="*/ 61248 w 268459"/>
                <a:gd name="connsiteY16" fmla="*/ 18641 h 148459"/>
                <a:gd name="connsiteX17" fmla="*/ 74396 w 268459"/>
                <a:gd name="connsiteY17" fmla="*/ 4494 h 148459"/>
                <a:gd name="connsiteX18" fmla="*/ 74396 w 268459"/>
                <a:gd name="connsiteY18" fmla="*/ 0 h 148459"/>
                <a:gd name="connsiteX19" fmla="*/ 0 w 268459"/>
                <a:gd name="connsiteY19" fmla="*/ 0 h 148459"/>
                <a:gd name="connsiteX20" fmla="*/ 0 w 268459"/>
                <a:gd name="connsiteY20" fmla="*/ 4494 h 148459"/>
                <a:gd name="connsiteX21" fmla="*/ 20804 w 268459"/>
                <a:gd name="connsiteY21" fmla="*/ 27628 h 148459"/>
                <a:gd name="connsiteX22" fmla="*/ 73398 w 268459"/>
                <a:gd name="connsiteY22" fmla="*/ 148460 h 148459"/>
                <a:gd name="connsiteX23" fmla="*/ 92371 w 268459"/>
                <a:gd name="connsiteY23" fmla="*/ 148460 h 148459"/>
                <a:gd name="connsiteX24" fmla="*/ 133148 w 268459"/>
                <a:gd name="connsiteY24" fmla="*/ 61248 h 148459"/>
                <a:gd name="connsiteX25" fmla="*/ 171595 w 268459"/>
                <a:gd name="connsiteY25" fmla="*/ 148460 h 148459"/>
                <a:gd name="connsiteX26" fmla="*/ 190568 w 268459"/>
                <a:gd name="connsiteY26" fmla="*/ 148460 h 148459"/>
                <a:gd name="connsiteX27" fmla="*/ 247322 w 268459"/>
                <a:gd name="connsiteY27" fmla="*/ 27628 h 148459"/>
                <a:gd name="connsiteX28" fmla="*/ 268460 w 268459"/>
                <a:gd name="connsiteY28" fmla="*/ 4494 h 148459"/>
                <a:gd name="connsiteX29" fmla="*/ 268460 w 268459"/>
                <a:gd name="connsiteY29" fmla="*/ 0 h 1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459" h="148459">
                  <a:moveTo>
                    <a:pt x="268127" y="0"/>
                  </a:moveTo>
                  <a:lnTo>
                    <a:pt x="211040" y="0"/>
                  </a:lnTo>
                  <a:lnTo>
                    <a:pt x="211040" y="4494"/>
                  </a:lnTo>
                  <a:cubicBezTo>
                    <a:pt x="214535" y="5159"/>
                    <a:pt x="224521" y="6657"/>
                    <a:pt x="224521" y="17975"/>
                  </a:cubicBezTo>
                  <a:cubicBezTo>
                    <a:pt x="224521" y="21470"/>
                    <a:pt x="222856" y="25298"/>
                    <a:pt x="221359" y="29293"/>
                  </a:cubicBezTo>
                  <a:lnTo>
                    <a:pt x="190235" y="99861"/>
                  </a:lnTo>
                  <a:lnTo>
                    <a:pt x="160776" y="29293"/>
                  </a:lnTo>
                  <a:cubicBezTo>
                    <a:pt x="159778" y="26130"/>
                    <a:pt x="158613" y="21969"/>
                    <a:pt x="158613" y="18641"/>
                  </a:cubicBezTo>
                  <a:cubicBezTo>
                    <a:pt x="158613" y="7323"/>
                    <a:pt x="167267" y="5492"/>
                    <a:pt x="171428" y="4494"/>
                  </a:cubicBezTo>
                  <a:lnTo>
                    <a:pt x="171428" y="0"/>
                  </a:lnTo>
                  <a:lnTo>
                    <a:pt x="97364" y="0"/>
                  </a:lnTo>
                  <a:lnTo>
                    <a:pt x="97364" y="4494"/>
                  </a:lnTo>
                  <a:cubicBezTo>
                    <a:pt x="105686" y="6158"/>
                    <a:pt x="109514" y="8322"/>
                    <a:pt x="114674" y="18974"/>
                  </a:cubicBezTo>
                  <a:lnTo>
                    <a:pt x="121997" y="34618"/>
                  </a:lnTo>
                  <a:lnTo>
                    <a:pt x="92538" y="99694"/>
                  </a:lnTo>
                  <a:lnTo>
                    <a:pt x="64077" y="30125"/>
                  </a:lnTo>
                  <a:cubicBezTo>
                    <a:pt x="62746" y="26962"/>
                    <a:pt x="61248" y="22802"/>
                    <a:pt x="61248" y="18641"/>
                  </a:cubicBezTo>
                  <a:cubicBezTo>
                    <a:pt x="61248" y="10319"/>
                    <a:pt x="66075" y="5825"/>
                    <a:pt x="74396" y="4494"/>
                  </a:cubicBezTo>
                  <a:lnTo>
                    <a:pt x="74396" y="0"/>
                  </a:lnTo>
                  <a:lnTo>
                    <a:pt x="0" y="0"/>
                  </a:lnTo>
                  <a:lnTo>
                    <a:pt x="0" y="4494"/>
                  </a:lnTo>
                  <a:cubicBezTo>
                    <a:pt x="12150" y="8655"/>
                    <a:pt x="13814" y="11151"/>
                    <a:pt x="20804" y="27628"/>
                  </a:cubicBezTo>
                  <a:lnTo>
                    <a:pt x="73398" y="148460"/>
                  </a:lnTo>
                  <a:lnTo>
                    <a:pt x="92371" y="148460"/>
                  </a:lnTo>
                  <a:lnTo>
                    <a:pt x="133148" y="61248"/>
                  </a:lnTo>
                  <a:lnTo>
                    <a:pt x="171595" y="148460"/>
                  </a:lnTo>
                  <a:lnTo>
                    <a:pt x="190568" y="148460"/>
                  </a:lnTo>
                  <a:lnTo>
                    <a:pt x="247322" y="27628"/>
                  </a:lnTo>
                  <a:cubicBezTo>
                    <a:pt x="254146" y="13148"/>
                    <a:pt x="255977" y="8655"/>
                    <a:pt x="268460" y="4494"/>
                  </a:cubicBezTo>
                  <a:lnTo>
                    <a:pt x="268460" y="0"/>
                  </a:lnTo>
                  <a:close/>
                </a:path>
              </a:pathLst>
            </a:custGeom>
            <a:solidFill>
              <a:srgbClr val="FFFFFF"/>
            </a:solidFill>
            <a:ln w="16561"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A58A8CB1-2848-42B1-8FC3-30DFA2CEEE86}"/>
                </a:ext>
              </a:extLst>
            </p:cNvPr>
            <p:cNvSpPr/>
            <p:nvPr/>
          </p:nvSpPr>
          <p:spPr>
            <a:xfrm>
              <a:off x="1599529" y="5925153"/>
              <a:ext cx="108682" cy="60082"/>
            </a:xfrm>
            <a:custGeom>
              <a:avLst/>
              <a:gdLst>
                <a:gd name="connsiteX0" fmla="*/ 8322 w 108682"/>
                <a:gd name="connsiteY0" fmla="*/ 11151 h 60082"/>
                <a:gd name="connsiteX1" fmla="*/ 29625 w 108682"/>
                <a:gd name="connsiteY1" fmla="*/ 60083 h 60082"/>
                <a:gd name="connsiteX2" fmla="*/ 37281 w 108682"/>
                <a:gd name="connsiteY2" fmla="*/ 60083 h 60082"/>
                <a:gd name="connsiteX3" fmla="*/ 53759 w 108682"/>
                <a:gd name="connsiteY3" fmla="*/ 24799 h 60082"/>
                <a:gd name="connsiteX4" fmla="*/ 69403 w 108682"/>
                <a:gd name="connsiteY4" fmla="*/ 60083 h 60082"/>
                <a:gd name="connsiteX5" fmla="*/ 77059 w 108682"/>
                <a:gd name="connsiteY5" fmla="*/ 60083 h 60082"/>
                <a:gd name="connsiteX6" fmla="*/ 100027 w 108682"/>
                <a:gd name="connsiteY6" fmla="*/ 11151 h 60082"/>
                <a:gd name="connsiteX7" fmla="*/ 108682 w 108682"/>
                <a:gd name="connsiteY7" fmla="*/ 1831 h 60082"/>
                <a:gd name="connsiteX8" fmla="*/ 108682 w 108682"/>
                <a:gd name="connsiteY8" fmla="*/ 0 h 60082"/>
                <a:gd name="connsiteX9" fmla="*/ 85548 w 108682"/>
                <a:gd name="connsiteY9" fmla="*/ 0 h 60082"/>
                <a:gd name="connsiteX10" fmla="*/ 85548 w 108682"/>
                <a:gd name="connsiteY10" fmla="*/ 1831 h 60082"/>
                <a:gd name="connsiteX11" fmla="*/ 91040 w 108682"/>
                <a:gd name="connsiteY11" fmla="*/ 7323 h 60082"/>
                <a:gd name="connsiteX12" fmla="*/ 89708 w 108682"/>
                <a:gd name="connsiteY12" fmla="*/ 11817 h 60082"/>
                <a:gd name="connsiteX13" fmla="*/ 77059 w 108682"/>
                <a:gd name="connsiteY13" fmla="*/ 40444 h 60082"/>
                <a:gd name="connsiteX14" fmla="*/ 65076 w 108682"/>
                <a:gd name="connsiteY14" fmla="*/ 11817 h 60082"/>
                <a:gd name="connsiteX15" fmla="*/ 64244 w 108682"/>
                <a:gd name="connsiteY15" fmla="*/ 7490 h 60082"/>
                <a:gd name="connsiteX16" fmla="*/ 69403 w 108682"/>
                <a:gd name="connsiteY16" fmla="*/ 1831 h 60082"/>
                <a:gd name="connsiteX17" fmla="*/ 69403 w 108682"/>
                <a:gd name="connsiteY17" fmla="*/ 0 h 60082"/>
                <a:gd name="connsiteX18" fmla="*/ 39445 w 108682"/>
                <a:gd name="connsiteY18" fmla="*/ 0 h 60082"/>
                <a:gd name="connsiteX19" fmla="*/ 39445 w 108682"/>
                <a:gd name="connsiteY19" fmla="*/ 1831 h 60082"/>
                <a:gd name="connsiteX20" fmla="*/ 46435 w 108682"/>
                <a:gd name="connsiteY20" fmla="*/ 7656 h 60082"/>
                <a:gd name="connsiteX21" fmla="*/ 49431 w 108682"/>
                <a:gd name="connsiteY21" fmla="*/ 13981 h 60082"/>
                <a:gd name="connsiteX22" fmla="*/ 37448 w 108682"/>
                <a:gd name="connsiteY22" fmla="*/ 40277 h 60082"/>
                <a:gd name="connsiteX23" fmla="*/ 25964 w 108682"/>
                <a:gd name="connsiteY23" fmla="*/ 12150 h 60082"/>
                <a:gd name="connsiteX24" fmla="*/ 24799 w 108682"/>
                <a:gd name="connsiteY24" fmla="*/ 7490 h 60082"/>
                <a:gd name="connsiteX25" fmla="*/ 30125 w 108682"/>
                <a:gd name="connsiteY25" fmla="*/ 1831 h 60082"/>
                <a:gd name="connsiteX26" fmla="*/ 30125 w 108682"/>
                <a:gd name="connsiteY26" fmla="*/ 0 h 60082"/>
                <a:gd name="connsiteX27" fmla="*/ 0 w 108682"/>
                <a:gd name="connsiteY27" fmla="*/ 0 h 60082"/>
                <a:gd name="connsiteX28" fmla="*/ 0 w 108682"/>
                <a:gd name="connsiteY28" fmla="*/ 1831 h 60082"/>
                <a:gd name="connsiteX29" fmla="*/ 8322 w 108682"/>
                <a:gd name="connsiteY29" fmla="*/ 11151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682" h="60082">
                  <a:moveTo>
                    <a:pt x="8322" y="11151"/>
                  </a:moveTo>
                  <a:lnTo>
                    <a:pt x="29625" y="60083"/>
                  </a:lnTo>
                  <a:lnTo>
                    <a:pt x="37281" y="60083"/>
                  </a:lnTo>
                  <a:lnTo>
                    <a:pt x="53759" y="24799"/>
                  </a:lnTo>
                  <a:lnTo>
                    <a:pt x="69403" y="60083"/>
                  </a:lnTo>
                  <a:lnTo>
                    <a:pt x="77059" y="60083"/>
                  </a:lnTo>
                  <a:lnTo>
                    <a:pt x="100027" y="11151"/>
                  </a:lnTo>
                  <a:cubicBezTo>
                    <a:pt x="102690" y="5326"/>
                    <a:pt x="103523" y="3495"/>
                    <a:pt x="108682" y="1831"/>
                  </a:cubicBezTo>
                  <a:lnTo>
                    <a:pt x="108682" y="0"/>
                  </a:lnTo>
                  <a:lnTo>
                    <a:pt x="85548" y="0"/>
                  </a:lnTo>
                  <a:lnTo>
                    <a:pt x="85548" y="1831"/>
                  </a:lnTo>
                  <a:cubicBezTo>
                    <a:pt x="87046" y="1997"/>
                    <a:pt x="91040" y="2663"/>
                    <a:pt x="91040" y="7323"/>
                  </a:cubicBezTo>
                  <a:cubicBezTo>
                    <a:pt x="91040" y="8821"/>
                    <a:pt x="90374" y="10319"/>
                    <a:pt x="89708" y="11817"/>
                  </a:cubicBezTo>
                  <a:lnTo>
                    <a:pt x="77059" y="40444"/>
                  </a:lnTo>
                  <a:lnTo>
                    <a:pt x="65076" y="11817"/>
                  </a:lnTo>
                  <a:cubicBezTo>
                    <a:pt x="64743" y="10485"/>
                    <a:pt x="64244" y="8821"/>
                    <a:pt x="64244" y="7490"/>
                  </a:cubicBezTo>
                  <a:cubicBezTo>
                    <a:pt x="64244" y="2996"/>
                    <a:pt x="67739" y="2164"/>
                    <a:pt x="69403" y="1831"/>
                  </a:cubicBezTo>
                  <a:lnTo>
                    <a:pt x="69403" y="0"/>
                  </a:lnTo>
                  <a:lnTo>
                    <a:pt x="39445" y="0"/>
                  </a:lnTo>
                  <a:lnTo>
                    <a:pt x="39445" y="1831"/>
                  </a:lnTo>
                  <a:cubicBezTo>
                    <a:pt x="42774" y="2497"/>
                    <a:pt x="44438" y="3329"/>
                    <a:pt x="46435" y="7656"/>
                  </a:cubicBezTo>
                  <a:lnTo>
                    <a:pt x="49431" y="13981"/>
                  </a:lnTo>
                  <a:lnTo>
                    <a:pt x="37448" y="40277"/>
                  </a:lnTo>
                  <a:lnTo>
                    <a:pt x="25964" y="12150"/>
                  </a:lnTo>
                  <a:cubicBezTo>
                    <a:pt x="25465" y="10818"/>
                    <a:pt x="24799" y="9154"/>
                    <a:pt x="24799" y="7490"/>
                  </a:cubicBezTo>
                  <a:cubicBezTo>
                    <a:pt x="24799" y="4161"/>
                    <a:pt x="26796" y="2330"/>
                    <a:pt x="30125" y="1831"/>
                  </a:cubicBezTo>
                  <a:lnTo>
                    <a:pt x="30125" y="0"/>
                  </a:lnTo>
                  <a:lnTo>
                    <a:pt x="0" y="0"/>
                  </a:lnTo>
                  <a:lnTo>
                    <a:pt x="0" y="1831"/>
                  </a:lnTo>
                  <a:cubicBezTo>
                    <a:pt x="4827" y="3495"/>
                    <a:pt x="5492" y="4494"/>
                    <a:pt x="8322" y="11151"/>
                  </a:cubicBezTo>
                  <a:close/>
                </a:path>
              </a:pathLst>
            </a:custGeom>
            <a:solidFill>
              <a:srgbClr val="FFFFFF"/>
            </a:solidFill>
            <a:ln w="16561"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AFD88D04-58D8-4741-AA62-BE43327F5D72}"/>
                </a:ext>
              </a:extLst>
            </p:cNvPr>
            <p:cNvSpPr/>
            <p:nvPr/>
          </p:nvSpPr>
          <p:spPr>
            <a:xfrm>
              <a:off x="2314367" y="6001880"/>
              <a:ext cx="81386" cy="153785"/>
            </a:xfrm>
            <a:custGeom>
              <a:avLst/>
              <a:gdLst>
                <a:gd name="connsiteX0" fmla="*/ 2497 w 81386"/>
                <a:gd name="connsiteY0" fmla="*/ 149292 h 153785"/>
                <a:gd name="connsiteX1" fmla="*/ 2497 w 81386"/>
                <a:gd name="connsiteY1" fmla="*/ 153786 h 153785"/>
                <a:gd name="connsiteX2" fmla="*/ 81387 w 81386"/>
                <a:gd name="connsiteY2" fmla="*/ 153786 h 153785"/>
                <a:gd name="connsiteX3" fmla="*/ 81387 w 81386"/>
                <a:gd name="connsiteY3" fmla="*/ 149292 h 153785"/>
                <a:gd name="connsiteX4" fmla="*/ 61581 w 81386"/>
                <a:gd name="connsiteY4" fmla="*/ 119500 h 153785"/>
                <a:gd name="connsiteX5" fmla="*/ 61581 w 81386"/>
                <a:gd name="connsiteY5" fmla="*/ 0 h 153785"/>
                <a:gd name="connsiteX6" fmla="*/ 0 w 81386"/>
                <a:gd name="connsiteY6" fmla="*/ 30125 h 153785"/>
                <a:gd name="connsiteX7" fmla="*/ 1831 w 81386"/>
                <a:gd name="connsiteY7" fmla="*/ 33620 h 153785"/>
                <a:gd name="connsiteX8" fmla="*/ 21803 w 81386"/>
                <a:gd name="connsiteY8" fmla="*/ 57919 h 153785"/>
                <a:gd name="connsiteX9" fmla="*/ 21803 w 81386"/>
                <a:gd name="connsiteY9" fmla="*/ 117503 h 153785"/>
                <a:gd name="connsiteX10" fmla="*/ 2497 w 81386"/>
                <a:gd name="connsiteY10" fmla="*/ 149292 h 1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86" h="153785">
                  <a:moveTo>
                    <a:pt x="2497" y="149292"/>
                  </a:moveTo>
                  <a:lnTo>
                    <a:pt x="2497" y="153786"/>
                  </a:lnTo>
                  <a:lnTo>
                    <a:pt x="81387" y="153786"/>
                  </a:lnTo>
                  <a:lnTo>
                    <a:pt x="81387" y="149292"/>
                  </a:lnTo>
                  <a:cubicBezTo>
                    <a:pt x="64078" y="145131"/>
                    <a:pt x="61581" y="140637"/>
                    <a:pt x="61581" y="119500"/>
                  </a:cubicBezTo>
                  <a:lnTo>
                    <a:pt x="61581" y="0"/>
                  </a:lnTo>
                  <a:lnTo>
                    <a:pt x="0" y="30125"/>
                  </a:lnTo>
                  <a:lnTo>
                    <a:pt x="1831" y="33620"/>
                  </a:lnTo>
                  <a:cubicBezTo>
                    <a:pt x="20804" y="32621"/>
                    <a:pt x="21803" y="41276"/>
                    <a:pt x="21803" y="57919"/>
                  </a:cubicBezTo>
                  <a:lnTo>
                    <a:pt x="21803" y="117503"/>
                  </a:lnTo>
                  <a:cubicBezTo>
                    <a:pt x="21637" y="135811"/>
                    <a:pt x="21637" y="143633"/>
                    <a:pt x="2497" y="149292"/>
                  </a:cubicBezTo>
                  <a:close/>
                </a:path>
              </a:pathLst>
            </a:custGeom>
            <a:solidFill>
              <a:srgbClr val="FFFFFF"/>
            </a:solidFill>
            <a:ln w="16561" cap="flat">
              <a:noFill/>
              <a:prstDash val="solid"/>
              <a:miter/>
            </a:ln>
          </p:spPr>
          <p:txBody>
            <a:bodyPr rtlCol="0" anchor="ctr"/>
            <a:lstStyle/>
            <a:p>
              <a:endParaRPr lang="en-CA"/>
            </a:p>
          </p:txBody>
        </p:sp>
        <p:sp>
          <p:nvSpPr>
            <p:cNvPr id="62" name="Freeform: Shape 61">
              <a:extLst>
                <a:ext uri="{FF2B5EF4-FFF2-40B4-BE49-F238E27FC236}">
                  <a16:creationId xmlns:a16="http://schemas.microsoft.com/office/drawing/2014/main" id="{BE04D8E4-48DA-4DB3-ABA7-4AC7875FC984}"/>
                </a:ext>
              </a:extLst>
            </p:cNvPr>
            <p:cNvSpPr/>
            <p:nvPr/>
          </p:nvSpPr>
          <p:spPr>
            <a:xfrm>
              <a:off x="2395754" y="6004709"/>
              <a:ext cx="137974" cy="156448"/>
            </a:xfrm>
            <a:custGeom>
              <a:avLst/>
              <a:gdLst>
                <a:gd name="connsiteX0" fmla="*/ 132982 w 137974"/>
                <a:gd name="connsiteY0" fmla="*/ 102857 h 156448"/>
                <a:gd name="connsiteX1" fmla="*/ 86213 w 137974"/>
                <a:gd name="connsiteY1" fmla="*/ 125325 h 156448"/>
                <a:gd name="connsiteX2" fmla="*/ 35950 w 137974"/>
                <a:gd name="connsiteY2" fmla="*/ 69903 h 156448"/>
                <a:gd name="connsiteX3" fmla="*/ 79889 w 137974"/>
                <a:gd name="connsiteY3" fmla="*/ 18641 h 156448"/>
                <a:gd name="connsiteX4" fmla="*/ 120998 w 137974"/>
                <a:gd name="connsiteY4" fmla="*/ 52926 h 156448"/>
                <a:gd name="connsiteX5" fmla="*/ 125492 w 137974"/>
                <a:gd name="connsiteY5" fmla="*/ 52926 h 156448"/>
                <a:gd name="connsiteX6" fmla="*/ 132815 w 137974"/>
                <a:gd name="connsiteY6" fmla="*/ 16311 h 156448"/>
                <a:gd name="connsiteX7" fmla="*/ 79889 w 137974"/>
                <a:gd name="connsiteY7" fmla="*/ 0 h 156448"/>
                <a:gd name="connsiteX8" fmla="*/ 0 w 137974"/>
                <a:gd name="connsiteY8" fmla="*/ 82052 h 156448"/>
                <a:gd name="connsiteX9" fmla="*/ 70568 w 137974"/>
                <a:gd name="connsiteY9" fmla="*/ 156449 h 156448"/>
                <a:gd name="connsiteX10" fmla="*/ 137975 w 137974"/>
                <a:gd name="connsiteY10" fmla="*/ 105520 h 156448"/>
                <a:gd name="connsiteX11" fmla="*/ 132982 w 137974"/>
                <a:gd name="connsiteY11" fmla="*/ 102857 h 1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974" h="156448">
                  <a:moveTo>
                    <a:pt x="132982" y="102857"/>
                  </a:moveTo>
                  <a:cubicBezTo>
                    <a:pt x="123328" y="112510"/>
                    <a:pt x="110513" y="125325"/>
                    <a:pt x="86213" y="125325"/>
                  </a:cubicBezTo>
                  <a:cubicBezTo>
                    <a:pt x="48765" y="125325"/>
                    <a:pt x="35950" y="93869"/>
                    <a:pt x="35950" y="69903"/>
                  </a:cubicBezTo>
                  <a:cubicBezTo>
                    <a:pt x="35950" y="44272"/>
                    <a:pt x="48765" y="18641"/>
                    <a:pt x="79889" y="18641"/>
                  </a:cubicBezTo>
                  <a:cubicBezTo>
                    <a:pt x="108682" y="18641"/>
                    <a:pt x="115839" y="38779"/>
                    <a:pt x="120998" y="52926"/>
                  </a:cubicBezTo>
                  <a:lnTo>
                    <a:pt x="125492" y="52926"/>
                  </a:lnTo>
                  <a:lnTo>
                    <a:pt x="132815" y="16311"/>
                  </a:lnTo>
                  <a:cubicBezTo>
                    <a:pt x="125825" y="11484"/>
                    <a:pt x="108516" y="0"/>
                    <a:pt x="79889" y="0"/>
                  </a:cubicBezTo>
                  <a:cubicBezTo>
                    <a:pt x="31123" y="0"/>
                    <a:pt x="0" y="36948"/>
                    <a:pt x="0" y="82052"/>
                  </a:cubicBezTo>
                  <a:cubicBezTo>
                    <a:pt x="0" y="114174"/>
                    <a:pt x="18641" y="156449"/>
                    <a:pt x="70568" y="156449"/>
                  </a:cubicBezTo>
                  <a:cubicBezTo>
                    <a:pt x="95201" y="156449"/>
                    <a:pt x="119334" y="147794"/>
                    <a:pt x="137975" y="105520"/>
                  </a:cubicBezTo>
                  <a:lnTo>
                    <a:pt x="132982" y="102857"/>
                  </a:lnTo>
                  <a:close/>
                </a:path>
              </a:pathLst>
            </a:custGeom>
            <a:solidFill>
              <a:srgbClr val="FFFFFF"/>
            </a:solidFill>
            <a:ln w="16561" cap="flat">
              <a:noFill/>
              <a:prstDash val="solid"/>
              <a:miter/>
            </a:ln>
          </p:spPr>
          <p:txBody>
            <a:bodyPr rtlCol="0" anchor="ctr"/>
            <a:lstStyle/>
            <a:p>
              <a:endParaRPr lang="en-CA"/>
            </a:p>
          </p:txBody>
        </p:sp>
        <p:sp>
          <p:nvSpPr>
            <p:cNvPr id="63" name="Freeform: Shape 62">
              <a:extLst>
                <a:ext uri="{FF2B5EF4-FFF2-40B4-BE49-F238E27FC236}">
                  <a16:creationId xmlns:a16="http://schemas.microsoft.com/office/drawing/2014/main" id="{10F270AE-0CA6-44A0-AD57-51626F376850}"/>
                </a:ext>
              </a:extLst>
            </p:cNvPr>
            <p:cNvSpPr/>
            <p:nvPr/>
          </p:nvSpPr>
          <p:spPr>
            <a:xfrm>
              <a:off x="2526406" y="5925320"/>
              <a:ext cx="185075" cy="230512"/>
            </a:xfrm>
            <a:custGeom>
              <a:avLst/>
              <a:gdLst>
                <a:gd name="connsiteX0" fmla="*/ 163938 w 185075"/>
                <a:gd name="connsiteY0" fmla="*/ 207877 h 230512"/>
                <a:gd name="connsiteX1" fmla="*/ 102690 w 185075"/>
                <a:gd name="connsiteY1" fmla="*/ 143467 h 230512"/>
                <a:gd name="connsiteX2" fmla="*/ 147628 w 185075"/>
                <a:gd name="connsiteY2" fmla="*/ 103356 h 230512"/>
                <a:gd name="connsiteX3" fmla="*/ 169431 w 185075"/>
                <a:gd name="connsiteY3" fmla="*/ 89209 h 230512"/>
                <a:gd name="connsiteX4" fmla="*/ 169431 w 185075"/>
                <a:gd name="connsiteY4" fmla="*/ 84715 h 230512"/>
                <a:gd name="connsiteX5" fmla="*/ 106851 w 185075"/>
                <a:gd name="connsiteY5" fmla="*/ 84715 h 230512"/>
                <a:gd name="connsiteX6" fmla="*/ 106851 w 185075"/>
                <a:gd name="connsiteY6" fmla="*/ 89209 h 230512"/>
                <a:gd name="connsiteX7" fmla="*/ 115839 w 185075"/>
                <a:gd name="connsiteY7" fmla="*/ 96865 h 230512"/>
                <a:gd name="connsiteX8" fmla="*/ 106851 w 185075"/>
                <a:gd name="connsiteY8" fmla="*/ 110013 h 230512"/>
                <a:gd name="connsiteX9" fmla="*/ 61914 w 185075"/>
                <a:gd name="connsiteY9" fmla="*/ 149458 h 230512"/>
                <a:gd name="connsiteX10" fmla="*/ 61914 w 185075"/>
                <a:gd name="connsiteY10" fmla="*/ 0 h 230512"/>
                <a:gd name="connsiteX11" fmla="*/ 0 w 185075"/>
                <a:gd name="connsiteY11" fmla="*/ 31789 h 230512"/>
                <a:gd name="connsiteX12" fmla="*/ 1997 w 185075"/>
                <a:gd name="connsiteY12" fmla="*/ 35617 h 230512"/>
                <a:gd name="connsiteX13" fmla="*/ 8155 w 185075"/>
                <a:gd name="connsiteY13" fmla="*/ 34618 h 230512"/>
                <a:gd name="connsiteX14" fmla="*/ 22302 w 185075"/>
                <a:gd name="connsiteY14" fmla="*/ 59916 h 230512"/>
                <a:gd name="connsiteX15" fmla="*/ 22302 w 185075"/>
                <a:gd name="connsiteY15" fmla="*/ 200054 h 230512"/>
                <a:gd name="connsiteX16" fmla="*/ 3994 w 185075"/>
                <a:gd name="connsiteY16" fmla="*/ 225685 h 230512"/>
                <a:gd name="connsiteX17" fmla="*/ 3994 w 185075"/>
                <a:gd name="connsiteY17" fmla="*/ 230346 h 230512"/>
                <a:gd name="connsiteX18" fmla="*/ 80388 w 185075"/>
                <a:gd name="connsiteY18" fmla="*/ 230346 h 230512"/>
                <a:gd name="connsiteX19" fmla="*/ 80388 w 185075"/>
                <a:gd name="connsiteY19" fmla="*/ 225852 h 230512"/>
                <a:gd name="connsiteX20" fmla="*/ 62080 w 185075"/>
                <a:gd name="connsiteY20" fmla="*/ 197392 h 230512"/>
                <a:gd name="connsiteX21" fmla="*/ 62080 w 185075"/>
                <a:gd name="connsiteY21" fmla="*/ 155450 h 230512"/>
                <a:gd name="connsiteX22" fmla="*/ 111844 w 185075"/>
                <a:gd name="connsiteY22" fmla="*/ 208043 h 230512"/>
                <a:gd name="connsiteX23" fmla="*/ 161941 w 185075"/>
                <a:gd name="connsiteY23" fmla="*/ 230512 h 230512"/>
                <a:gd name="connsiteX24" fmla="*/ 185076 w 185075"/>
                <a:gd name="connsiteY24" fmla="*/ 230512 h 230512"/>
                <a:gd name="connsiteX25" fmla="*/ 185076 w 185075"/>
                <a:gd name="connsiteY25" fmla="*/ 226018 h 230512"/>
                <a:gd name="connsiteX26" fmla="*/ 163938 w 185075"/>
                <a:gd name="connsiteY26" fmla="*/ 207877 h 2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75" h="230512">
                  <a:moveTo>
                    <a:pt x="163938" y="207877"/>
                  </a:moveTo>
                  <a:lnTo>
                    <a:pt x="102690" y="143467"/>
                  </a:lnTo>
                  <a:lnTo>
                    <a:pt x="147628" y="103356"/>
                  </a:lnTo>
                  <a:cubicBezTo>
                    <a:pt x="160110" y="92371"/>
                    <a:pt x="160443" y="92038"/>
                    <a:pt x="169431" y="89209"/>
                  </a:cubicBezTo>
                  <a:lnTo>
                    <a:pt x="169431" y="84715"/>
                  </a:lnTo>
                  <a:lnTo>
                    <a:pt x="106851" y="84715"/>
                  </a:lnTo>
                  <a:lnTo>
                    <a:pt x="106851" y="89209"/>
                  </a:lnTo>
                  <a:cubicBezTo>
                    <a:pt x="109681" y="89875"/>
                    <a:pt x="115839" y="91206"/>
                    <a:pt x="115839" y="96865"/>
                  </a:cubicBezTo>
                  <a:cubicBezTo>
                    <a:pt x="115839" y="101026"/>
                    <a:pt x="113009" y="103855"/>
                    <a:pt x="106851" y="110013"/>
                  </a:cubicBezTo>
                  <a:lnTo>
                    <a:pt x="61914" y="149458"/>
                  </a:lnTo>
                  <a:lnTo>
                    <a:pt x="61914" y="0"/>
                  </a:lnTo>
                  <a:lnTo>
                    <a:pt x="0" y="31789"/>
                  </a:lnTo>
                  <a:lnTo>
                    <a:pt x="1997" y="35617"/>
                  </a:lnTo>
                  <a:cubicBezTo>
                    <a:pt x="4327" y="34951"/>
                    <a:pt x="6158" y="34618"/>
                    <a:pt x="8155" y="34618"/>
                  </a:cubicBezTo>
                  <a:cubicBezTo>
                    <a:pt x="21969" y="34618"/>
                    <a:pt x="22302" y="47101"/>
                    <a:pt x="22302" y="59916"/>
                  </a:cubicBezTo>
                  <a:lnTo>
                    <a:pt x="22302" y="200054"/>
                  </a:lnTo>
                  <a:cubicBezTo>
                    <a:pt x="22302" y="213869"/>
                    <a:pt x="20638" y="222856"/>
                    <a:pt x="3994" y="225685"/>
                  </a:cubicBezTo>
                  <a:lnTo>
                    <a:pt x="3994" y="230346"/>
                  </a:lnTo>
                  <a:lnTo>
                    <a:pt x="80388" y="230346"/>
                  </a:lnTo>
                  <a:lnTo>
                    <a:pt x="80388" y="225852"/>
                  </a:lnTo>
                  <a:cubicBezTo>
                    <a:pt x="62413" y="222024"/>
                    <a:pt x="62080" y="212038"/>
                    <a:pt x="62080" y="197392"/>
                  </a:cubicBezTo>
                  <a:lnTo>
                    <a:pt x="62080" y="155450"/>
                  </a:lnTo>
                  <a:lnTo>
                    <a:pt x="111844" y="208043"/>
                  </a:lnTo>
                  <a:cubicBezTo>
                    <a:pt x="127822" y="224687"/>
                    <a:pt x="133980" y="230179"/>
                    <a:pt x="161941" y="230512"/>
                  </a:cubicBezTo>
                  <a:lnTo>
                    <a:pt x="185076" y="230512"/>
                  </a:lnTo>
                  <a:lnTo>
                    <a:pt x="185076" y="226018"/>
                  </a:lnTo>
                  <a:cubicBezTo>
                    <a:pt x="176588" y="222357"/>
                    <a:pt x="170097" y="215034"/>
                    <a:pt x="163938" y="207877"/>
                  </a:cubicBezTo>
                  <a:close/>
                </a:path>
              </a:pathLst>
            </a:custGeom>
            <a:solidFill>
              <a:srgbClr val="FFFFFF"/>
            </a:solidFill>
            <a:ln w="16561" cap="flat">
              <a:noFill/>
              <a:prstDash val="solid"/>
              <a:miter/>
            </a:ln>
          </p:spPr>
          <p:txBody>
            <a:bodyPr rtlCol="0" anchor="ctr"/>
            <a:lstStyle/>
            <a:p>
              <a:endParaRPr lang="en-CA"/>
            </a:p>
          </p:txBody>
        </p:sp>
        <p:sp>
          <p:nvSpPr>
            <p:cNvPr id="64" name="Freeform: Shape 63">
              <a:extLst>
                <a:ext uri="{FF2B5EF4-FFF2-40B4-BE49-F238E27FC236}">
                  <a16:creationId xmlns:a16="http://schemas.microsoft.com/office/drawing/2014/main" id="{BAABB83C-66E2-470B-AF76-F01F1134C8B9}"/>
                </a:ext>
              </a:extLst>
            </p:cNvPr>
            <p:cNvSpPr/>
            <p:nvPr/>
          </p:nvSpPr>
          <p:spPr>
            <a:xfrm>
              <a:off x="202560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5" name="Freeform: Shape 64">
              <a:extLst>
                <a:ext uri="{FF2B5EF4-FFF2-40B4-BE49-F238E27FC236}">
                  <a16:creationId xmlns:a16="http://schemas.microsoft.com/office/drawing/2014/main" id="{D3A23248-0457-45B8-A29D-2D0C0B27D314}"/>
                </a:ext>
              </a:extLst>
            </p:cNvPr>
            <p:cNvSpPr/>
            <p:nvPr/>
          </p:nvSpPr>
          <p:spPr>
            <a:xfrm>
              <a:off x="144108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6" name="Freeform: Shape 65">
              <a:extLst>
                <a:ext uri="{FF2B5EF4-FFF2-40B4-BE49-F238E27FC236}">
                  <a16:creationId xmlns:a16="http://schemas.microsoft.com/office/drawing/2014/main" id="{8C9D6E3D-98FC-409E-B618-FB9B9EE48449}"/>
                </a:ext>
              </a:extLst>
            </p:cNvPr>
            <p:cNvSpPr/>
            <p:nvPr/>
          </p:nvSpPr>
          <p:spPr>
            <a:xfrm>
              <a:off x="2124126" y="5922823"/>
              <a:ext cx="65748" cy="63744"/>
            </a:xfrm>
            <a:custGeom>
              <a:avLst/>
              <a:gdLst>
                <a:gd name="connsiteX0" fmla="*/ 8494 w 65748"/>
                <a:gd name="connsiteY0" fmla="*/ 54923 h 63744"/>
                <a:gd name="connsiteX1" fmla="*/ 31962 w 65748"/>
                <a:gd name="connsiteY1" fmla="*/ 63744 h 63744"/>
                <a:gd name="connsiteX2" fmla="*/ 65748 w 65748"/>
                <a:gd name="connsiteY2" fmla="*/ 31623 h 63744"/>
                <a:gd name="connsiteX3" fmla="*/ 33293 w 65748"/>
                <a:gd name="connsiteY3" fmla="*/ 0 h 63744"/>
                <a:gd name="connsiteX4" fmla="*/ 6 w 65748"/>
                <a:gd name="connsiteY4" fmla="*/ 32288 h 63744"/>
                <a:gd name="connsiteX5" fmla="*/ 8494 w 65748"/>
                <a:gd name="connsiteY5" fmla="*/ 54923 h 63744"/>
                <a:gd name="connsiteX6" fmla="*/ 21809 w 65748"/>
                <a:gd name="connsiteY6" fmla="*/ 12982 h 63744"/>
                <a:gd name="connsiteX7" fmla="*/ 32295 w 65748"/>
                <a:gd name="connsiteY7" fmla="*/ 7656 h 63744"/>
                <a:gd name="connsiteX8" fmla="*/ 42114 w 65748"/>
                <a:gd name="connsiteY8" fmla="*/ 11983 h 63744"/>
                <a:gd name="connsiteX9" fmla="*/ 48439 w 65748"/>
                <a:gd name="connsiteY9" fmla="*/ 33120 h 63744"/>
                <a:gd name="connsiteX10" fmla="*/ 40284 w 65748"/>
                <a:gd name="connsiteY10" fmla="*/ 54757 h 63744"/>
                <a:gd name="connsiteX11" fmla="*/ 34125 w 65748"/>
                <a:gd name="connsiteY11" fmla="*/ 56255 h 63744"/>
                <a:gd name="connsiteX12" fmla="*/ 17316 w 65748"/>
                <a:gd name="connsiteY12" fmla="*/ 30125 h 63744"/>
                <a:gd name="connsiteX13" fmla="*/ 21809 w 65748"/>
                <a:gd name="connsiteY13" fmla="*/ 12982 h 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48" h="63744">
                  <a:moveTo>
                    <a:pt x="8494" y="54923"/>
                  </a:moveTo>
                  <a:cubicBezTo>
                    <a:pt x="15818" y="62579"/>
                    <a:pt x="24639" y="63744"/>
                    <a:pt x="31962" y="63744"/>
                  </a:cubicBezTo>
                  <a:cubicBezTo>
                    <a:pt x="56095" y="63744"/>
                    <a:pt x="65748" y="46935"/>
                    <a:pt x="65748" y="31623"/>
                  </a:cubicBezTo>
                  <a:cubicBezTo>
                    <a:pt x="65748" y="15146"/>
                    <a:pt x="55096" y="0"/>
                    <a:pt x="33293" y="0"/>
                  </a:cubicBezTo>
                  <a:cubicBezTo>
                    <a:pt x="12655" y="0"/>
                    <a:pt x="6" y="14813"/>
                    <a:pt x="6" y="32288"/>
                  </a:cubicBezTo>
                  <a:cubicBezTo>
                    <a:pt x="-160" y="41109"/>
                    <a:pt x="3002" y="49431"/>
                    <a:pt x="8494" y="54923"/>
                  </a:cubicBezTo>
                  <a:close/>
                  <a:moveTo>
                    <a:pt x="21809" y="12982"/>
                  </a:moveTo>
                  <a:cubicBezTo>
                    <a:pt x="23973" y="10319"/>
                    <a:pt x="27634" y="7656"/>
                    <a:pt x="32295" y="7656"/>
                  </a:cubicBezTo>
                  <a:cubicBezTo>
                    <a:pt x="36289" y="7656"/>
                    <a:pt x="39784" y="9487"/>
                    <a:pt x="42114" y="11983"/>
                  </a:cubicBezTo>
                  <a:cubicBezTo>
                    <a:pt x="45443" y="15645"/>
                    <a:pt x="48439" y="23467"/>
                    <a:pt x="48439" y="33120"/>
                  </a:cubicBezTo>
                  <a:cubicBezTo>
                    <a:pt x="48439" y="37614"/>
                    <a:pt x="48106" y="50097"/>
                    <a:pt x="40284" y="54757"/>
                  </a:cubicBezTo>
                  <a:cubicBezTo>
                    <a:pt x="38453" y="55756"/>
                    <a:pt x="36289" y="56255"/>
                    <a:pt x="34125" y="56255"/>
                  </a:cubicBezTo>
                  <a:cubicBezTo>
                    <a:pt x="22142" y="56255"/>
                    <a:pt x="17316" y="41775"/>
                    <a:pt x="17316" y="30125"/>
                  </a:cubicBezTo>
                  <a:cubicBezTo>
                    <a:pt x="17149" y="23467"/>
                    <a:pt x="18647" y="16976"/>
                    <a:pt x="21809" y="12982"/>
                  </a:cubicBezTo>
                  <a:close/>
                </a:path>
              </a:pathLst>
            </a:custGeom>
            <a:solidFill>
              <a:srgbClr val="FFFFFF"/>
            </a:solidFill>
            <a:ln w="16561" cap="flat">
              <a:noFill/>
              <a:prstDash val="solid"/>
              <a:miter/>
            </a:ln>
          </p:spPr>
          <p:txBody>
            <a:bodyPr rtlCol="0" anchor="ctr"/>
            <a:lstStyle/>
            <a:p>
              <a:endParaRPr lang="en-CA"/>
            </a:p>
          </p:txBody>
        </p:sp>
        <p:sp>
          <p:nvSpPr>
            <p:cNvPr id="67" name="Freeform: Shape 66">
              <a:extLst>
                <a:ext uri="{FF2B5EF4-FFF2-40B4-BE49-F238E27FC236}">
                  <a16:creationId xmlns:a16="http://schemas.microsoft.com/office/drawing/2014/main" id="{6428EBF6-2E96-43A9-B628-C97DD57D1429}"/>
                </a:ext>
              </a:extLst>
            </p:cNvPr>
            <p:cNvSpPr/>
            <p:nvPr/>
          </p:nvSpPr>
          <p:spPr>
            <a:xfrm>
              <a:off x="2189708" y="5922823"/>
              <a:ext cx="74562" cy="64077"/>
            </a:xfrm>
            <a:custGeom>
              <a:avLst/>
              <a:gdLst>
                <a:gd name="connsiteX0" fmla="*/ 7323 w 74562"/>
                <a:gd name="connsiteY0" fmla="*/ 17975 h 64077"/>
                <a:gd name="connsiteX1" fmla="*/ 7323 w 74562"/>
                <a:gd name="connsiteY1" fmla="*/ 40776 h 64077"/>
                <a:gd name="connsiteX2" fmla="*/ 11484 w 74562"/>
                <a:gd name="connsiteY2" fmla="*/ 56255 h 64077"/>
                <a:gd name="connsiteX3" fmla="*/ 28793 w 74562"/>
                <a:gd name="connsiteY3" fmla="*/ 63744 h 64077"/>
                <a:gd name="connsiteX4" fmla="*/ 51595 w 74562"/>
                <a:gd name="connsiteY4" fmla="*/ 52094 h 64077"/>
                <a:gd name="connsiteX5" fmla="*/ 60250 w 74562"/>
                <a:gd name="connsiteY5" fmla="*/ 64077 h 64077"/>
                <a:gd name="connsiteX6" fmla="*/ 74563 w 74562"/>
                <a:gd name="connsiteY6" fmla="*/ 53426 h 64077"/>
                <a:gd name="connsiteX7" fmla="*/ 73731 w 74562"/>
                <a:gd name="connsiteY7" fmla="*/ 52094 h 64077"/>
                <a:gd name="connsiteX8" fmla="*/ 66907 w 74562"/>
                <a:gd name="connsiteY8" fmla="*/ 39611 h 64077"/>
                <a:gd name="connsiteX9" fmla="*/ 66907 w 74562"/>
                <a:gd name="connsiteY9" fmla="*/ 0 h 64077"/>
                <a:gd name="connsiteX10" fmla="*/ 42940 w 74562"/>
                <a:gd name="connsiteY10" fmla="*/ 4827 h 64077"/>
                <a:gd name="connsiteX11" fmla="*/ 42940 w 74562"/>
                <a:gd name="connsiteY11" fmla="*/ 6657 h 64077"/>
                <a:gd name="connsiteX12" fmla="*/ 50596 w 74562"/>
                <a:gd name="connsiteY12" fmla="*/ 16311 h 64077"/>
                <a:gd name="connsiteX13" fmla="*/ 50596 w 74562"/>
                <a:gd name="connsiteY13" fmla="*/ 37281 h 64077"/>
                <a:gd name="connsiteX14" fmla="*/ 47434 w 74562"/>
                <a:gd name="connsiteY14" fmla="*/ 47434 h 64077"/>
                <a:gd name="connsiteX15" fmla="*/ 36116 w 74562"/>
                <a:gd name="connsiteY15" fmla="*/ 52094 h 64077"/>
                <a:gd name="connsiteX16" fmla="*/ 24466 w 74562"/>
                <a:gd name="connsiteY16" fmla="*/ 44272 h 64077"/>
                <a:gd name="connsiteX17" fmla="*/ 23467 w 74562"/>
                <a:gd name="connsiteY17" fmla="*/ 37281 h 64077"/>
                <a:gd name="connsiteX18" fmla="*/ 23467 w 74562"/>
                <a:gd name="connsiteY18" fmla="*/ 0 h 64077"/>
                <a:gd name="connsiteX19" fmla="*/ 0 w 74562"/>
                <a:gd name="connsiteY19" fmla="*/ 4827 h 64077"/>
                <a:gd name="connsiteX20" fmla="*/ 0 w 74562"/>
                <a:gd name="connsiteY20" fmla="*/ 6657 h 64077"/>
                <a:gd name="connsiteX21" fmla="*/ 7323 w 74562"/>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2" h="64077">
                  <a:moveTo>
                    <a:pt x="7323" y="17975"/>
                  </a:moveTo>
                  <a:lnTo>
                    <a:pt x="7323" y="40776"/>
                  </a:lnTo>
                  <a:cubicBezTo>
                    <a:pt x="7323" y="45603"/>
                    <a:pt x="7656" y="51428"/>
                    <a:pt x="11484" y="56255"/>
                  </a:cubicBezTo>
                  <a:cubicBezTo>
                    <a:pt x="13148" y="58419"/>
                    <a:pt x="17975" y="63744"/>
                    <a:pt x="28793" y="63744"/>
                  </a:cubicBezTo>
                  <a:cubicBezTo>
                    <a:pt x="39445" y="63744"/>
                    <a:pt x="47101" y="58086"/>
                    <a:pt x="51595" y="52094"/>
                  </a:cubicBezTo>
                  <a:cubicBezTo>
                    <a:pt x="52593" y="55756"/>
                    <a:pt x="54258" y="59584"/>
                    <a:pt x="60250" y="64077"/>
                  </a:cubicBezTo>
                  <a:lnTo>
                    <a:pt x="74563" y="53426"/>
                  </a:lnTo>
                  <a:lnTo>
                    <a:pt x="73731" y="52094"/>
                  </a:lnTo>
                  <a:cubicBezTo>
                    <a:pt x="66907" y="50763"/>
                    <a:pt x="66907" y="45936"/>
                    <a:pt x="66907" y="39611"/>
                  </a:cubicBezTo>
                  <a:lnTo>
                    <a:pt x="66907" y="0"/>
                  </a:lnTo>
                  <a:lnTo>
                    <a:pt x="42940" y="4827"/>
                  </a:lnTo>
                  <a:lnTo>
                    <a:pt x="42940" y="6657"/>
                  </a:lnTo>
                  <a:cubicBezTo>
                    <a:pt x="49265" y="7490"/>
                    <a:pt x="50596" y="9986"/>
                    <a:pt x="50596" y="16311"/>
                  </a:cubicBezTo>
                  <a:lnTo>
                    <a:pt x="50596" y="37281"/>
                  </a:lnTo>
                  <a:cubicBezTo>
                    <a:pt x="50596" y="40111"/>
                    <a:pt x="50430" y="43939"/>
                    <a:pt x="47434" y="47434"/>
                  </a:cubicBezTo>
                  <a:cubicBezTo>
                    <a:pt x="45104" y="50263"/>
                    <a:pt x="41109" y="52094"/>
                    <a:pt x="36116" y="52094"/>
                  </a:cubicBezTo>
                  <a:cubicBezTo>
                    <a:pt x="30125" y="52094"/>
                    <a:pt x="26130" y="49098"/>
                    <a:pt x="24466" y="44272"/>
                  </a:cubicBezTo>
                  <a:cubicBezTo>
                    <a:pt x="23800" y="42108"/>
                    <a:pt x="23467" y="40111"/>
                    <a:pt x="23467" y="37281"/>
                  </a:cubicBezTo>
                  <a:lnTo>
                    <a:pt x="23467" y="0"/>
                  </a:lnTo>
                  <a:lnTo>
                    <a:pt x="0" y="4827"/>
                  </a:lnTo>
                  <a:lnTo>
                    <a:pt x="0" y="6657"/>
                  </a:lnTo>
                  <a:cubicBezTo>
                    <a:pt x="6657" y="7656"/>
                    <a:pt x="7323" y="10985"/>
                    <a:pt x="7323" y="17975"/>
                  </a:cubicBezTo>
                  <a:close/>
                </a:path>
              </a:pathLst>
            </a:custGeom>
            <a:solidFill>
              <a:srgbClr val="FFFFFF"/>
            </a:solidFill>
            <a:ln w="16561" cap="flat">
              <a:noFill/>
              <a:prstDash val="solid"/>
              <a:miter/>
            </a:ln>
          </p:spPr>
          <p:txBody>
            <a:bodyPr rtlCol="0" anchor="ctr"/>
            <a:lstStyle/>
            <a:p>
              <a:endParaRPr lang="en-CA"/>
            </a:p>
          </p:txBody>
        </p:sp>
        <p:sp>
          <p:nvSpPr>
            <p:cNvPr id="68" name="Freeform: Shape 67">
              <a:extLst>
                <a:ext uri="{FF2B5EF4-FFF2-40B4-BE49-F238E27FC236}">
                  <a16:creationId xmlns:a16="http://schemas.microsoft.com/office/drawing/2014/main" id="{563E6CF8-8E66-41B9-BEC3-379FD5939F19}"/>
                </a:ext>
              </a:extLst>
            </p:cNvPr>
            <p:cNvSpPr/>
            <p:nvPr/>
          </p:nvSpPr>
          <p:spPr>
            <a:xfrm>
              <a:off x="2324351"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39"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69" name="Freeform: Shape 68">
              <a:extLst>
                <a:ext uri="{FF2B5EF4-FFF2-40B4-BE49-F238E27FC236}">
                  <a16:creationId xmlns:a16="http://schemas.microsoft.com/office/drawing/2014/main" id="{42FA1F22-007C-4216-99A8-0172D17246DC}"/>
                </a:ext>
              </a:extLst>
            </p:cNvPr>
            <p:cNvSpPr/>
            <p:nvPr/>
          </p:nvSpPr>
          <p:spPr>
            <a:xfrm>
              <a:off x="1540443"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40"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70" name="Freeform: Shape 69">
              <a:extLst>
                <a:ext uri="{FF2B5EF4-FFF2-40B4-BE49-F238E27FC236}">
                  <a16:creationId xmlns:a16="http://schemas.microsoft.com/office/drawing/2014/main" id="{E55DB051-EED0-479D-BDA2-438160D48285}"/>
                </a:ext>
              </a:extLst>
            </p:cNvPr>
            <p:cNvSpPr/>
            <p:nvPr/>
          </p:nvSpPr>
          <p:spPr>
            <a:xfrm>
              <a:off x="2387599" y="5922657"/>
              <a:ext cx="61414" cy="64077"/>
            </a:xfrm>
            <a:custGeom>
              <a:avLst/>
              <a:gdLst>
                <a:gd name="connsiteX0" fmla="*/ 19140 w 61414"/>
                <a:gd name="connsiteY0" fmla="*/ 63744 h 64077"/>
                <a:gd name="connsiteX1" fmla="*/ 39112 w 61414"/>
                <a:gd name="connsiteY1" fmla="*/ 54091 h 64077"/>
                <a:gd name="connsiteX2" fmla="*/ 46768 w 61414"/>
                <a:gd name="connsiteY2" fmla="*/ 64077 h 64077"/>
                <a:gd name="connsiteX3" fmla="*/ 61415 w 61414"/>
                <a:gd name="connsiteY3" fmla="*/ 53093 h 64077"/>
                <a:gd name="connsiteX4" fmla="*/ 60416 w 61414"/>
                <a:gd name="connsiteY4" fmla="*/ 51595 h 64077"/>
                <a:gd name="connsiteX5" fmla="*/ 53426 w 61414"/>
                <a:gd name="connsiteY5" fmla="*/ 38280 h 64077"/>
                <a:gd name="connsiteX6" fmla="*/ 53426 w 61414"/>
                <a:gd name="connsiteY6" fmla="*/ 24133 h 64077"/>
                <a:gd name="connsiteX7" fmla="*/ 49598 w 61414"/>
                <a:gd name="connsiteY7" fmla="*/ 7490 h 64077"/>
                <a:gd name="connsiteX8" fmla="*/ 30291 w 61414"/>
                <a:gd name="connsiteY8" fmla="*/ 0 h 64077"/>
                <a:gd name="connsiteX9" fmla="*/ 7822 w 61414"/>
                <a:gd name="connsiteY9" fmla="*/ 4161 h 64077"/>
                <a:gd name="connsiteX10" fmla="*/ 5825 w 61414"/>
                <a:gd name="connsiteY10" fmla="*/ 17975 h 64077"/>
                <a:gd name="connsiteX11" fmla="*/ 7822 w 61414"/>
                <a:gd name="connsiteY11" fmla="*/ 17975 h 64077"/>
                <a:gd name="connsiteX12" fmla="*/ 14979 w 61414"/>
                <a:gd name="connsiteY12" fmla="*/ 11318 h 64077"/>
                <a:gd name="connsiteX13" fmla="*/ 26963 w 61414"/>
                <a:gd name="connsiteY13" fmla="*/ 7989 h 64077"/>
                <a:gd name="connsiteX14" fmla="*/ 36616 w 61414"/>
                <a:gd name="connsiteY14" fmla="*/ 12649 h 64077"/>
                <a:gd name="connsiteX15" fmla="*/ 37448 w 61414"/>
                <a:gd name="connsiteY15" fmla="*/ 16976 h 64077"/>
                <a:gd name="connsiteX16" fmla="*/ 24799 w 61414"/>
                <a:gd name="connsiteY16" fmla="*/ 26962 h 64077"/>
                <a:gd name="connsiteX17" fmla="*/ 20305 w 61414"/>
                <a:gd name="connsiteY17" fmla="*/ 27961 h 64077"/>
                <a:gd name="connsiteX18" fmla="*/ 0 w 61414"/>
                <a:gd name="connsiteY18" fmla="*/ 46768 h 64077"/>
                <a:gd name="connsiteX19" fmla="*/ 19140 w 61414"/>
                <a:gd name="connsiteY19" fmla="*/ 63744 h 64077"/>
                <a:gd name="connsiteX20" fmla="*/ 28128 w 61414"/>
                <a:gd name="connsiteY20" fmla="*/ 33786 h 64077"/>
                <a:gd name="connsiteX21" fmla="*/ 37947 w 61414"/>
                <a:gd name="connsiteY21" fmla="*/ 29126 h 64077"/>
                <a:gd name="connsiteX22" fmla="*/ 37947 w 61414"/>
                <a:gd name="connsiteY22" fmla="*/ 45770 h 64077"/>
                <a:gd name="connsiteX23" fmla="*/ 24965 w 61414"/>
                <a:gd name="connsiteY23" fmla="*/ 53093 h 64077"/>
                <a:gd name="connsiteX24" fmla="*/ 16644 w 61414"/>
                <a:gd name="connsiteY24" fmla="*/ 45104 h 64077"/>
                <a:gd name="connsiteX25" fmla="*/ 28128 w 61414"/>
                <a:gd name="connsiteY25" fmla="*/ 33786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414" h="64077">
                  <a:moveTo>
                    <a:pt x="19140" y="63744"/>
                  </a:moveTo>
                  <a:cubicBezTo>
                    <a:pt x="29459" y="63744"/>
                    <a:pt x="34785" y="58419"/>
                    <a:pt x="39112" y="54091"/>
                  </a:cubicBezTo>
                  <a:cubicBezTo>
                    <a:pt x="40610" y="58585"/>
                    <a:pt x="42275" y="61082"/>
                    <a:pt x="46768" y="64077"/>
                  </a:cubicBezTo>
                  <a:lnTo>
                    <a:pt x="61415" y="53093"/>
                  </a:lnTo>
                  <a:lnTo>
                    <a:pt x="60416" y="51595"/>
                  </a:lnTo>
                  <a:cubicBezTo>
                    <a:pt x="53592" y="48765"/>
                    <a:pt x="53426" y="45770"/>
                    <a:pt x="53426" y="38280"/>
                  </a:cubicBezTo>
                  <a:lnTo>
                    <a:pt x="53426" y="24133"/>
                  </a:lnTo>
                  <a:cubicBezTo>
                    <a:pt x="53426" y="17143"/>
                    <a:pt x="53426" y="12316"/>
                    <a:pt x="49598" y="7490"/>
                  </a:cubicBezTo>
                  <a:cubicBezTo>
                    <a:pt x="44272" y="499"/>
                    <a:pt x="34951" y="0"/>
                    <a:pt x="30291" y="0"/>
                  </a:cubicBezTo>
                  <a:cubicBezTo>
                    <a:pt x="24965" y="0"/>
                    <a:pt x="17143" y="832"/>
                    <a:pt x="7822" y="4161"/>
                  </a:cubicBezTo>
                  <a:lnTo>
                    <a:pt x="5825" y="17975"/>
                  </a:lnTo>
                  <a:lnTo>
                    <a:pt x="7822" y="17975"/>
                  </a:lnTo>
                  <a:cubicBezTo>
                    <a:pt x="9653" y="15811"/>
                    <a:pt x="11651" y="13315"/>
                    <a:pt x="14979" y="11318"/>
                  </a:cubicBezTo>
                  <a:cubicBezTo>
                    <a:pt x="18641" y="9154"/>
                    <a:pt x="23134" y="7989"/>
                    <a:pt x="26963" y="7989"/>
                  </a:cubicBezTo>
                  <a:cubicBezTo>
                    <a:pt x="30957" y="7989"/>
                    <a:pt x="34951" y="9320"/>
                    <a:pt x="36616" y="12649"/>
                  </a:cubicBezTo>
                  <a:cubicBezTo>
                    <a:pt x="37282" y="14147"/>
                    <a:pt x="37448" y="15645"/>
                    <a:pt x="37448" y="16976"/>
                  </a:cubicBezTo>
                  <a:cubicBezTo>
                    <a:pt x="37448" y="23301"/>
                    <a:pt x="31123" y="25298"/>
                    <a:pt x="24799" y="26962"/>
                  </a:cubicBezTo>
                  <a:lnTo>
                    <a:pt x="20305" y="27961"/>
                  </a:lnTo>
                  <a:cubicBezTo>
                    <a:pt x="14147" y="29459"/>
                    <a:pt x="0" y="33120"/>
                    <a:pt x="0" y="46768"/>
                  </a:cubicBezTo>
                  <a:cubicBezTo>
                    <a:pt x="166" y="53925"/>
                    <a:pt x="4494" y="63744"/>
                    <a:pt x="19140" y="63744"/>
                  </a:cubicBezTo>
                  <a:close/>
                  <a:moveTo>
                    <a:pt x="28128" y="33786"/>
                  </a:moveTo>
                  <a:cubicBezTo>
                    <a:pt x="32788" y="32288"/>
                    <a:pt x="33953" y="31623"/>
                    <a:pt x="37947" y="29126"/>
                  </a:cubicBezTo>
                  <a:lnTo>
                    <a:pt x="37947" y="45770"/>
                  </a:lnTo>
                  <a:cubicBezTo>
                    <a:pt x="32122" y="52593"/>
                    <a:pt x="26297" y="53093"/>
                    <a:pt x="24965" y="53093"/>
                  </a:cubicBezTo>
                  <a:cubicBezTo>
                    <a:pt x="20139" y="53093"/>
                    <a:pt x="16644" y="49598"/>
                    <a:pt x="16644" y="45104"/>
                  </a:cubicBezTo>
                  <a:cubicBezTo>
                    <a:pt x="16477" y="37614"/>
                    <a:pt x="24632" y="34951"/>
                    <a:pt x="28128" y="33786"/>
                  </a:cubicBezTo>
                  <a:close/>
                </a:path>
              </a:pathLst>
            </a:custGeom>
            <a:solidFill>
              <a:srgbClr val="FFFFFF"/>
            </a:solidFill>
            <a:ln w="16561" cap="flat">
              <a:noFill/>
              <a:prstDash val="solid"/>
              <a:miter/>
            </a:ln>
          </p:spPr>
          <p:txBody>
            <a:bodyPr rtlCol="0" anchor="ctr"/>
            <a:lstStyle/>
            <a:p>
              <a:endParaRPr lang="en-CA"/>
            </a:p>
          </p:txBody>
        </p:sp>
        <p:sp>
          <p:nvSpPr>
            <p:cNvPr id="71" name="Freeform: Shape 70">
              <a:extLst>
                <a:ext uri="{FF2B5EF4-FFF2-40B4-BE49-F238E27FC236}">
                  <a16:creationId xmlns:a16="http://schemas.microsoft.com/office/drawing/2014/main" id="{86E96E20-053C-4085-8D0A-F42E2FD1F7F4}"/>
                </a:ext>
              </a:extLst>
            </p:cNvPr>
            <p:cNvSpPr/>
            <p:nvPr/>
          </p:nvSpPr>
          <p:spPr>
            <a:xfrm>
              <a:off x="2446517" y="5922823"/>
              <a:ext cx="74729" cy="64077"/>
            </a:xfrm>
            <a:custGeom>
              <a:avLst/>
              <a:gdLst>
                <a:gd name="connsiteX0" fmla="*/ 7490 w 74729"/>
                <a:gd name="connsiteY0" fmla="*/ 17975 h 64077"/>
                <a:gd name="connsiteX1" fmla="*/ 7490 w 74729"/>
                <a:gd name="connsiteY1" fmla="*/ 40776 h 64077"/>
                <a:gd name="connsiteX2" fmla="*/ 11651 w 74729"/>
                <a:gd name="connsiteY2" fmla="*/ 56255 h 64077"/>
                <a:gd name="connsiteX3" fmla="*/ 28960 w 74729"/>
                <a:gd name="connsiteY3" fmla="*/ 63744 h 64077"/>
                <a:gd name="connsiteX4" fmla="*/ 51761 w 74729"/>
                <a:gd name="connsiteY4" fmla="*/ 52094 h 64077"/>
                <a:gd name="connsiteX5" fmla="*/ 60416 w 74729"/>
                <a:gd name="connsiteY5" fmla="*/ 64077 h 64077"/>
                <a:gd name="connsiteX6" fmla="*/ 74729 w 74729"/>
                <a:gd name="connsiteY6" fmla="*/ 53426 h 64077"/>
                <a:gd name="connsiteX7" fmla="*/ 73897 w 74729"/>
                <a:gd name="connsiteY7" fmla="*/ 52094 h 64077"/>
                <a:gd name="connsiteX8" fmla="*/ 67073 w 74729"/>
                <a:gd name="connsiteY8" fmla="*/ 39611 h 64077"/>
                <a:gd name="connsiteX9" fmla="*/ 67073 w 74729"/>
                <a:gd name="connsiteY9" fmla="*/ 0 h 64077"/>
                <a:gd name="connsiteX10" fmla="*/ 43107 w 74729"/>
                <a:gd name="connsiteY10" fmla="*/ 4827 h 64077"/>
                <a:gd name="connsiteX11" fmla="*/ 43107 w 74729"/>
                <a:gd name="connsiteY11" fmla="*/ 6657 h 64077"/>
                <a:gd name="connsiteX12" fmla="*/ 50763 w 74729"/>
                <a:gd name="connsiteY12" fmla="*/ 16311 h 64077"/>
                <a:gd name="connsiteX13" fmla="*/ 50763 w 74729"/>
                <a:gd name="connsiteY13" fmla="*/ 37281 h 64077"/>
                <a:gd name="connsiteX14" fmla="*/ 47600 w 74729"/>
                <a:gd name="connsiteY14" fmla="*/ 47434 h 64077"/>
                <a:gd name="connsiteX15" fmla="*/ 36283 w 74729"/>
                <a:gd name="connsiteY15" fmla="*/ 52094 h 64077"/>
                <a:gd name="connsiteX16" fmla="*/ 24632 w 74729"/>
                <a:gd name="connsiteY16" fmla="*/ 44272 h 64077"/>
                <a:gd name="connsiteX17" fmla="*/ 23634 w 74729"/>
                <a:gd name="connsiteY17" fmla="*/ 37281 h 64077"/>
                <a:gd name="connsiteX18" fmla="*/ 23634 w 74729"/>
                <a:gd name="connsiteY18" fmla="*/ 0 h 64077"/>
                <a:gd name="connsiteX19" fmla="*/ 0 w 74729"/>
                <a:gd name="connsiteY19" fmla="*/ 4827 h 64077"/>
                <a:gd name="connsiteX20" fmla="*/ 0 w 74729"/>
                <a:gd name="connsiteY20" fmla="*/ 6657 h 64077"/>
                <a:gd name="connsiteX21" fmla="*/ 7490 w 74729"/>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729" h="64077">
                  <a:moveTo>
                    <a:pt x="7490" y="17975"/>
                  </a:moveTo>
                  <a:lnTo>
                    <a:pt x="7490" y="40776"/>
                  </a:lnTo>
                  <a:cubicBezTo>
                    <a:pt x="7490" y="45603"/>
                    <a:pt x="7822" y="51428"/>
                    <a:pt x="11651" y="56255"/>
                  </a:cubicBezTo>
                  <a:cubicBezTo>
                    <a:pt x="13315" y="58419"/>
                    <a:pt x="18141" y="63744"/>
                    <a:pt x="28960" y="63744"/>
                  </a:cubicBezTo>
                  <a:cubicBezTo>
                    <a:pt x="39612" y="63744"/>
                    <a:pt x="47268" y="58086"/>
                    <a:pt x="51761" y="52094"/>
                  </a:cubicBezTo>
                  <a:cubicBezTo>
                    <a:pt x="52760" y="55756"/>
                    <a:pt x="54424" y="59584"/>
                    <a:pt x="60416" y="64077"/>
                  </a:cubicBezTo>
                  <a:lnTo>
                    <a:pt x="74729" y="53426"/>
                  </a:lnTo>
                  <a:lnTo>
                    <a:pt x="73897" y="52094"/>
                  </a:lnTo>
                  <a:cubicBezTo>
                    <a:pt x="67073" y="50763"/>
                    <a:pt x="67073" y="45936"/>
                    <a:pt x="67073" y="39611"/>
                  </a:cubicBezTo>
                  <a:lnTo>
                    <a:pt x="67073" y="0"/>
                  </a:lnTo>
                  <a:lnTo>
                    <a:pt x="43107" y="4827"/>
                  </a:lnTo>
                  <a:lnTo>
                    <a:pt x="43107" y="6657"/>
                  </a:lnTo>
                  <a:cubicBezTo>
                    <a:pt x="49431" y="7490"/>
                    <a:pt x="50763" y="9986"/>
                    <a:pt x="50763" y="16311"/>
                  </a:cubicBezTo>
                  <a:lnTo>
                    <a:pt x="50763" y="37281"/>
                  </a:lnTo>
                  <a:cubicBezTo>
                    <a:pt x="50763" y="40111"/>
                    <a:pt x="50596" y="43939"/>
                    <a:pt x="47600" y="47434"/>
                  </a:cubicBezTo>
                  <a:cubicBezTo>
                    <a:pt x="45270" y="50263"/>
                    <a:pt x="41276" y="52094"/>
                    <a:pt x="36283" y="52094"/>
                  </a:cubicBezTo>
                  <a:cubicBezTo>
                    <a:pt x="30291" y="52094"/>
                    <a:pt x="26297" y="49098"/>
                    <a:pt x="24632" y="44272"/>
                  </a:cubicBezTo>
                  <a:cubicBezTo>
                    <a:pt x="23967" y="42108"/>
                    <a:pt x="23634" y="40111"/>
                    <a:pt x="23634" y="37281"/>
                  </a:cubicBezTo>
                  <a:lnTo>
                    <a:pt x="23634" y="0"/>
                  </a:lnTo>
                  <a:lnTo>
                    <a:pt x="0" y="4827"/>
                  </a:lnTo>
                  <a:lnTo>
                    <a:pt x="0" y="6657"/>
                  </a:lnTo>
                  <a:cubicBezTo>
                    <a:pt x="6824" y="7656"/>
                    <a:pt x="7490" y="10985"/>
                    <a:pt x="7490" y="17975"/>
                  </a:cubicBezTo>
                  <a:close/>
                </a:path>
              </a:pathLst>
            </a:custGeom>
            <a:solidFill>
              <a:srgbClr val="FFFFFF"/>
            </a:solidFill>
            <a:ln w="16561" cap="flat">
              <a:noFill/>
              <a:prstDash val="solid"/>
              <a:miter/>
            </a:ln>
          </p:spPr>
          <p:txBody>
            <a:bodyPr rtlCol="0" anchor="ctr"/>
            <a:lstStyle/>
            <a:p>
              <a:endParaRPr lang="en-CA"/>
            </a:p>
          </p:txBody>
        </p:sp>
        <p:sp>
          <p:nvSpPr>
            <p:cNvPr id="72" name="Freeform: Shape 71">
              <a:extLst>
                <a:ext uri="{FF2B5EF4-FFF2-40B4-BE49-F238E27FC236}">
                  <a16:creationId xmlns:a16="http://schemas.microsoft.com/office/drawing/2014/main" id="{D72BEEDA-8FFE-4598-A25A-DEB81693AB6D}"/>
                </a:ext>
              </a:extLst>
            </p:cNvPr>
            <p:cNvSpPr/>
            <p:nvPr/>
          </p:nvSpPr>
          <p:spPr>
            <a:xfrm>
              <a:off x="1700389" y="5942043"/>
              <a:ext cx="180740" cy="49351"/>
            </a:xfrm>
            <a:custGeom>
              <a:avLst/>
              <a:gdLst>
                <a:gd name="connsiteX0" fmla="*/ 86213 w 180740"/>
                <a:gd name="connsiteY0" fmla="*/ 31543 h 49351"/>
                <a:gd name="connsiteX1" fmla="*/ 135811 w 180740"/>
                <a:gd name="connsiteY1" fmla="*/ 45856 h 49351"/>
                <a:gd name="connsiteX2" fmla="*/ 152954 w 180740"/>
                <a:gd name="connsiteY2" fmla="*/ 40031 h 49351"/>
                <a:gd name="connsiteX3" fmla="*/ 112843 w 180740"/>
                <a:gd name="connsiteY3" fmla="*/ 26051 h 49351"/>
                <a:gd name="connsiteX4" fmla="*/ 154785 w 180740"/>
                <a:gd name="connsiteY4" fmla="*/ 16564 h 49351"/>
                <a:gd name="connsiteX5" fmla="*/ 176255 w 180740"/>
                <a:gd name="connsiteY5" fmla="*/ 49352 h 49351"/>
                <a:gd name="connsiteX6" fmla="*/ 178418 w 180740"/>
                <a:gd name="connsiteY6" fmla="*/ 45524 h 49351"/>
                <a:gd name="connsiteX7" fmla="*/ 134812 w 180740"/>
                <a:gd name="connsiteY7" fmla="*/ 87 h 49351"/>
                <a:gd name="connsiteX8" fmla="*/ 0 w 180740"/>
                <a:gd name="connsiteY8" fmla="*/ 43859 h 49351"/>
                <a:gd name="connsiteX9" fmla="*/ 91040 w 180740"/>
                <a:gd name="connsiteY9" fmla="*/ 17563 h 49351"/>
                <a:gd name="connsiteX10" fmla="*/ 86213 w 180740"/>
                <a:gd name="connsiteY10" fmla="*/ 31543 h 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740" h="49351">
                  <a:moveTo>
                    <a:pt x="86213" y="31543"/>
                  </a:moveTo>
                  <a:cubicBezTo>
                    <a:pt x="88543" y="43193"/>
                    <a:pt x="113842" y="50517"/>
                    <a:pt x="135811" y="45856"/>
                  </a:cubicBezTo>
                  <a:cubicBezTo>
                    <a:pt x="142136" y="44525"/>
                    <a:pt x="147794" y="42028"/>
                    <a:pt x="152954" y="40031"/>
                  </a:cubicBezTo>
                  <a:cubicBezTo>
                    <a:pt x="148460" y="41696"/>
                    <a:pt x="112177" y="39865"/>
                    <a:pt x="112843" y="26051"/>
                  </a:cubicBezTo>
                  <a:cubicBezTo>
                    <a:pt x="113342" y="15565"/>
                    <a:pt x="137142" y="10239"/>
                    <a:pt x="154785" y="16564"/>
                  </a:cubicBezTo>
                  <a:cubicBezTo>
                    <a:pt x="169431" y="21890"/>
                    <a:pt x="180083" y="41030"/>
                    <a:pt x="176255" y="49352"/>
                  </a:cubicBezTo>
                  <a:cubicBezTo>
                    <a:pt x="177087" y="48186"/>
                    <a:pt x="177919" y="46855"/>
                    <a:pt x="178418" y="45524"/>
                  </a:cubicBezTo>
                  <a:cubicBezTo>
                    <a:pt x="185076" y="31044"/>
                    <a:pt x="179417" y="-1910"/>
                    <a:pt x="134812" y="87"/>
                  </a:cubicBezTo>
                  <a:cubicBezTo>
                    <a:pt x="78391" y="2583"/>
                    <a:pt x="0" y="43859"/>
                    <a:pt x="0" y="43859"/>
                  </a:cubicBezTo>
                  <a:cubicBezTo>
                    <a:pt x="0" y="43859"/>
                    <a:pt x="43273" y="24386"/>
                    <a:pt x="91040" y="17563"/>
                  </a:cubicBezTo>
                  <a:cubicBezTo>
                    <a:pt x="87212" y="22056"/>
                    <a:pt x="85215" y="26883"/>
                    <a:pt x="86213" y="31543"/>
                  </a:cubicBezTo>
                  <a:close/>
                </a:path>
              </a:pathLst>
            </a:custGeom>
            <a:solidFill>
              <a:srgbClr val="FFFFFF"/>
            </a:solidFill>
            <a:ln w="16561" cap="flat">
              <a:noFill/>
              <a:prstDash val="solid"/>
              <a:miter/>
            </a:ln>
          </p:spPr>
          <p:txBody>
            <a:bodyPr rtlCol="0" anchor="ctr"/>
            <a:lstStyle/>
            <a:p>
              <a:endParaRPr lang="en-CA"/>
            </a:p>
          </p:txBody>
        </p:sp>
        <p:sp>
          <p:nvSpPr>
            <p:cNvPr id="73" name="Freeform: Shape 72">
              <a:extLst>
                <a:ext uri="{FF2B5EF4-FFF2-40B4-BE49-F238E27FC236}">
                  <a16:creationId xmlns:a16="http://schemas.microsoft.com/office/drawing/2014/main" id="{09455AB9-C87F-44EA-B57F-275FD9A839D3}"/>
                </a:ext>
              </a:extLst>
            </p:cNvPr>
            <p:cNvSpPr/>
            <p:nvPr/>
          </p:nvSpPr>
          <p:spPr>
            <a:xfrm>
              <a:off x="1910763" y="5940144"/>
              <a:ext cx="106048" cy="44898"/>
            </a:xfrm>
            <a:custGeom>
              <a:avLst/>
              <a:gdLst>
                <a:gd name="connsiteX0" fmla="*/ 48932 w 106048"/>
                <a:gd name="connsiteY0" fmla="*/ 39933 h 44898"/>
                <a:gd name="connsiteX1" fmla="*/ 31290 w 106048"/>
                <a:gd name="connsiteY1" fmla="*/ 38269 h 44898"/>
                <a:gd name="connsiteX2" fmla="*/ 69903 w 106048"/>
                <a:gd name="connsiteY2" fmla="*/ 43595 h 44898"/>
                <a:gd name="connsiteX3" fmla="*/ 105853 w 106048"/>
                <a:gd name="connsiteY3" fmla="*/ 14802 h 44898"/>
                <a:gd name="connsiteX4" fmla="*/ 61747 w 106048"/>
                <a:gd name="connsiteY4" fmla="*/ 1321 h 44898"/>
                <a:gd name="connsiteX5" fmla="*/ 37448 w 106048"/>
                <a:gd name="connsiteY5" fmla="*/ 10807 h 44898"/>
                <a:gd name="connsiteX6" fmla="*/ 0 w 106048"/>
                <a:gd name="connsiteY6" fmla="*/ 38935 h 44898"/>
                <a:gd name="connsiteX7" fmla="*/ 19306 w 106048"/>
                <a:gd name="connsiteY7" fmla="*/ 28283 h 44898"/>
                <a:gd name="connsiteX8" fmla="*/ 76893 w 106048"/>
                <a:gd name="connsiteY8" fmla="*/ 21626 h 44898"/>
                <a:gd name="connsiteX9" fmla="*/ 48932 w 106048"/>
                <a:gd name="connsiteY9" fmla="*/ 39933 h 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48" h="44898">
                  <a:moveTo>
                    <a:pt x="48932" y="39933"/>
                  </a:moveTo>
                  <a:cubicBezTo>
                    <a:pt x="42940" y="40766"/>
                    <a:pt x="35284" y="40433"/>
                    <a:pt x="31290" y="38269"/>
                  </a:cubicBezTo>
                  <a:cubicBezTo>
                    <a:pt x="39112" y="44261"/>
                    <a:pt x="53925" y="46591"/>
                    <a:pt x="69903" y="43595"/>
                  </a:cubicBezTo>
                  <a:cubicBezTo>
                    <a:pt x="92039" y="39434"/>
                    <a:pt x="108016" y="26452"/>
                    <a:pt x="105853" y="14802"/>
                  </a:cubicBezTo>
                  <a:cubicBezTo>
                    <a:pt x="103523" y="3151"/>
                    <a:pt x="83883" y="-2840"/>
                    <a:pt x="61747" y="1321"/>
                  </a:cubicBezTo>
                  <a:cubicBezTo>
                    <a:pt x="52427" y="3151"/>
                    <a:pt x="43939" y="7146"/>
                    <a:pt x="37448" y="10807"/>
                  </a:cubicBezTo>
                  <a:cubicBezTo>
                    <a:pt x="22136" y="19628"/>
                    <a:pt x="0" y="38935"/>
                    <a:pt x="0" y="38935"/>
                  </a:cubicBezTo>
                  <a:cubicBezTo>
                    <a:pt x="5326" y="35107"/>
                    <a:pt x="12150" y="31612"/>
                    <a:pt x="19306" y="28283"/>
                  </a:cubicBezTo>
                  <a:cubicBezTo>
                    <a:pt x="28627" y="23956"/>
                    <a:pt x="71734" y="6979"/>
                    <a:pt x="76893" y="21626"/>
                  </a:cubicBezTo>
                  <a:cubicBezTo>
                    <a:pt x="79223" y="28283"/>
                    <a:pt x="71068" y="37104"/>
                    <a:pt x="48932" y="39933"/>
                  </a:cubicBezTo>
                  <a:close/>
                </a:path>
              </a:pathLst>
            </a:custGeom>
            <a:solidFill>
              <a:srgbClr val="FFFFFF"/>
            </a:solidFill>
            <a:ln w="16561" cap="flat">
              <a:noFill/>
              <a:prstDash val="solid"/>
              <a:miter/>
            </a:ln>
          </p:spPr>
          <p:txBody>
            <a:bodyPr rtlCol="0" anchor="ctr"/>
            <a:lstStyle/>
            <a:p>
              <a:endParaRPr lang="en-CA"/>
            </a:p>
          </p:txBody>
        </p:sp>
        <p:sp>
          <p:nvSpPr>
            <p:cNvPr id="74" name="Freeform: Shape 73">
              <a:extLst>
                <a:ext uri="{FF2B5EF4-FFF2-40B4-BE49-F238E27FC236}">
                  <a16:creationId xmlns:a16="http://schemas.microsoft.com/office/drawing/2014/main" id="{F495B196-D21E-408B-AB56-A1C14C76ACF8}"/>
                </a:ext>
              </a:extLst>
            </p:cNvPr>
            <p:cNvSpPr/>
            <p:nvPr/>
          </p:nvSpPr>
          <p:spPr>
            <a:xfrm>
              <a:off x="1691401" y="5872630"/>
              <a:ext cx="301913" cy="119263"/>
            </a:xfrm>
            <a:custGeom>
              <a:avLst/>
              <a:gdLst>
                <a:gd name="connsiteX0" fmla="*/ 191733 w 301913"/>
                <a:gd name="connsiteY0" fmla="*/ 119264 h 119263"/>
                <a:gd name="connsiteX1" fmla="*/ 301913 w 301913"/>
                <a:gd name="connsiteY1" fmla="*/ 8252 h 119263"/>
                <a:gd name="connsiteX2" fmla="*/ 0 w 301913"/>
                <a:gd name="connsiteY2" fmla="*/ 109111 h 119263"/>
                <a:gd name="connsiteX3" fmla="*/ 264632 w 301913"/>
                <a:gd name="connsiteY3" fmla="*/ 30221 h 119263"/>
                <a:gd name="connsiteX4" fmla="*/ 191733 w 301913"/>
                <a:gd name="connsiteY4" fmla="*/ 119264 h 1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 h="119263">
                  <a:moveTo>
                    <a:pt x="191733" y="119264"/>
                  </a:moveTo>
                  <a:cubicBezTo>
                    <a:pt x="247322" y="81982"/>
                    <a:pt x="281442" y="43702"/>
                    <a:pt x="301913" y="8252"/>
                  </a:cubicBezTo>
                  <a:cubicBezTo>
                    <a:pt x="191733" y="-35521"/>
                    <a:pt x="0" y="109111"/>
                    <a:pt x="0" y="109111"/>
                  </a:cubicBezTo>
                  <a:cubicBezTo>
                    <a:pt x="0" y="109111"/>
                    <a:pt x="176920" y="16573"/>
                    <a:pt x="264632" y="30221"/>
                  </a:cubicBezTo>
                  <a:cubicBezTo>
                    <a:pt x="230180" y="81816"/>
                    <a:pt x="191733" y="119264"/>
                    <a:pt x="191733" y="119264"/>
                  </a:cubicBezTo>
                  <a:close/>
                </a:path>
              </a:pathLst>
            </a:custGeom>
            <a:solidFill>
              <a:srgbClr val="FFFFFF"/>
            </a:solidFill>
            <a:ln w="16561" cap="flat">
              <a:noFill/>
              <a:prstDash val="solid"/>
              <a:miter/>
            </a:ln>
          </p:spPr>
          <p:txBody>
            <a:bodyPr rtlCol="0" anchor="ctr"/>
            <a:lstStyle/>
            <a:p>
              <a:endParaRPr lang="en-CA"/>
            </a:p>
          </p:txBody>
        </p:sp>
        <p:sp>
          <p:nvSpPr>
            <p:cNvPr id="75" name="Freeform: Shape 74">
              <a:extLst>
                <a:ext uri="{FF2B5EF4-FFF2-40B4-BE49-F238E27FC236}">
                  <a16:creationId xmlns:a16="http://schemas.microsoft.com/office/drawing/2014/main" id="{F6578539-F5CE-4599-BD2A-77A7AA094DCD}"/>
                </a:ext>
              </a:extLst>
            </p:cNvPr>
            <p:cNvSpPr/>
            <p:nvPr/>
          </p:nvSpPr>
          <p:spPr>
            <a:xfrm>
              <a:off x="1744660" y="5656362"/>
              <a:ext cx="274887" cy="270789"/>
            </a:xfrm>
            <a:custGeom>
              <a:avLst/>
              <a:gdLst>
                <a:gd name="connsiteX0" fmla="*/ 205547 w 274887"/>
                <a:gd name="connsiteY0" fmla="*/ 178751 h 270789"/>
                <a:gd name="connsiteX1" fmla="*/ 250152 w 274887"/>
                <a:gd name="connsiteY1" fmla="*/ 219860 h 270789"/>
                <a:gd name="connsiteX2" fmla="*/ 268293 w 274887"/>
                <a:gd name="connsiteY2" fmla="*/ 80222 h 270789"/>
                <a:gd name="connsiteX3" fmla="*/ 207378 w 274887"/>
                <a:gd name="connsiteY3" fmla="*/ 39279 h 270789"/>
                <a:gd name="connsiteX4" fmla="*/ 197059 w 274887"/>
                <a:gd name="connsiteY4" fmla="*/ 0 h 270789"/>
                <a:gd name="connsiteX5" fmla="*/ 198723 w 274887"/>
                <a:gd name="connsiteY5" fmla="*/ 36116 h 270789"/>
                <a:gd name="connsiteX6" fmla="*/ 95367 w 274887"/>
                <a:gd name="connsiteY6" fmla="*/ 23134 h 270789"/>
                <a:gd name="connsiteX7" fmla="*/ 0 w 274887"/>
                <a:gd name="connsiteY7" fmla="*/ 270789 h 270789"/>
                <a:gd name="connsiteX8" fmla="*/ 205547 w 274887"/>
                <a:gd name="connsiteY8" fmla="*/ 178751 h 270789"/>
                <a:gd name="connsiteX9" fmla="*/ 141969 w 274887"/>
                <a:gd name="connsiteY9" fmla="*/ 42940 h 270789"/>
                <a:gd name="connsiteX10" fmla="*/ 259139 w 274887"/>
                <a:gd name="connsiteY10" fmla="*/ 86879 h 270789"/>
                <a:gd name="connsiteX11" fmla="*/ 243494 w 274887"/>
                <a:gd name="connsiteY11" fmla="*/ 188570 h 270789"/>
                <a:gd name="connsiteX12" fmla="*/ 205547 w 274887"/>
                <a:gd name="connsiteY12" fmla="*/ 156116 h 270789"/>
                <a:gd name="connsiteX13" fmla="*/ 71234 w 274887"/>
                <a:gd name="connsiteY13" fmla="*/ 211538 h 270789"/>
                <a:gd name="connsiteX14" fmla="*/ 141969 w 274887"/>
                <a:gd name="connsiteY14" fmla="*/ 42940 h 27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887" h="270789">
                  <a:moveTo>
                    <a:pt x="205547" y="178751"/>
                  </a:moveTo>
                  <a:cubicBezTo>
                    <a:pt x="205547" y="178751"/>
                    <a:pt x="227517" y="181747"/>
                    <a:pt x="250152" y="219860"/>
                  </a:cubicBezTo>
                  <a:cubicBezTo>
                    <a:pt x="291761" y="141802"/>
                    <a:pt x="268293" y="80222"/>
                    <a:pt x="268293" y="80222"/>
                  </a:cubicBezTo>
                  <a:cubicBezTo>
                    <a:pt x="268293" y="80222"/>
                    <a:pt x="250152" y="56255"/>
                    <a:pt x="207378" y="39279"/>
                  </a:cubicBezTo>
                  <a:cubicBezTo>
                    <a:pt x="205048" y="24299"/>
                    <a:pt x="201386" y="11484"/>
                    <a:pt x="197059" y="0"/>
                  </a:cubicBezTo>
                  <a:cubicBezTo>
                    <a:pt x="199389" y="10153"/>
                    <a:pt x="199888" y="24632"/>
                    <a:pt x="198723" y="36116"/>
                  </a:cubicBezTo>
                  <a:cubicBezTo>
                    <a:pt x="172760" y="27129"/>
                    <a:pt x="138640" y="20971"/>
                    <a:pt x="95367" y="23134"/>
                  </a:cubicBezTo>
                  <a:cubicBezTo>
                    <a:pt x="95367" y="23134"/>
                    <a:pt x="188238" y="66574"/>
                    <a:pt x="0" y="270789"/>
                  </a:cubicBezTo>
                  <a:cubicBezTo>
                    <a:pt x="166" y="270623"/>
                    <a:pt x="154285" y="165103"/>
                    <a:pt x="205547" y="178751"/>
                  </a:cubicBezTo>
                  <a:close/>
                  <a:moveTo>
                    <a:pt x="141969" y="42940"/>
                  </a:moveTo>
                  <a:cubicBezTo>
                    <a:pt x="225353" y="42940"/>
                    <a:pt x="259139" y="86879"/>
                    <a:pt x="259139" y="86879"/>
                  </a:cubicBezTo>
                  <a:cubicBezTo>
                    <a:pt x="269458" y="119001"/>
                    <a:pt x="257641" y="155450"/>
                    <a:pt x="243494" y="188570"/>
                  </a:cubicBezTo>
                  <a:cubicBezTo>
                    <a:pt x="225686" y="160776"/>
                    <a:pt x="205547" y="156116"/>
                    <a:pt x="205547" y="156116"/>
                  </a:cubicBezTo>
                  <a:cubicBezTo>
                    <a:pt x="154285" y="142468"/>
                    <a:pt x="71234" y="211538"/>
                    <a:pt x="71234" y="211538"/>
                  </a:cubicBezTo>
                  <a:cubicBezTo>
                    <a:pt x="181414" y="79722"/>
                    <a:pt x="141969" y="42940"/>
                    <a:pt x="141969" y="42940"/>
                  </a:cubicBezTo>
                  <a:close/>
                </a:path>
              </a:pathLst>
            </a:custGeom>
            <a:solidFill>
              <a:srgbClr val="FFFFFF"/>
            </a:solidFill>
            <a:ln w="16561" cap="flat">
              <a:noFill/>
              <a:prstDash val="solid"/>
              <a:miter/>
            </a:ln>
          </p:spPr>
          <p:txBody>
            <a:bodyPr rtlCol="0" anchor="ctr"/>
            <a:lstStyle/>
            <a:p>
              <a:endParaRPr lang="en-CA" dirty="0"/>
            </a:p>
          </p:txBody>
        </p:sp>
        <p:sp>
          <p:nvSpPr>
            <p:cNvPr id="76" name="Freeform: Shape 75">
              <a:extLst>
                <a:ext uri="{FF2B5EF4-FFF2-40B4-BE49-F238E27FC236}">
                  <a16:creationId xmlns:a16="http://schemas.microsoft.com/office/drawing/2014/main" id="{9A7D4910-1490-4566-BE31-2318E23C97A0}"/>
                </a:ext>
              </a:extLst>
            </p:cNvPr>
            <p:cNvSpPr/>
            <p:nvPr/>
          </p:nvSpPr>
          <p:spPr>
            <a:xfrm>
              <a:off x="1855673" y="5658176"/>
              <a:ext cx="79470" cy="22651"/>
            </a:xfrm>
            <a:custGeom>
              <a:avLst/>
              <a:gdLst>
                <a:gd name="connsiteX0" fmla="*/ 78557 w 79470"/>
                <a:gd name="connsiteY0" fmla="*/ 1848 h 22651"/>
                <a:gd name="connsiteX1" fmla="*/ 0 w 79470"/>
                <a:gd name="connsiteY1" fmla="*/ 11501 h 22651"/>
                <a:gd name="connsiteX2" fmla="*/ 79057 w 79470"/>
                <a:gd name="connsiteY2" fmla="*/ 22652 h 22651"/>
                <a:gd name="connsiteX3" fmla="*/ 78557 w 79470"/>
                <a:gd name="connsiteY3" fmla="*/ 1848 h 22651"/>
              </a:gdLst>
              <a:ahLst/>
              <a:cxnLst>
                <a:cxn ang="0">
                  <a:pos x="connsiteX0" y="connsiteY0"/>
                </a:cxn>
                <a:cxn ang="0">
                  <a:pos x="connsiteX1" y="connsiteY1"/>
                </a:cxn>
                <a:cxn ang="0">
                  <a:pos x="connsiteX2" y="connsiteY2"/>
                </a:cxn>
                <a:cxn ang="0">
                  <a:pos x="connsiteX3" y="connsiteY3"/>
                </a:cxn>
              </a:cxnLst>
              <a:rect l="l" t="t" r="r" b="b"/>
              <a:pathLst>
                <a:path w="79470" h="22651">
                  <a:moveTo>
                    <a:pt x="78557" y="1848"/>
                  </a:moveTo>
                  <a:cubicBezTo>
                    <a:pt x="29792" y="-5143"/>
                    <a:pt x="2996" y="9836"/>
                    <a:pt x="0" y="11501"/>
                  </a:cubicBezTo>
                  <a:cubicBezTo>
                    <a:pt x="50929" y="12832"/>
                    <a:pt x="61082" y="18158"/>
                    <a:pt x="79057" y="22652"/>
                  </a:cubicBezTo>
                  <a:cubicBezTo>
                    <a:pt x="80222" y="15828"/>
                    <a:pt x="78557" y="1848"/>
                    <a:pt x="78557" y="1848"/>
                  </a:cubicBezTo>
                  <a:close/>
                </a:path>
              </a:pathLst>
            </a:custGeom>
            <a:solidFill>
              <a:srgbClr val="FFFFFF"/>
            </a:solidFill>
            <a:ln w="16561" cap="flat">
              <a:noFill/>
              <a:prstDash val="solid"/>
              <a:miter/>
            </a:ln>
          </p:spPr>
          <p:txBody>
            <a:bodyPr rtlCol="0" anchor="ctr"/>
            <a:lstStyle/>
            <a:p>
              <a:endParaRPr lang="en-CA"/>
            </a:p>
          </p:txBody>
        </p:sp>
      </p:grpSp>
      <p:sp>
        <p:nvSpPr>
          <p:cNvPr id="2" name="Title 1">
            <a:extLst>
              <a:ext uri="{FF2B5EF4-FFF2-40B4-BE49-F238E27FC236}">
                <a16:creationId xmlns:a16="http://schemas.microsoft.com/office/drawing/2014/main" id="{8827979F-6DBC-D5E7-A825-C34C482BD7B7}"/>
              </a:ext>
            </a:extLst>
          </p:cNvPr>
          <p:cNvSpPr txBox="1">
            <a:spLocks/>
          </p:cNvSpPr>
          <p:nvPr/>
        </p:nvSpPr>
        <p:spPr>
          <a:xfrm>
            <a:off x="387316" y="302570"/>
            <a:ext cx="8426640" cy="8152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CA" sz="3200" b="1" dirty="0">
                <a:solidFill>
                  <a:srgbClr val="0069AA"/>
                </a:solidFill>
                <a:latin typeface="+mn-lt"/>
              </a:rPr>
              <a:t>Type of Support Provided</a:t>
            </a:r>
          </a:p>
        </p:txBody>
      </p:sp>
      <p:sp>
        <p:nvSpPr>
          <p:cNvPr id="5" name="TextBox 4">
            <a:extLst>
              <a:ext uri="{FF2B5EF4-FFF2-40B4-BE49-F238E27FC236}">
                <a16:creationId xmlns:a16="http://schemas.microsoft.com/office/drawing/2014/main" id="{357C6F9B-FA31-BDC9-CAAC-D6975515B8FB}"/>
              </a:ext>
            </a:extLst>
          </p:cNvPr>
          <p:cNvSpPr txBox="1"/>
          <p:nvPr/>
        </p:nvSpPr>
        <p:spPr>
          <a:xfrm>
            <a:off x="551754" y="1097494"/>
            <a:ext cx="8170607" cy="707886"/>
          </a:xfrm>
          <a:prstGeom prst="rect">
            <a:avLst/>
          </a:prstGeom>
          <a:noFill/>
        </p:spPr>
        <p:txBody>
          <a:bodyPr wrap="square" rtlCol="0">
            <a:spAutoFit/>
          </a:bodyPr>
          <a:lstStyle/>
          <a:p>
            <a:pPr marL="0" marR="0">
              <a:spcBef>
                <a:spcPts val="0"/>
              </a:spcBef>
              <a:spcAft>
                <a:spcPts val="0"/>
              </a:spcAft>
            </a:pPr>
            <a:r>
              <a:rPr lang="en-CA" sz="2000" b="1" dirty="0">
                <a:effectLst/>
                <a:latin typeface="Calibri" panose="020F0502020204030204" pitchFamily="34" charset="0"/>
                <a:ea typeface="Calibri" panose="020F0502020204030204" pitchFamily="34" charset="0"/>
                <a:cs typeface="Calibri" panose="020F0502020204030204" pitchFamily="34" charset="0"/>
              </a:rPr>
              <a:t>Overall, ASTs have spent a greater percentage of time supporting targeted literacy activities than numeracy activities.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7CA7135-8069-0E97-11F7-4D2E304A6589}"/>
              </a:ext>
            </a:extLst>
          </p:cNvPr>
          <p:cNvSpPr txBox="1"/>
          <p:nvPr/>
        </p:nvSpPr>
        <p:spPr>
          <a:xfrm>
            <a:off x="8427200" y="1912697"/>
            <a:ext cx="3152962" cy="400110"/>
          </a:xfrm>
          <a:prstGeom prst="rect">
            <a:avLst/>
          </a:prstGeom>
          <a:noFill/>
        </p:spPr>
        <p:txBody>
          <a:bodyPr wrap="square" rtlCol="0">
            <a:spAutoFit/>
          </a:bodyPr>
          <a:lstStyle/>
          <a:p>
            <a:pPr marL="0" marR="0">
              <a:spcBef>
                <a:spcPts val="0"/>
              </a:spcBef>
              <a:spcAft>
                <a:spcPts val="0"/>
              </a:spcAft>
            </a:pPr>
            <a:r>
              <a:rPr lang="en-CA" sz="2000" b="1" dirty="0">
                <a:latin typeface="Calibri" panose="020F0502020204030204" pitchFamily="34" charset="0"/>
                <a:ea typeface="Calibri" panose="020F0502020204030204" pitchFamily="34" charset="0"/>
                <a:cs typeface="Calibri" panose="020F0502020204030204" pitchFamily="34" charset="0"/>
              </a:rPr>
              <a:t>P</a:t>
            </a:r>
            <a:r>
              <a:rPr lang="en-CA" sz="2000" b="1" dirty="0">
                <a:effectLst/>
                <a:latin typeface="Calibri" panose="020F0502020204030204" pitchFamily="34" charset="0"/>
                <a:ea typeface="Calibri" panose="020F0502020204030204" pitchFamily="34" charset="0"/>
                <a:cs typeface="Calibri" panose="020F0502020204030204" pitchFamily="34" charset="0"/>
              </a:rPr>
              <a:t>ercentage of ASTs support</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108E0EEF-36C8-CAD7-D82A-A011EA54FEB1}"/>
              </a:ext>
            </a:extLst>
          </p:cNvPr>
          <p:cNvGraphicFramePr>
            <a:graphicFrameLocks noGrp="1"/>
          </p:cNvGraphicFramePr>
          <p:nvPr>
            <p:extLst>
              <p:ext uri="{D42A27DB-BD31-4B8C-83A1-F6EECF244321}">
                <p14:modId xmlns:p14="http://schemas.microsoft.com/office/powerpoint/2010/main" val="2621589415"/>
              </p:ext>
            </p:extLst>
          </p:nvPr>
        </p:nvGraphicFramePr>
        <p:xfrm>
          <a:off x="379493" y="2544219"/>
          <a:ext cx="11200669" cy="4079936"/>
        </p:xfrm>
        <a:graphic>
          <a:graphicData uri="http://schemas.openxmlformats.org/drawingml/2006/table">
            <a:tbl>
              <a:tblPr firstRow="1" bandRow="1">
                <a:tableStyleId>{5C22544A-7EE6-4342-B048-85BDC9FD1C3A}</a:tableStyleId>
              </a:tblPr>
              <a:tblGrid>
                <a:gridCol w="7908129">
                  <a:extLst>
                    <a:ext uri="{9D8B030D-6E8A-4147-A177-3AD203B41FA5}">
                      <a16:colId xmlns:a16="http://schemas.microsoft.com/office/drawing/2014/main" val="3121618854"/>
                    </a:ext>
                  </a:extLst>
                </a:gridCol>
                <a:gridCol w="1635606">
                  <a:extLst>
                    <a:ext uri="{9D8B030D-6E8A-4147-A177-3AD203B41FA5}">
                      <a16:colId xmlns:a16="http://schemas.microsoft.com/office/drawing/2014/main" val="534053643"/>
                    </a:ext>
                  </a:extLst>
                </a:gridCol>
                <a:gridCol w="1656934">
                  <a:extLst>
                    <a:ext uri="{9D8B030D-6E8A-4147-A177-3AD203B41FA5}">
                      <a16:colId xmlns:a16="http://schemas.microsoft.com/office/drawing/2014/main" val="1978589686"/>
                    </a:ext>
                  </a:extLst>
                </a:gridCol>
              </a:tblGrid>
              <a:tr h="722804">
                <a:tc>
                  <a:txBody>
                    <a:bodyPr/>
                    <a:lstStyle/>
                    <a:p>
                      <a:r>
                        <a:rPr lang="en-CA" dirty="0"/>
                        <a:t>Help Provided</a:t>
                      </a:r>
                    </a:p>
                  </a:txBody>
                  <a:tcPr anchor="ctr">
                    <a:solidFill>
                      <a:srgbClr val="005289"/>
                    </a:solidFill>
                  </a:tcPr>
                </a:tc>
                <a:tc>
                  <a:txBody>
                    <a:bodyPr/>
                    <a:lstStyle/>
                    <a:p>
                      <a:pPr algn="ctr"/>
                      <a:r>
                        <a:rPr lang="en-CA" dirty="0"/>
                        <a:t>Numeracy Support</a:t>
                      </a:r>
                    </a:p>
                    <a:p>
                      <a:pPr algn="ctr"/>
                      <a:r>
                        <a:rPr lang="en-CA" dirty="0"/>
                        <a:t>Prov /  ASD-W</a:t>
                      </a:r>
                    </a:p>
                  </a:txBody>
                  <a:tcPr>
                    <a:solidFill>
                      <a:srgbClr val="005289"/>
                    </a:solidFill>
                  </a:tcPr>
                </a:tc>
                <a:tc>
                  <a:txBody>
                    <a:bodyPr/>
                    <a:lstStyle/>
                    <a:p>
                      <a:pPr algn="ctr"/>
                      <a:r>
                        <a:rPr lang="en-CA" dirty="0"/>
                        <a:t>Literacy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dirty="0"/>
                        <a:t>Prov /  ASD-W</a:t>
                      </a:r>
                    </a:p>
                    <a:p>
                      <a:pPr algn="ctr"/>
                      <a:endParaRPr lang="en-CA" dirty="0"/>
                    </a:p>
                  </a:txBody>
                  <a:tcPr>
                    <a:solidFill>
                      <a:srgbClr val="005289"/>
                    </a:solidFill>
                  </a:tcPr>
                </a:tc>
                <a:extLst>
                  <a:ext uri="{0D108BD9-81ED-4DB2-BD59-A6C34878D82A}">
                    <a16:rowId xmlns:a16="http://schemas.microsoft.com/office/drawing/2014/main" val="1129677235"/>
                  </a:ext>
                </a:extLst>
              </a:tr>
              <a:tr h="722804">
                <a:tc>
                  <a:txBody>
                    <a:bodyPr/>
                    <a:lstStyle/>
                    <a:p>
                      <a:pPr marL="342900" marR="0" lvl="0" indent="-342900">
                        <a:spcBef>
                          <a:spcPts val="0"/>
                        </a:spcBef>
                        <a:spcAft>
                          <a:spcPts val="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Calibri" panose="020F0502020204030204" pitchFamily="34" charset="0"/>
                        </a:rPr>
                        <a:t>Collecting data using a tool or method that was </a:t>
                      </a:r>
                      <a:r>
                        <a:rPr lang="en-CA" sz="1800" u="sng" dirty="0">
                          <a:effectLst/>
                          <a:latin typeface="Calibri" panose="020F0502020204030204" pitchFamily="34" charset="0"/>
                          <a:ea typeface="Calibri" panose="020F0502020204030204" pitchFamily="34" charset="0"/>
                          <a:cs typeface="Calibri" panose="020F0502020204030204" pitchFamily="34" charset="0"/>
                        </a:rPr>
                        <a:t>already in place</a:t>
                      </a:r>
                      <a:r>
                        <a:rPr lang="en-CA" sz="1800" dirty="0">
                          <a:effectLst/>
                          <a:latin typeface="Calibri" panose="020F0502020204030204" pitchFamily="34" charset="0"/>
                          <a:ea typeface="Calibri" panose="020F0502020204030204" pitchFamily="34" charset="0"/>
                          <a:cs typeface="Calibri" panose="020F0502020204030204" pitchFamily="34" charset="0"/>
                        </a:rPr>
                        <a:t> in the classroom.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48%</a:t>
                      </a:r>
                      <a:r>
                        <a:rPr lang="en-CA" sz="18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CA" sz="1800" b="1" dirty="0">
                          <a:solidFill>
                            <a:schemeClr val="accent4">
                              <a:lumMod val="75000"/>
                            </a:schemeClr>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53%</a:t>
                      </a:r>
                      <a:endParaRPr lang="en-CA" b="1" dirty="0">
                        <a:solidFill>
                          <a:schemeClr val="accent4">
                            <a:lumMod val="75000"/>
                          </a:schemeClr>
                        </a:solidFill>
                        <a:highlight>
                          <a:srgbClr val="FFFF00"/>
                        </a:highlight>
                      </a:endParaRPr>
                    </a:p>
                  </a:txBody>
                  <a:tcPr anchor="ctr"/>
                </a:tc>
                <a:tc>
                  <a:txBody>
                    <a:bodyPr/>
                    <a:lstStyle/>
                    <a:p>
                      <a:pPr marL="0" algn="ctr" defTabSz="914400" rtl="0" eaLnBrk="1" latinLnBrk="0" hangingPunct="1"/>
                      <a:r>
                        <a:rPr lang="en-CA" sz="1800" b="1" kern="1200" dirty="0">
                          <a:solidFill>
                            <a:schemeClr val="accent4">
                              <a:lumMod val="75000"/>
                            </a:schemeClr>
                          </a:solidFill>
                          <a:effectLst/>
                          <a:latin typeface="Calibri" panose="020F0502020204030204" pitchFamily="34" charset="0"/>
                          <a:cs typeface="Calibri" panose="020F0502020204030204" pitchFamily="34" charset="0"/>
                        </a:rPr>
                        <a:t>66%     </a:t>
                      </a:r>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76%</a:t>
                      </a:r>
                    </a:p>
                  </a:txBody>
                  <a:tcPr anchor="ctr"/>
                </a:tc>
                <a:extLst>
                  <a:ext uri="{0D108BD9-81ED-4DB2-BD59-A6C34878D82A}">
                    <a16:rowId xmlns:a16="http://schemas.microsoft.com/office/drawing/2014/main" val="3315294157"/>
                  </a:ext>
                </a:extLst>
              </a:tr>
              <a:tr h="722804">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Helped the teacher to use </a:t>
                      </a:r>
                      <a:r>
                        <a:rPr lang="en-CA" sz="1800" u="sng" dirty="0">
                          <a:effectLst/>
                          <a:latin typeface="Calibri" panose="020F0502020204030204" pitchFamily="34" charset="0"/>
                          <a:ea typeface="Calibri" panose="020F0502020204030204" pitchFamily="34" charset="0"/>
                          <a:cs typeface="Calibri" panose="020F0502020204030204" pitchFamily="34" charset="0"/>
                        </a:rPr>
                        <a:t>a new tool or method</a:t>
                      </a:r>
                      <a:r>
                        <a:rPr lang="en-CA" sz="1800" dirty="0">
                          <a:effectLst/>
                          <a:latin typeface="Calibri" panose="020F0502020204030204" pitchFamily="34" charset="0"/>
                          <a:ea typeface="Calibri" panose="020F0502020204030204" pitchFamily="34" charset="0"/>
                          <a:cs typeface="Calibri" panose="020F0502020204030204" pitchFamily="34" charset="0"/>
                        </a:rPr>
                        <a:t> for collecting data.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56%      </a:t>
                      </a:r>
                      <a:r>
                        <a:rPr lang="en-CA" sz="1800" b="1" dirty="0">
                          <a:solidFill>
                            <a:schemeClr val="accent4">
                              <a:lumMod val="75000"/>
                            </a:schemeClr>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56%</a:t>
                      </a:r>
                      <a:endParaRPr lang="en-CA" dirty="0">
                        <a:solidFill>
                          <a:schemeClr val="accent4">
                            <a:lumMod val="75000"/>
                          </a:schemeClr>
                        </a:solidFill>
                        <a:highlight>
                          <a:srgbClr val="FFFF00"/>
                        </a:highlight>
                      </a:endParaRPr>
                    </a:p>
                  </a:txBody>
                  <a:tcPr anchor="ctr"/>
                </a:tc>
                <a:tc>
                  <a:txBody>
                    <a:bodyPr/>
                    <a:lstStyle/>
                    <a:p>
                      <a:pPr marL="0" algn="ctr" defTabSz="914400" rtl="0" eaLnBrk="1" latinLnBrk="0" hangingPunct="1"/>
                      <a:r>
                        <a:rPr lang="en-CA" sz="1800" b="1" kern="1200" dirty="0">
                          <a:solidFill>
                            <a:schemeClr val="accent4">
                              <a:lumMod val="75000"/>
                            </a:schemeClr>
                          </a:solidFill>
                          <a:effectLst/>
                          <a:latin typeface="Calibri" panose="020F0502020204030204" pitchFamily="34" charset="0"/>
                          <a:cs typeface="Calibri" panose="020F0502020204030204" pitchFamily="34" charset="0"/>
                        </a:rPr>
                        <a:t>81%    </a:t>
                      </a:r>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91%</a:t>
                      </a:r>
                    </a:p>
                  </a:txBody>
                  <a:tcPr anchor="ctr"/>
                </a:tc>
                <a:extLst>
                  <a:ext uri="{0D108BD9-81ED-4DB2-BD59-A6C34878D82A}">
                    <a16:rowId xmlns:a16="http://schemas.microsoft.com/office/drawing/2014/main" val="3112923260"/>
                  </a:ext>
                </a:extLst>
              </a:tr>
              <a:tr h="722804">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Helped the teacher review/analyze data to inform instruction </a:t>
                      </a:r>
                      <a:r>
                        <a:rPr lang="en-CA" sz="1800" u="sng" dirty="0">
                          <a:effectLst/>
                          <a:latin typeface="Calibri" panose="020F0502020204030204" pitchFamily="34" charset="0"/>
                          <a:ea typeface="Calibri" panose="020F0502020204030204" pitchFamily="34" charset="0"/>
                          <a:cs typeface="Calibri" panose="020F0502020204030204" pitchFamily="34" charset="0"/>
                        </a:rPr>
                        <a:t>using a process</a:t>
                      </a:r>
                      <a:r>
                        <a:rPr lang="en-CA" sz="1800" dirty="0">
                          <a:effectLst/>
                          <a:latin typeface="Calibri" panose="020F0502020204030204" pitchFamily="34" charset="0"/>
                          <a:ea typeface="Calibri" panose="020F0502020204030204" pitchFamily="34" charset="0"/>
                          <a:cs typeface="Calibri" panose="020F0502020204030204" pitchFamily="34" charset="0"/>
                        </a:rPr>
                        <a:t> </a:t>
                      </a:r>
                      <a:r>
                        <a:rPr lang="en-CA" sz="1800" u="sng" dirty="0">
                          <a:effectLst/>
                          <a:latin typeface="Calibri" panose="020F0502020204030204" pitchFamily="34" charset="0"/>
                          <a:ea typeface="Calibri" panose="020F0502020204030204" pitchFamily="34" charset="0"/>
                          <a:cs typeface="Calibri" panose="020F0502020204030204" pitchFamily="34" charset="0"/>
                        </a:rPr>
                        <a:t>already in place</a:t>
                      </a:r>
                      <a:r>
                        <a:rPr lang="en-CA" sz="1800" dirty="0">
                          <a:effectLst/>
                          <a:latin typeface="Calibri" panose="020F0502020204030204" pitchFamily="34" charset="0"/>
                          <a:ea typeface="Calibri" panose="020F0502020204030204" pitchFamily="34" charset="0"/>
                          <a:cs typeface="Calibri" panose="020F0502020204030204" pitchFamily="34" charset="0"/>
                        </a:rPr>
                        <a:t> in the classroom.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  54%</a:t>
                      </a:r>
                      <a:r>
                        <a:rPr lang="en-CA" sz="18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CA" sz="1800" b="1" dirty="0">
                          <a:solidFill>
                            <a:schemeClr val="accent4">
                              <a:lumMod val="75000"/>
                            </a:schemeClr>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62 %</a:t>
                      </a:r>
                      <a:endParaRPr lang="en-CA" b="1" dirty="0">
                        <a:solidFill>
                          <a:schemeClr val="accent4">
                            <a:lumMod val="75000"/>
                          </a:schemeClr>
                        </a:solidFill>
                        <a:highlight>
                          <a:srgbClr val="FFFF00"/>
                        </a:highlight>
                      </a:endParaRPr>
                    </a:p>
                  </a:txBody>
                  <a:tcPr anchor="ctr"/>
                </a:tc>
                <a:tc>
                  <a:txBody>
                    <a:bodyPr/>
                    <a:lstStyle/>
                    <a:p>
                      <a:pPr marL="0" algn="ctr" defTabSz="914400" rtl="0" eaLnBrk="1" latinLnBrk="0" hangingPunct="1"/>
                      <a:r>
                        <a:rPr lang="en-CA" sz="1800" b="1" kern="1200" dirty="0">
                          <a:solidFill>
                            <a:schemeClr val="accent4">
                              <a:lumMod val="75000"/>
                            </a:schemeClr>
                          </a:solidFill>
                          <a:effectLst/>
                          <a:latin typeface="Calibri" panose="020F0502020204030204" pitchFamily="34" charset="0"/>
                          <a:cs typeface="Calibri" panose="020F0502020204030204" pitchFamily="34" charset="0"/>
                        </a:rPr>
                        <a:t>72%   </a:t>
                      </a:r>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79%</a:t>
                      </a:r>
                    </a:p>
                  </a:txBody>
                  <a:tcPr anchor="ctr"/>
                </a:tc>
                <a:extLst>
                  <a:ext uri="{0D108BD9-81ED-4DB2-BD59-A6C34878D82A}">
                    <a16:rowId xmlns:a16="http://schemas.microsoft.com/office/drawing/2014/main" val="542617932"/>
                  </a:ext>
                </a:extLst>
              </a:tr>
              <a:tr h="722804">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Helped the teacher develop a new process for reviewing/analyzing the data.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26%</a:t>
                      </a:r>
                      <a:r>
                        <a:rPr lang="en-CA" sz="18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CA" sz="1800" b="1" dirty="0">
                          <a:solidFill>
                            <a:schemeClr val="accent4">
                              <a:lumMod val="75000"/>
                            </a:schemeClr>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18%</a:t>
                      </a:r>
                      <a:endParaRPr lang="en-CA" b="1" dirty="0">
                        <a:solidFill>
                          <a:schemeClr val="accent4">
                            <a:lumMod val="75000"/>
                          </a:schemeClr>
                        </a:solidFill>
                        <a:highlight>
                          <a:srgbClr val="FFFF00"/>
                        </a:highlight>
                      </a:endParaRPr>
                    </a:p>
                  </a:txBody>
                  <a:tcPr anchor="ctr"/>
                </a:tc>
                <a:tc>
                  <a:txBody>
                    <a:bodyPr/>
                    <a:lstStyle/>
                    <a:p>
                      <a:pPr marL="0" algn="ctr" defTabSz="914400" rtl="0" eaLnBrk="1" latinLnBrk="0" hangingPunct="1"/>
                      <a:r>
                        <a:rPr lang="en-CA" sz="1800" b="1" kern="1200" dirty="0">
                          <a:solidFill>
                            <a:schemeClr val="accent4">
                              <a:lumMod val="75000"/>
                            </a:schemeClr>
                          </a:solidFill>
                          <a:effectLst/>
                          <a:latin typeface="Calibri" panose="020F0502020204030204" pitchFamily="34" charset="0"/>
                          <a:cs typeface="Calibri" panose="020F0502020204030204" pitchFamily="34" charset="0"/>
                        </a:rPr>
                        <a:t>58%    </a:t>
                      </a:r>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59 %</a:t>
                      </a:r>
                    </a:p>
                  </a:txBody>
                  <a:tcPr anchor="ctr"/>
                </a:tc>
                <a:extLst>
                  <a:ext uri="{0D108BD9-81ED-4DB2-BD59-A6C34878D82A}">
                    <a16:rowId xmlns:a16="http://schemas.microsoft.com/office/drawing/2014/main" val="2105896716"/>
                  </a:ext>
                </a:extLst>
              </a:tr>
            </a:tbl>
          </a:graphicData>
        </a:graphic>
      </p:graphicFrame>
    </p:spTree>
    <p:extLst>
      <p:ext uri="{BB962C8B-B14F-4D97-AF65-F5344CB8AC3E}">
        <p14:creationId xmlns:p14="http://schemas.microsoft.com/office/powerpoint/2010/main" val="288584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C9E5E5-4CEB-4EF4-988D-9B30834FB906}"/>
              </a:ext>
            </a:extLst>
          </p:cNvPr>
          <p:cNvSpPr/>
          <p:nvPr/>
        </p:nvSpPr>
        <p:spPr>
          <a:xfrm>
            <a:off x="17333" y="650781"/>
            <a:ext cx="1949119" cy="327564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200" dirty="0">
              <a:solidFill>
                <a:schemeClr val="bg1"/>
              </a:solidFill>
              <a:cs typeface="Times New Roman" panose="02020603050405020304" pitchFamily="18" charset="0"/>
            </a:endParaRPr>
          </a:p>
        </p:txBody>
      </p:sp>
      <p:grpSp>
        <p:nvGrpSpPr>
          <p:cNvPr id="45" name="Graphic 7">
            <a:extLst>
              <a:ext uri="{FF2B5EF4-FFF2-40B4-BE49-F238E27FC236}">
                <a16:creationId xmlns:a16="http://schemas.microsoft.com/office/drawing/2014/main" id="{39184AD2-46DE-41EE-8E34-B26CF56C20CC}"/>
              </a:ext>
            </a:extLst>
          </p:cNvPr>
          <p:cNvGrpSpPr/>
          <p:nvPr/>
        </p:nvGrpSpPr>
        <p:grpSpPr>
          <a:xfrm>
            <a:off x="259994" y="5858732"/>
            <a:ext cx="1463795" cy="505295"/>
            <a:chOff x="1247686" y="5656362"/>
            <a:chExt cx="1463795" cy="505295"/>
          </a:xfrm>
        </p:grpSpPr>
        <p:sp>
          <p:nvSpPr>
            <p:cNvPr id="46" name="Freeform: Shape 45">
              <a:extLst>
                <a:ext uri="{FF2B5EF4-FFF2-40B4-BE49-F238E27FC236}">
                  <a16:creationId xmlns:a16="http://schemas.microsoft.com/office/drawing/2014/main" id="{29D6E628-CB19-4292-86A4-379EF0B82446}"/>
                </a:ext>
              </a:extLst>
            </p:cNvPr>
            <p:cNvSpPr/>
            <p:nvPr/>
          </p:nvSpPr>
          <p:spPr>
            <a:xfrm>
              <a:off x="2339000"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299"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47" name="Freeform: Shape 46">
              <a:extLst>
                <a:ext uri="{FF2B5EF4-FFF2-40B4-BE49-F238E27FC236}">
                  <a16:creationId xmlns:a16="http://schemas.microsoft.com/office/drawing/2014/main" id="{44993245-D129-482B-B4A8-C58DD8FEA910}"/>
                </a:ext>
              </a:extLst>
            </p:cNvPr>
            <p:cNvSpPr/>
            <p:nvPr/>
          </p:nvSpPr>
          <p:spPr>
            <a:xfrm>
              <a:off x="2403909" y="5951783"/>
              <a:ext cx="21470" cy="23966"/>
            </a:xfrm>
            <a:custGeom>
              <a:avLst/>
              <a:gdLst>
                <a:gd name="connsiteX0" fmla="*/ 8488 w 21470"/>
                <a:gd name="connsiteY0" fmla="*/ 23967 h 23966"/>
                <a:gd name="connsiteX1" fmla="*/ 21470 w 21470"/>
                <a:gd name="connsiteY1" fmla="*/ 16643 h 23966"/>
                <a:gd name="connsiteX2" fmla="*/ 21470 w 21470"/>
                <a:gd name="connsiteY2" fmla="*/ 0 h 23966"/>
                <a:gd name="connsiteX3" fmla="*/ 11650 w 21470"/>
                <a:gd name="connsiteY3" fmla="*/ 4660 h 23966"/>
                <a:gd name="connsiteX4" fmla="*/ 0 w 21470"/>
                <a:gd name="connsiteY4" fmla="*/ 15978 h 23966"/>
                <a:gd name="connsiteX5" fmla="*/ 8488 w 21470"/>
                <a:gd name="connsiteY5" fmla="*/ 23967 h 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0" h="23966">
                  <a:moveTo>
                    <a:pt x="8488" y="23967"/>
                  </a:moveTo>
                  <a:cubicBezTo>
                    <a:pt x="9986" y="23967"/>
                    <a:pt x="15811" y="23467"/>
                    <a:pt x="21470" y="16643"/>
                  </a:cubicBezTo>
                  <a:lnTo>
                    <a:pt x="21470" y="0"/>
                  </a:lnTo>
                  <a:cubicBezTo>
                    <a:pt x="17642" y="2663"/>
                    <a:pt x="16311" y="3162"/>
                    <a:pt x="11650" y="4660"/>
                  </a:cubicBezTo>
                  <a:cubicBezTo>
                    <a:pt x="8322" y="5825"/>
                    <a:pt x="0" y="8655"/>
                    <a:pt x="0" y="15978"/>
                  </a:cubicBezTo>
                  <a:cubicBezTo>
                    <a:pt x="166" y="20471"/>
                    <a:pt x="3662" y="23967"/>
                    <a:pt x="8488" y="23967"/>
                  </a:cubicBezTo>
                  <a:close/>
                </a:path>
              </a:pathLst>
            </a:custGeom>
            <a:noFill/>
            <a:ln w="16561" cap="flat">
              <a:noFill/>
              <a:prstDash val="solid"/>
              <a:miter/>
            </a:ln>
          </p:spPr>
          <p:txBody>
            <a:bodyPr rtlCol="0" anchor="ctr"/>
            <a:lstStyle/>
            <a:p>
              <a:endParaRPr lang="en-CA"/>
            </a:p>
          </p:txBody>
        </p:sp>
        <p:sp>
          <p:nvSpPr>
            <p:cNvPr id="48" name="Freeform: Shape 47">
              <a:extLst>
                <a:ext uri="{FF2B5EF4-FFF2-40B4-BE49-F238E27FC236}">
                  <a16:creationId xmlns:a16="http://schemas.microsoft.com/office/drawing/2014/main" id="{B9C23E63-29DA-42C1-8FEC-69DFC19A0FCE}"/>
                </a:ext>
              </a:extLst>
            </p:cNvPr>
            <p:cNvSpPr/>
            <p:nvPr/>
          </p:nvSpPr>
          <p:spPr>
            <a:xfrm>
              <a:off x="2141109" y="5930479"/>
              <a:ext cx="31289" cy="48598"/>
            </a:xfrm>
            <a:custGeom>
              <a:avLst/>
              <a:gdLst>
                <a:gd name="connsiteX0" fmla="*/ 16976 w 31289"/>
                <a:gd name="connsiteY0" fmla="*/ 48599 h 48598"/>
                <a:gd name="connsiteX1" fmla="*/ 23134 w 31289"/>
                <a:gd name="connsiteY1" fmla="*/ 47101 h 48598"/>
                <a:gd name="connsiteX2" fmla="*/ 31290 w 31289"/>
                <a:gd name="connsiteY2" fmla="*/ 25465 h 48598"/>
                <a:gd name="connsiteX3" fmla="*/ 24965 w 31289"/>
                <a:gd name="connsiteY3" fmla="*/ 4327 h 48598"/>
                <a:gd name="connsiteX4" fmla="*/ 15146 w 31289"/>
                <a:gd name="connsiteY4" fmla="*/ 0 h 48598"/>
                <a:gd name="connsiteX5" fmla="*/ 4660 w 31289"/>
                <a:gd name="connsiteY5" fmla="*/ 5326 h 48598"/>
                <a:gd name="connsiteX6" fmla="*/ 0 w 31289"/>
                <a:gd name="connsiteY6" fmla="*/ 22635 h 48598"/>
                <a:gd name="connsiteX7" fmla="*/ 16976 w 31289"/>
                <a:gd name="connsiteY7" fmla="*/ 48599 h 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 h="48598">
                  <a:moveTo>
                    <a:pt x="16976" y="48599"/>
                  </a:moveTo>
                  <a:cubicBezTo>
                    <a:pt x="18974" y="48599"/>
                    <a:pt x="21304" y="48100"/>
                    <a:pt x="23134" y="47101"/>
                  </a:cubicBezTo>
                  <a:cubicBezTo>
                    <a:pt x="30957" y="42441"/>
                    <a:pt x="31290" y="29792"/>
                    <a:pt x="31290" y="25465"/>
                  </a:cubicBezTo>
                  <a:cubicBezTo>
                    <a:pt x="31290" y="15811"/>
                    <a:pt x="28460" y="7989"/>
                    <a:pt x="24965" y="4327"/>
                  </a:cubicBezTo>
                  <a:cubicBezTo>
                    <a:pt x="22635" y="1831"/>
                    <a:pt x="19140" y="0"/>
                    <a:pt x="15146" y="0"/>
                  </a:cubicBezTo>
                  <a:cubicBezTo>
                    <a:pt x="10485" y="0"/>
                    <a:pt x="6824" y="2663"/>
                    <a:pt x="4660" y="5326"/>
                  </a:cubicBezTo>
                  <a:cubicBezTo>
                    <a:pt x="1498" y="9320"/>
                    <a:pt x="0" y="15811"/>
                    <a:pt x="0" y="22635"/>
                  </a:cubicBezTo>
                  <a:cubicBezTo>
                    <a:pt x="166" y="34119"/>
                    <a:pt x="4827" y="48599"/>
                    <a:pt x="16976" y="48599"/>
                  </a:cubicBezTo>
                  <a:close/>
                </a:path>
              </a:pathLst>
            </a:custGeom>
            <a:noFill/>
            <a:ln w="16561" cap="flat">
              <a:noFill/>
              <a:prstDash val="solid"/>
              <a:miter/>
            </a:ln>
          </p:spPr>
          <p:txBody>
            <a:bodyPr rtlCol="0" anchor="ctr"/>
            <a:lstStyle/>
            <a:p>
              <a:endParaRPr lang="en-CA"/>
            </a:p>
          </p:txBody>
        </p:sp>
        <p:sp>
          <p:nvSpPr>
            <p:cNvPr id="49" name="Freeform: Shape 48">
              <a:extLst>
                <a:ext uri="{FF2B5EF4-FFF2-40B4-BE49-F238E27FC236}">
                  <a16:creationId xmlns:a16="http://schemas.microsoft.com/office/drawing/2014/main" id="{D9DE41BF-050C-4A37-8D1D-16AEA1EC7511}"/>
                </a:ext>
              </a:extLst>
            </p:cNvPr>
            <p:cNvSpPr/>
            <p:nvPr/>
          </p:nvSpPr>
          <p:spPr>
            <a:xfrm>
              <a:off x="1815728" y="5699302"/>
              <a:ext cx="191980" cy="168598"/>
            </a:xfrm>
            <a:custGeom>
              <a:avLst/>
              <a:gdLst>
                <a:gd name="connsiteX0" fmla="*/ 134479 w 191980"/>
                <a:gd name="connsiteY0" fmla="*/ 113176 h 168598"/>
                <a:gd name="connsiteX1" fmla="*/ 172427 w 191980"/>
                <a:gd name="connsiteY1" fmla="*/ 145630 h 168598"/>
                <a:gd name="connsiteX2" fmla="*/ 188072 w 191980"/>
                <a:gd name="connsiteY2" fmla="*/ 43939 h 168598"/>
                <a:gd name="connsiteX3" fmla="*/ 70901 w 191980"/>
                <a:gd name="connsiteY3" fmla="*/ 0 h 168598"/>
                <a:gd name="connsiteX4" fmla="*/ 0 w 191980"/>
                <a:gd name="connsiteY4" fmla="*/ 168598 h 168598"/>
                <a:gd name="connsiteX5" fmla="*/ 134479 w 191980"/>
                <a:gd name="connsiteY5" fmla="*/ 113176 h 1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80" h="168598">
                  <a:moveTo>
                    <a:pt x="134479" y="113176"/>
                  </a:moveTo>
                  <a:cubicBezTo>
                    <a:pt x="134479" y="113176"/>
                    <a:pt x="154618" y="117836"/>
                    <a:pt x="172427" y="145630"/>
                  </a:cubicBezTo>
                  <a:cubicBezTo>
                    <a:pt x="186574" y="112676"/>
                    <a:pt x="198390" y="76061"/>
                    <a:pt x="188072" y="43939"/>
                  </a:cubicBezTo>
                  <a:cubicBezTo>
                    <a:pt x="188072" y="43939"/>
                    <a:pt x="154285" y="0"/>
                    <a:pt x="70901" y="0"/>
                  </a:cubicBezTo>
                  <a:cubicBezTo>
                    <a:pt x="70901" y="0"/>
                    <a:pt x="110346" y="36782"/>
                    <a:pt x="0" y="168598"/>
                  </a:cubicBezTo>
                  <a:cubicBezTo>
                    <a:pt x="166" y="168598"/>
                    <a:pt x="83218" y="99528"/>
                    <a:pt x="134479" y="113176"/>
                  </a:cubicBezTo>
                  <a:close/>
                </a:path>
              </a:pathLst>
            </a:custGeom>
            <a:noFill/>
            <a:ln w="16561" cap="flat">
              <a:noFill/>
              <a:prstDash val="solid"/>
              <a:miter/>
            </a:ln>
          </p:spPr>
          <p:txBody>
            <a:bodyPr rtlCol="0" anchor="ctr"/>
            <a:lstStyle/>
            <a:p>
              <a:endParaRPr lang="en-CA"/>
            </a:p>
          </p:txBody>
        </p:sp>
        <p:sp>
          <p:nvSpPr>
            <p:cNvPr id="50" name="Freeform: Shape 49">
              <a:extLst>
                <a:ext uri="{FF2B5EF4-FFF2-40B4-BE49-F238E27FC236}">
                  <a16:creationId xmlns:a16="http://schemas.microsoft.com/office/drawing/2014/main" id="{DD357284-B21A-499A-AD8E-9252377BED64}"/>
                </a:ext>
              </a:extLst>
            </p:cNvPr>
            <p:cNvSpPr/>
            <p:nvPr/>
          </p:nvSpPr>
          <p:spPr>
            <a:xfrm>
              <a:off x="1310931" y="6048648"/>
              <a:ext cx="74895" cy="83550"/>
            </a:xfrm>
            <a:custGeom>
              <a:avLst/>
              <a:gdLst>
                <a:gd name="connsiteX0" fmla="*/ 74896 w 74895"/>
                <a:gd name="connsiteY0" fmla="*/ 42940 h 83550"/>
                <a:gd name="connsiteX1" fmla="*/ 56921 w 74895"/>
                <a:gd name="connsiteY1" fmla="*/ 7656 h 83550"/>
                <a:gd name="connsiteX2" fmla="*/ 21969 w 74895"/>
                <a:gd name="connsiteY2" fmla="*/ 0 h 83550"/>
                <a:gd name="connsiteX3" fmla="*/ 0 w 74895"/>
                <a:gd name="connsiteY3" fmla="*/ 0 h 83550"/>
                <a:gd name="connsiteX4" fmla="*/ 0 w 74895"/>
                <a:gd name="connsiteY4" fmla="*/ 55090 h 83550"/>
                <a:gd name="connsiteX5" fmla="*/ 22802 w 74895"/>
                <a:gd name="connsiteY5" fmla="*/ 83550 h 83550"/>
                <a:gd name="connsiteX6" fmla="*/ 60915 w 74895"/>
                <a:gd name="connsiteY6" fmla="*/ 74230 h 83550"/>
                <a:gd name="connsiteX7" fmla="*/ 74896 w 74895"/>
                <a:gd name="connsiteY7" fmla="*/ 42940 h 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95" h="83550">
                  <a:moveTo>
                    <a:pt x="74896" y="42940"/>
                  </a:moveTo>
                  <a:cubicBezTo>
                    <a:pt x="74896" y="21803"/>
                    <a:pt x="63079" y="11484"/>
                    <a:pt x="56921" y="7656"/>
                  </a:cubicBezTo>
                  <a:cubicBezTo>
                    <a:pt x="45104" y="333"/>
                    <a:pt x="32288" y="0"/>
                    <a:pt x="21969" y="0"/>
                  </a:cubicBezTo>
                  <a:lnTo>
                    <a:pt x="0" y="0"/>
                  </a:lnTo>
                  <a:lnTo>
                    <a:pt x="0" y="55090"/>
                  </a:lnTo>
                  <a:cubicBezTo>
                    <a:pt x="0" y="70735"/>
                    <a:pt x="333" y="83550"/>
                    <a:pt x="22802" y="83550"/>
                  </a:cubicBezTo>
                  <a:cubicBezTo>
                    <a:pt x="35617" y="83550"/>
                    <a:pt x="51096" y="81719"/>
                    <a:pt x="60915" y="74230"/>
                  </a:cubicBezTo>
                  <a:cubicBezTo>
                    <a:pt x="67905" y="68904"/>
                    <a:pt x="74896" y="58585"/>
                    <a:pt x="74896" y="42940"/>
                  </a:cubicBezTo>
                  <a:close/>
                </a:path>
              </a:pathLst>
            </a:custGeom>
            <a:noFill/>
            <a:ln w="16561" cap="flat">
              <a:noFill/>
              <a:prstDash val="solid"/>
              <a:miter/>
            </a:ln>
          </p:spPr>
          <p:txBody>
            <a:bodyPr rtlCol="0" anchor="ctr"/>
            <a:lstStyle/>
            <a:p>
              <a:endParaRPr lang="en-CA"/>
            </a:p>
          </p:txBody>
        </p:sp>
        <p:sp>
          <p:nvSpPr>
            <p:cNvPr id="51" name="Freeform: Shape 50">
              <a:extLst>
                <a:ext uri="{FF2B5EF4-FFF2-40B4-BE49-F238E27FC236}">
                  <a16:creationId xmlns:a16="http://schemas.microsoft.com/office/drawing/2014/main" id="{711E82C3-3B97-4F21-8752-E3608A7D29A4}"/>
                </a:ext>
              </a:extLst>
            </p:cNvPr>
            <p:cNvSpPr/>
            <p:nvPr/>
          </p:nvSpPr>
          <p:spPr>
            <a:xfrm>
              <a:off x="1310931" y="5952948"/>
              <a:ext cx="64077" cy="71566"/>
            </a:xfrm>
            <a:custGeom>
              <a:avLst/>
              <a:gdLst>
                <a:gd name="connsiteX0" fmla="*/ 64077 w 64077"/>
                <a:gd name="connsiteY0" fmla="*/ 36283 h 71566"/>
                <a:gd name="connsiteX1" fmla="*/ 45770 w 64077"/>
                <a:gd name="connsiteY1" fmla="*/ 4161 h 71566"/>
                <a:gd name="connsiteX2" fmla="*/ 13315 w 64077"/>
                <a:gd name="connsiteY2" fmla="*/ 0 h 71566"/>
                <a:gd name="connsiteX3" fmla="*/ 0 w 64077"/>
                <a:gd name="connsiteY3" fmla="*/ 0 h 71566"/>
                <a:gd name="connsiteX4" fmla="*/ 0 w 64077"/>
                <a:gd name="connsiteY4" fmla="*/ 71567 h 71566"/>
                <a:gd name="connsiteX5" fmla="*/ 16976 w 64077"/>
                <a:gd name="connsiteY5" fmla="*/ 71567 h 71566"/>
                <a:gd name="connsiteX6" fmla="*/ 64077 w 64077"/>
                <a:gd name="connsiteY6" fmla="*/ 36283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77" h="71566">
                  <a:moveTo>
                    <a:pt x="64077" y="36283"/>
                  </a:moveTo>
                  <a:cubicBezTo>
                    <a:pt x="64077" y="21137"/>
                    <a:pt x="58585" y="9986"/>
                    <a:pt x="45770" y="4161"/>
                  </a:cubicBezTo>
                  <a:cubicBezTo>
                    <a:pt x="36782" y="333"/>
                    <a:pt x="26463" y="0"/>
                    <a:pt x="13315" y="0"/>
                  </a:cubicBezTo>
                  <a:lnTo>
                    <a:pt x="0" y="0"/>
                  </a:lnTo>
                  <a:lnTo>
                    <a:pt x="0" y="71567"/>
                  </a:lnTo>
                  <a:lnTo>
                    <a:pt x="16976" y="71567"/>
                  </a:lnTo>
                  <a:cubicBezTo>
                    <a:pt x="38779" y="71567"/>
                    <a:pt x="64077" y="65242"/>
                    <a:pt x="64077" y="36283"/>
                  </a:cubicBezTo>
                  <a:close/>
                </a:path>
              </a:pathLst>
            </a:custGeom>
            <a:noFill/>
            <a:ln w="16561" cap="flat">
              <a:noFill/>
              <a:prstDash val="solid"/>
              <a:miter/>
            </a:ln>
          </p:spPr>
          <p:txBody>
            <a:bodyPr rtlCol="0" anchor="ctr"/>
            <a:lstStyle/>
            <a:p>
              <a:endParaRPr lang="en-CA"/>
            </a:p>
          </p:txBody>
        </p:sp>
        <p:sp>
          <p:nvSpPr>
            <p:cNvPr id="52" name="Freeform: Shape 51">
              <a:extLst>
                <a:ext uri="{FF2B5EF4-FFF2-40B4-BE49-F238E27FC236}">
                  <a16:creationId xmlns:a16="http://schemas.microsoft.com/office/drawing/2014/main" id="{0F4E918F-0DA4-497D-AC86-9271C4587A44}"/>
                </a:ext>
              </a:extLst>
            </p:cNvPr>
            <p:cNvSpPr/>
            <p:nvPr/>
          </p:nvSpPr>
          <p:spPr>
            <a:xfrm>
              <a:off x="1555091"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300"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53" name="Freeform: Shape 52">
              <a:extLst>
                <a:ext uri="{FF2B5EF4-FFF2-40B4-BE49-F238E27FC236}">
                  <a16:creationId xmlns:a16="http://schemas.microsoft.com/office/drawing/2014/main" id="{2CD03265-6599-4A07-BF25-DC9A4C54DFD1}"/>
                </a:ext>
              </a:extLst>
            </p:cNvPr>
            <p:cNvSpPr/>
            <p:nvPr/>
          </p:nvSpPr>
          <p:spPr>
            <a:xfrm>
              <a:off x="2260775" y="5924987"/>
              <a:ext cx="68904" cy="60582"/>
            </a:xfrm>
            <a:custGeom>
              <a:avLst/>
              <a:gdLst>
                <a:gd name="connsiteX0" fmla="*/ 8322 w 68904"/>
                <a:gd name="connsiteY0" fmla="*/ 9986 h 60582"/>
                <a:gd name="connsiteX1" fmla="*/ 29792 w 68904"/>
                <a:gd name="connsiteY1" fmla="*/ 60582 h 60582"/>
                <a:gd name="connsiteX2" fmla="*/ 37614 w 68904"/>
                <a:gd name="connsiteY2" fmla="*/ 60582 h 60582"/>
                <a:gd name="connsiteX3" fmla="*/ 60915 w 68904"/>
                <a:gd name="connsiteY3" fmla="*/ 9986 h 60582"/>
                <a:gd name="connsiteX4" fmla="*/ 68904 w 68904"/>
                <a:gd name="connsiteY4" fmla="*/ 1997 h 60582"/>
                <a:gd name="connsiteX5" fmla="*/ 68904 w 68904"/>
                <a:gd name="connsiteY5" fmla="*/ 0 h 60582"/>
                <a:gd name="connsiteX6" fmla="*/ 45936 w 68904"/>
                <a:gd name="connsiteY6" fmla="*/ 0 h 60582"/>
                <a:gd name="connsiteX7" fmla="*/ 45936 w 68904"/>
                <a:gd name="connsiteY7" fmla="*/ 1997 h 60582"/>
                <a:gd name="connsiteX8" fmla="*/ 51428 w 68904"/>
                <a:gd name="connsiteY8" fmla="*/ 7157 h 60582"/>
                <a:gd name="connsiteX9" fmla="*/ 50097 w 68904"/>
                <a:gd name="connsiteY9" fmla="*/ 12316 h 60582"/>
                <a:gd name="connsiteX10" fmla="*/ 37614 w 68904"/>
                <a:gd name="connsiteY10" fmla="*/ 40943 h 60582"/>
                <a:gd name="connsiteX11" fmla="*/ 25964 w 68904"/>
                <a:gd name="connsiteY11" fmla="*/ 11484 h 60582"/>
                <a:gd name="connsiteX12" fmla="*/ 24799 w 68904"/>
                <a:gd name="connsiteY12" fmla="*/ 7157 h 60582"/>
                <a:gd name="connsiteX13" fmla="*/ 29792 w 68904"/>
                <a:gd name="connsiteY13" fmla="*/ 2164 h 60582"/>
                <a:gd name="connsiteX14" fmla="*/ 29792 w 68904"/>
                <a:gd name="connsiteY14" fmla="*/ 166 h 60582"/>
                <a:gd name="connsiteX15" fmla="*/ 0 w 68904"/>
                <a:gd name="connsiteY15" fmla="*/ 166 h 60582"/>
                <a:gd name="connsiteX16" fmla="*/ 0 w 68904"/>
                <a:gd name="connsiteY16" fmla="*/ 2164 h 60582"/>
                <a:gd name="connsiteX17" fmla="*/ 8322 w 68904"/>
                <a:gd name="connsiteY17" fmla="*/ 9986 h 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04" h="60582">
                  <a:moveTo>
                    <a:pt x="8322" y="9986"/>
                  </a:moveTo>
                  <a:lnTo>
                    <a:pt x="29792" y="60582"/>
                  </a:lnTo>
                  <a:lnTo>
                    <a:pt x="37614" y="60582"/>
                  </a:lnTo>
                  <a:lnTo>
                    <a:pt x="60915" y="9986"/>
                  </a:lnTo>
                  <a:cubicBezTo>
                    <a:pt x="63745" y="4161"/>
                    <a:pt x="64910" y="2497"/>
                    <a:pt x="68904" y="1997"/>
                  </a:cubicBezTo>
                  <a:lnTo>
                    <a:pt x="68904" y="0"/>
                  </a:lnTo>
                  <a:lnTo>
                    <a:pt x="45936" y="0"/>
                  </a:lnTo>
                  <a:lnTo>
                    <a:pt x="45936" y="1997"/>
                  </a:lnTo>
                  <a:cubicBezTo>
                    <a:pt x="47600" y="2164"/>
                    <a:pt x="51428" y="2663"/>
                    <a:pt x="51428" y="7157"/>
                  </a:cubicBezTo>
                  <a:cubicBezTo>
                    <a:pt x="51428" y="8655"/>
                    <a:pt x="50596" y="11151"/>
                    <a:pt x="50097" y="12316"/>
                  </a:cubicBezTo>
                  <a:lnTo>
                    <a:pt x="37614" y="40943"/>
                  </a:lnTo>
                  <a:lnTo>
                    <a:pt x="25964" y="11484"/>
                  </a:lnTo>
                  <a:cubicBezTo>
                    <a:pt x="25465" y="10153"/>
                    <a:pt x="24799" y="8488"/>
                    <a:pt x="24799" y="7157"/>
                  </a:cubicBezTo>
                  <a:cubicBezTo>
                    <a:pt x="24799" y="3162"/>
                    <a:pt x="28294" y="2497"/>
                    <a:pt x="29792" y="2164"/>
                  </a:cubicBezTo>
                  <a:lnTo>
                    <a:pt x="29792" y="166"/>
                  </a:lnTo>
                  <a:lnTo>
                    <a:pt x="0" y="166"/>
                  </a:lnTo>
                  <a:lnTo>
                    <a:pt x="0" y="2164"/>
                  </a:lnTo>
                  <a:cubicBezTo>
                    <a:pt x="3994" y="2497"/>
                    <a:pt x="5992" y="4993"/>
                    <a:pt x="8322" y="9986"/>
                  </a:cubicBezTo>
                  <a:close/>
                </a:path>
              </a:pathLst>
            </a:custGeom>
            <a:solidFill>
              <a:srgbClr val="FFFFFF"/>
            </a:solidFill>
            <a:ln w="16561" cap="flat">
              <a:noFill/>
              <a:prstDash val="solid"/>
              <a:miter/>
            </a:ln>
          </p:spPr>
          <p:txBody>
            <a:bodyPr rtlCol="0" anchor="ctr"/>
            <a:lstStyle/>
            <a:p>
              <a:endParaRPr lang="en-CA"/>
            </a:p>
          </p:txBody>
        </p:sp>
        <p:sp>
          <p:nvSpPr>
            <p:cNvPr id="54" name="Freeform: Shape 53">
              <a:extLst>
                <a:ext uri="{FF2B5EF4-FFF2-40B4-BE49-F238E27FC236}">
                  <a16:creationId xmlns:a16="http://schemas.microsoft.com/office/drawing/2014/main" id="{A0CB49F7-19A7-4041-AC13-8E43C6574F52}"/>
                </a:ext>
              </a:extLst>
            </p:cNvPr>
            <p:cNvSpPr/>
            <p:nvPr/>
          </p:nvSpPr>
          <p:spPr>
            <a:xfrm>
              <a:off x="1247686" y="5929481"/>
              <a:ext cx="183577" cy="226184"/>
            </a:xfrm>
            <a:custGeom>
              <a:avLst/>
              <a:gdLst>
                <a:gd name="connsiteX0" fmla="*/ 155117 w 183577"/>
                <a:gd name="connsiteY0" fmla="*/ 214701 h 226184"/>
                <a:gd name="connsiteX1" fmla="*/ 183578 w 183577"/>
                <a:gd name="connsiteY1" fmla="*/ 163439 h 226184"/>
                <a:gd name="connsiteX2" fmla="*/ 126491 w 183577"/>
                <a:gd name="connsiteY2" fmla="*/ 103855 h 226184"/>
                <a:gd name="connsiteX3" fmla="*/ 172427 w 183577"/>
                <a:gd name="connsiteY3" fmla="*/ 53259 h 226184"/>
                <a:gd name="connsiteX4" fmla="*/ 141969 w 183577"/>
                <a:gd name="connsiteY4" fmla="*/ 6158 h 226184"/>
                <a:gd name="connsiteX5" fmla="*/ 94202 w 183577"/>
                <a:gd name="connsiteY5" fmla="*/ 0 h 226184"/>
                <a:gd name="connsiteX6" fmla="*/ 0 w 183577"/>
                <a:gd name="connsiteY6" fmla="*/ 0 h 226184"/>
                <a:gd name="connsiteX7" fmla="*/ 0 w 183577"/>
                <a:gd name="connsiteY7" fmla="*/ 4827 h 226184"/>
                <a:gd name="connsiteX8" fmla="*/ 19639 w 183577"/>
                <a:gd name="connsiteY8" fmla="*/ 35284 h 226184"/>
                <a:gd name="connsiteX9" fmla="*/ 19639 w 183577"/>
                <a:gd name="connsiteY9" fmla="*/ 192398 h 226184"/>
                <a:gd name="connsiteX10" fmla="*/ 0 w 183577"/>
                <a:gd name="connsiteY10" fmla="*/ 221525 h 226184"/>
                <a:gd name="connsiteX11" fmla="*/ 0 w 183577"/>
                <a:gd name="connsiteY11" fmla="*/ 226185 h 226184"/>
                <a:gd name="connsiteX12" fmla="*/ 96865 w 183577"/>
                <a:gd name="connsiteY12" fmla="*/ 226185 h 226184"/>
                <a:gd name="connsiteX13" fmla="*/ 155117 w 183577"/>
                <a:gd name="connsiteY13" fmla="*/ 214701 h 226184"/>
                <a:gd name="connsiteX14" fmla="*/ 63245 w 183577"/>
                <a:gd name="connsiteY14" fmla="*/ 23634 h 226184"/>
                <a:gd name="connsiteX15" fmla="*/ 76560 w 183577"/>
                <a:gd name="connsiteY15" fmla="*/ 23634 h 226184"/>
                <a:gd name="connsiteX16" fmla="*/ 109015 w 183577"/>
                <a:gd name="connsiteY16" fmla="*/ 27795 h 226184"/>
                <a:gd name="connsiteX17" fmla="*/ 127323 w 183577"/>
                <a:gd name="connsiteY17" fmla="*/ 59916 h 226184"/>
                <a:gd name="connsiteX18" fmla="*/ 80222 w 183577"/>
                <a:gd name="connsiteY18" fmla="*/ 95201 h 226184"/>
                <a:gd name="connsiteX19" fmla="*/ 63245 w 183577"/>
                <a:gd name="connsiteY19" fmla="*/ 95201 h 226184"/>
                <a:gd name="connsiteX20" fmla="*/ 63245 w 183577"/>
                <a:gd name="connsiteY20" fmla="*/ 23634 h 226184"/>
                <a:gd name="connsiteX21" fmla="*/ 63245 w 183577"/>
                <a:gd name="connsiteY21" fmla="*/ 174257 h 226184"/>
                <a:gd name="connsiteX22" fmla="*/ 63245 w 183577"/>
                <a:gd name="connsiteY22" fmla="*/ 119167 h 226184"/>
                <a:gd name="connsiteX23" fmla="*/ 85381 w 183577"/>
                <a:gd name="connsiteY23" fmla="*/ 119167 h 226184"/>
                <a:gd name="connsiteX24" fmla="*/ 120333 w 183577"/>
                <a:gd name="connsiteY24" fmla="*/ 126823 h 226184"/>
                <a:gd name="connsiteX25" fmla="*/ 138307 w 183577"/>
                <a:gd name="connsiteY25" fmla="*/ 162107 h 226184"/>
                <a:gd name="connsiteX26" fmla="*/ 124161 w 183577"/>
                <a:gd name="connsiteY26" fmla="*/ 193564 h 226184"/>
                <a:gd name="connsiteX27" fmla="*/ 86047 w 183577"/>
                <a:gd name="connsiteY27" fmla="*/ 202884 h 226184"/>
                <a:gd name="connsiteX28" fmla="*/ 63245 w 183577"/>
                <a:gd name="connsiteY28" fmla="*/ 174257 h 2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577" h="226184">
                  <a:moveTo>
                    <a:pt x="155117" y="214701"/>
                  </a:moveTo>
                  <a:cubicBezTo>
                    <a:pt x="169930" y="205713"/>
                    <a:pt x="183578" y="188404"/>
                    <a:pt x="183578" y="163439"/>
                  </a:cubicBezTo>
                  <a:cubicBezTo>
                    <a:pt x="183578" y="128155"/>
                    <a:pt x="157281" y="110180"/>
                    <a:pt x="126491" y="103855"/>
                  </a:cubicBezTo>
                  <a:cubicBezTo>
                    <a:pt x="150790" y="97364"/>
                    <a:pt x="172427" y="83384"/>
                    <a:pt x="172427" y="53259"/>
                  </a:cubicBezTo>
                  <a:cubicBezTo>
                    <a:pt x="172427" y="34286"/>
                    <a:pt x="164105" y="15146"/>
                    <a:pt x="141969" y="6158"/>
                  </a:cubicBezTo>
                  <a:cubicBezTo>
                    <a:pt x="129486" y="999"/>
                    <a:pt x="114008" y="0"/>
                    <a:pt x="94202" y="0"/>
                  </a:cubicBezTo>
                  <a:lnTo>
                    <a:pt x="0" y="0"/>
                  </a:lnTo>
                  <a:lnTo>
                    <a:pt x="0" y="4827"/>
                  </a:lnTo>
                  <a:cubicBezTo>
                    <a:pt x="19639" y="7323"/>
                    <a:pt x="19639" y="18641"/>
                    <a:pt x="19639" y="35284"/>
                  </a:cubicBezTo>
                  <a:lnTo>
                    <a:pt x="19639" y="192398"/>
                  </a:lnTo>
                  <a:cubicBezTo>
                    <a:pt x="19639" y="210041"/>
                    <a:pt x="17476" y="218362"/>
                    <a:pt x="0" y="221525"/>
                  </a:cubicBezTo>
                  <a:lnTo>
                    <a:pt x="0" y="226185"/>
                  </a:lnTo>
                  <a:lnTo>
                    <a:pt x="96865" y="226185"/>
                  </a:lnTo>
                  <a:cubicBezTo>
                    <a:pt x="114174" y="226185"/>
                    <a:pt x="136310" y="226185"/>
                    <a:pt x="155117" y="214701"/>
                  </a:cubicBezTo>
                  <a:close/>
                  <a:moveTo>
                    <a:pt x="63245" y="23634"/>
                  </a:moveTo>
                  <a:lnTo>
                    <a:pt x="76560" y="23634"/>
                  </a:lnTo>
                  <a:cubicBezTo>
                    <a:pt x="89708" y="23634"/>
                    <a:pt x="100027" y="23967"/>
                    <a:pt x="109015" y="27795"/>
                  </a:cubicBezTo>
                  <a:cubicBezTo>
                    <a:pt x="121830" y="33620"/>
                    <a:pt x="127323" y="44771"/>
                    <a:pt x="127323" y="59916"/>
                  </a:cubicBezTo>
                  <a:cubicBezTo>
                    <a:pt x="127323" y="88710"/>
                    <a:pt x="102025" y="95201"/>
                    <a:pt x="80222" y="95201"/>
                  </a:cubicBezTo>
                  <a:lnTo>
                    <a:pt x="63245" y="95201"/>
                  </a:lnTo>
                  <a:lnTo>
                    <a:pt x="63245" y="23634"/>
                  </a:lnTo>
                  <a:close/>
                  <a:moveTo>
                    <a:pt x="63245" y="174257"/>
                  </a:moveTo>
                  <a:lnTo>
                    <a:pt x="63245" y="119167"/>
                  </a:lnTo>
                  <a:lnTo>
                    <a:pt x="85381" y="119167"/>
                  </a:lnTo>
                  <a:cubicBezTo>
                    <a:pt x="95700" y="119167"/>
                    <a:pt x="108516" y="119500"/>
                    <a:pt x="120333" y="126823"/>
                  </a:cubicBezTo>
                  <a:cubicBezTo>
                    <a:pt x="126491" y="130651"/>
                    <a:pt x="138307" y="140970"/>
                    <a:pt x="138307" y="162107"/>
                  </a:cubicBezTo>
                  <a:cubicBezTo>
                    <a:pt x="138307" y="177752"/>
                    <a:pt x="131317" y="188071"/>
                    <a:pt x="124161" y="193564"/>
                  </a:cubicBezTo>
                  <a:cubicBezTo>
                    <a:pt x="114174" y="200887"/>
                    <a:pt x="98862" y="202884"/>
                    <a:pt x="86047" y="202884"/>
                  </a:cubicBezTo>
                  <a:cubicBezTo>
                    <a:pt x="63412" y="202884"/>
                    <a:pt x="63245" y="189902"/>
                    <a:pt x="63245" y="174257"/>
                  </a:cubicBezTo>
                  <a:close/>
                </a:path>
              </a:pathLst>
            </a:custGeom>
            <a:solidFill>
              <a:srgbClr val="FFFFFF"/>
            </a:solidFill>
            <a:ln w="16561"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62270C4B-C0CF-4CA2-B235-124F017E0B87}"/>
                </a:ext>
              </a:extLst>
            </p:cNvPr>
            <p:cNvSpPr/>
            <p:nvPr/>
          </p:nvSpPr>
          <p:spPr>
            <a:xfrm>
              <a:off x="1427269" y="6001713"/>
              <a:ext cx="127655" cy="153952"/>
            </a:xfrm>
            <a:custGeom>
              <a:avLst/>
              <a:gdLst>
                <a:gd name="connsiteX0" fmla="*/ 109015 w 127655"/>
                <a:gd name="connsiteY0" fmla="*/ 1997 h 153952"/>
                <a:gd name="connsiteX1" fmla="*/ 61914 w 127655"/>
                <a:gd name="connsiteY1" fmla="*/ 27628 h 153952"/>
                <a:gd name="connsiteX2" fmla="*/ 61914 w 127655"/>
                <a:gd name="connsiteY2" fmla="*/ 0 h 153952"/>
                <a:gd name="connsiteX3" fmla="*/ 0 w 127655"/>
                <a:gd name="connsiteY3" fmla="*/ 32455 h 153952"/>
                <a:gd name="connsiteX4" fmla="*/ 1664 w 127655"/>
                <a:gd name="connsiteY4" fmla="*/ 35950 h 153952"/>
                <a:gd name="connsiteX5" fmla="*/ 22136 w 127655"/>
                <a:gd name="connsiteY5" fmla="*/ 68072 h 153952"/>
                <a:gd name="connsiteX6" fmla="*/ 22136 w 127655"/>
                <a:gd name="connsiteY6" fmla="*/ 115506 h 153952"/>
                <a:gd name="connsiteX7" fmla="*/ 19639 w 127655"/>
                <a:gd name="connsiteY7" fmla="*/ 135977 h 153952"/>
                <a:gd name="connsiteX8" fmla="*/ 3329 w 127655"/>
                <a:gd name="connsiteY8" fmla="*/ 149458 h 153952"/>
                <a:gd name="connsiteX9" fmla="*/ 3329 w 127655"/>
                <a:gd name="connsiteY9" fmla="*/ 153952 h 153952"/>
                <a:gd name="connsiteX10" fmla="*/ 81553 w 127655"/>
                <a:gd name="connsiteY10" fmla="*/ 153952 h 153952"/>
                <a:gd name="connsiteX11" fmla="*/ 81553 w 127655"/>
                <a:gd name="connsiteY11" fmla="*/ 149458 h 153952"/>
                <a:gd name="connsiteX12" fmla="*/ 61914 w 127655"/>
                <a:gd name="connsiteY12" fmla="*/ 115506 h 153952"/>
                <a:gd name="connsiteX13" fmla="*/ 61914 w 127655"/>
                <a:gd name="connsiteY13" fmla="*/ 71567 h 153952"/>
                <a:gd name="connsiteX14" fmla="*/ 68405 w 127655"/>
                <a:gd name="connsiteY14" fmla="*/ 45603 h 153952"/>
                <a:gd name="connsiteX15" fmla="*/ 93370 w 127655"/>
                <a:gd name="connsiteY15" fmla="*/ 32788 h 153952"/>
                <a:gd name="connsiteX16" fmla="*/ 117170 w 127655"/>
                <a:gd name="connsiteY16" fmla="*/ 48432 h 153952"/>
                <a:gd name="connsiteX17" fmla="*/ 120998 w 127655"/>
                <a:gd name="connsiteY17" fmla="*/ 48432 h 153952"/>
                <a:gd name="connsiteX18" fmla="*/ 127656 w 127655"/>
                <a:gd name="connsiteY18" fmla="*/ 5492 h 153952"/>
                <a:gd name="connsiteX19" fmla="*/ 109015 w 127655"/>
                <a:gd name="connsiteY19" fmla="*/ 1997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55" h="153952">
                  <a:moveTo>
                    <a:pt x="109015" y="1997"/>
                  </a:moveTo>
                  <a:cubicBezTo>
                    <a:pt x="84715" y="1997"/>
                    <a:pt x="71733" y="16477"/>
                    <a:pt x="61914" y="27628"/>
                  </a:cubicBezTo>
                  <a:lnTo>
                    <a:pt x="61914" y="0"/>
                  </a:lnTo>
                  <a:lnTo>
                    <a:pt x="0" y="32455"/>
                  </a:lnTo>
                  <a:lnTo>
                    <a:pt x="1664" y="35950"/>
                  </a:lnTo>
                  <a:cubicBezTo>
                    <a:pt x="21803" y="35950"/>
                    <a:pt x="22136" y="51595"/>
                    <a:pt x="22136" y="68072"/>
                  </a:cubicBezTo>
                  <a:lnTo>
                    <a:pt x="22136" y="115506"/>
                  </a:lnTo>
                  <a:cubicBezTo>
                    <a:pt x="22136" y="121664"/>
                    <a:pt x="21803" y="130318"/>
                    <a:pt x="19639" y="135977"/>
                  </a:cubicBezTo>
                  <a:cubicBezTo>
                    <a:pt x="15478" y="145297"/>
                    <a:pt x="8155" y="147794"/>
                    <a:pt x="3329" y="149458"/>
                  </a:cubicBezTo>
                  <a:lnTo>
                    <a:pt x="3329" y="153952"/>
                  </a:lnTo>
                  <a:lnTo>
                    <a:pt x="81553" y="153952"/>
                  </a:lnTo>
                  <a:lnTo>
                    <a:pt x="81553" y="149458"/>
                  </a:lnTo>
                  <a:cubicBezTo>
                    <a:pt x="63911" y="143134"/>
                    <a:pt x="61914" y="139139"/>
                    <a:pt x="61914" y="115506"/>
                  </a:cubicBezTo>
                  <a:lnTo>
                    <a:pt x="61914" y="71567"/>
                  </a:lnTo>
                  <a:cubicBezTo>
                    <a:pt x="61914" y="63911"/>
                    <a:pt x="61914" y="54591"/>
                    <a:pt x="68405" y="45603"/>
                  </a:cubicBezTo>
                  <a:cubicBezTo>
                    <a:pt x="74230" y="37614"/>
                    <a:pt x="82885" y="32788"/>
                    <a:pt x="93370" y="32788"/>
                  </a:cubicBezTo>
                  <a:cubicBezTo>
                    <a:pt x="107517" y="32788"/>
                    <a:pt x="113176" y="41775"/>
                    <a:pt x="117170" y="48432"/>
                  </a:cubicBezTo>
                  <a:lnTo>
                    <a:pt x="120998" y="48432"/>
                  </a:lnTo>
                  <a:lnTo>
                    <a:pt x="127656" y="5492"/>
                  </a:lnTo>
                  <a:cubicBezTo>
                    <a:pt x="123994" y="4161"/>
                    <a:pt x="118002" y="1997"/>
                    <a:pt x="109015" y="1997"/>
                  </a:cubicBezTo>
                  <a:close/>
                </a:path>
              </a:pathLst>
            </a:custGeom>
            <a:solidFill>
              <a:srgbClr val="FFFFFF"/>
            </a:solidFill>
            <a:ln w="16561"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D58A5F47-1454-4C4A-B490-1E3C1F3C8B3C}"/>
                </a:ext>
              </a:extLst>
            </p:cNvPr>
            <p:cNvSpPr/>
            <p:nvPr/>
          </p:nvSpPr>
          <p:spPr>
            <a:xfrm>
              <a:off x="1560583" y="6004210"/>
              <a:ext cx="183078" cy="157447"/>
            </a:xfrm>
            <a:custGeom>
              <a:avLst/>
              <a:gdLst>
                <a:gd name="connsiteX0" fmla="*/ 181081 w 183078"/>
                <a:gd name="connsiteY0" fmla="*/ 128321 h 157447"/>
                <a:gd name="connsiteX1" fmla="*/ 164438 w 183078"/>
                <a:gd name="connsiteY1" fmla="*/ 97531 h 157447"/>
                <a:gd name="connsiteX2" fmla="*/ 164438 w 183078"/>
                <a:gd name="connsiteY2" fmla="*/ 333 h 157447"/>
                <a:gd name="connsiteX3" fmla="*/ 105520 w 183078"/>
                <a:gd name="connsiteY3" fmla="*/ 12150 h 157447"/>
                <a:gd name="connsiteX4" fmla="*/ 105520 w 183078"/>
                <a:gd name="connsiteY4" fmla="*/ 16643 h 157447"/>
                <a:gd name="connsiteX5" fmla="*/ 124493 w 183078"/>
                <a:gd name="connsiteY5" fmla="*/ 40277 h 157447"/>
                <a:gd name="connsiteX6" fmla="*/ 124493 w 183078"/>
                <a:gd name="connsiteY6" fmla="*/ 91872 h 157447"/>
                <a:gd name="connsiteX7" fmla="*/ 116837 w 183078"/>
                <a:gd name="connsiteY7" fmla="*/ 116837 h 157447"/>
                <a:gd name="connsiteX8" fmla="*/ 88876 w 183078"/>
                <a:gd name="connsiteY8" fmla="*/ 128321 h 157447"/>
                <a:gd name="connsiteX9" fmla="*/ 60249 w 183078"/>
                <a:gd name="connsiteY9" fmla="*/ 109015 h 157447"/>
                <a:gd name="connsiteX10" fmla="*/ 58086 w 183078"/>
                <a:gd name="connsiteY10" fmla="*/ 91706 h 157447"/>
                <a:gd name="connsiteX11" fmla="*/ 58086 w 183078"/>
                <a:gd name="connsiteY11" fmla="*/ 0 h 157447"/>
                <a:gd name="connsiteX12" fmla="*/ 0 w 183078"/>
                <a:gd name="connsiteY12" fmla="*/ 11817 h 157447"/>
                <a:gd name="connsiteX13" fmla="*/ 0 w 183078"/>
                <a:gd name="connsiteY13" fmla="*/ 16311 h 157447"/>
                <a:gd name="connsiteX14" fmla="*/ 17975 w 183078"/>
                <a:gd name="connsiteY14" fmla="*/ 43939 h 157447"/>
                <a:gd name="connsiteX15" fmla="*/ 17975 w 183078"/>
                <a:gd name="connsiteY15" fmla="*/ 100027 h 157447"/>
                <a:gd name="connsiteX16" fmla="*/ 28294 w 183078"/>
                <a:gd name="connsiteY16" fmla="*/ 138141 h 157447"/>
                <a:gd name="connsiteX17" fmla="*/ 70901 w 183078"/>
                <a:gd name="connsiteY17" fmla="*/ 156449 h 157447"/>
                <a:gd name="connsiteX18" fmla="*/ 126657 w 183078"/>
                <a:gd name="connsiteY18" fmla="*/ 127988 h 157447"/>
                <a:gd name="connsiteX19" fmla="*/ 147794 w 183078"/>
                <a:gd name="connsiteY19" fmla="*/ 157447 h 157447"/>
                <a:gd name="connsiteX20" fmla="*/ 183079 w 183078"/>
                <a:gd name="connsiteY20" fmla="*/ 131151 h 157447"/>
                <a:gd name="connsiteX21" fmla="*/ 181081 w 183078"/>
                <a:gd name="connsiteY21" fmla="*/ 128321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078" h="157447">
                  <a:moveTo>
                    <a:pt x="181081" y="128321"/>
                  </a:moveTo>
                  <a:cubicBezTo>
                    <a:pt x="164438" y="125159"/>
                    <a:pt x="164438" y="113176"/>
                    <a:pt x="164438" y="97531"/>
                  </a:cubicBezTo>
                  <a:lnTo>
                    <a:pt x="164438" y="333"/>
                  </a:lnTo>
                  <a:lnTo>
                    <a:pt x="105520" y="12150"/>
                  </a:lnTo>
                  <a:lnTo>
                    <a:pt x="105520" y="16643"/>
                  </a:lnTo>
                  <a:cubicBezTo>
                    <a:pt x="121165" y="18807"/>
                    <a:pt x="124493" y="24965"/>
                    <a:pt x="124493" y="40277"/>
                  </a:cubicBezTo>
                  <a:lnTo>
                    <a:pt x="124493" y="91872"/>
                  </a:lnTo>
                  <a:cubicBezTo>
                    <a:pt x="124493" y="98529"/>
                    <a:pt x="124161" y="108183"/>
                    <a:pt x="116837" y="116837"/>
                  </a:cubicBezTo>
                  <a:cubicBezTo>
                    <a:pt x="111012" y="123495"/>
                    <a:pt x="101359" y="128321"/>
                    <a:pt x="88876" y="128321"/>
                  </a:cubicBezTo>
                  <a:cubicBezTo>
                    <a:pt x="74064" y="128321"/>
                    <a:pt x="64244" y="120998"/>
                    <a:pt x="60249" y="109015"/>
                  </a:cubicBezTo>
                  <a:cubicBezTo>
                    <a:pt x="58585" y="103855"/>
                    <a:pt x="58086" y="98696"/>
                    <a:pt x="58086" y="91706"/>
                  </a:cubicBezTo>
                  <a:lnTo>
                    <a:pt x="58086" y="0"/>
                  </a:lnTo>
                  <a:lnTo>
                    <a:pt x="0" y="11817"/>
                  </a:lnTo>
                  <a:lnTo>
                    <a:pt x="0" y="16311"/>
                  </a:lnTo>
                  <a:cubicBezTo>
                    <a:pt x="16311" y="18474"/>
                    <a:pt x="17975" y="26962"/>
                    <a:pt x="17975" y="43939"/>
                  </a:cubicBezTo>
                  <a:lnTo>
                    <a:pt x="17975" y="100027"/>
                  </a:lnTo>
                  <a:cubicBezTo>
                    <a:pt x="17975" y="111844"/>
                    <a:pt x="18641" y="125991"/>
                    <a:pt x="28294" y="138141"/>
                  </a:cubicBezTo>
                  <a:cubicBezTo>
                    <a:pt x="32455" y="143633"/>
                    <a:pt x="44272" y="156449"/>
                    <a:pt x="70901" y="156449"/>
                  </a:cubicBezTo>
                  <a:cubicBezTo>
                    <a:pt x="96865" y="156449"/>
                    <a:pt x="115839" y="142635"/>
                    <a:pt x="126657" y="127988"/>
                  </a:cubicBezTo>
                  <a:cubicBezTo>
                    <a:pt x="128987" y="136976"/>
                    <a:pt x="133148" y="146629"/>
                    <a:pt x="147794" y="157447"/>
                  </a:cubicBezTo>
                  <a:lnTo>
                    <a:pt x="183079" y="131151"/>
                  </a:lnTo>
                  <a:lnTo>
                    <a:pt x="181081" y="128321"/>
                  </a:lnTo>
                  <a:close/>
                </a:path>
              </a:pathLst>
            </a:custGeom>
            <a:solidFill>
              <a:srgbClr val="FFFFFF"/>
            </a:solidFill>
            <a:ln w="16561"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B2D472A0-2169-413B-A5DC-8E51ECA779D1}"/>
                </a:ext>
              </a:extLst>
            </p:cNvPr>
            <p:cNvSpPr/>
            <p:nvPr/>
          </p:nvSpPr>
          <p:spPr>
            <a:xfrm>
              <a:off x="1743662" y="6001547"/>
              <a:ext cx="187738" cy="154118"/>
            </a:xfrm>
            <a:custGeom>
              <a:avLst/>
              <a:gdLst>
                <a:gd name="connsiteX0" fmla="*/ 110846 w 187738"/>
                <a:gd name="connsiteY0" fmla="*/ 149625 h 154118"/>
                <a:gd name="connsiteX1" fmla="*/ 110846 w 187738"/>
                <a:gd name="connsiteY1" fmla="*/ 154119 h 154118"/>
                <a:gd name="connsiteX2" fmla="*/ 187739 w 187738"/>
                <a:gd name="connsiteY2" fmla="*/ 154119 h 154118"/>
                <a:gd name="connsiteX3" fmla="*/ 187739 w 187738"/>
                <a:gd name="connsiteY3" fmla="*/ 149625 h 154118"/>
                <a:gd name="connsiteX4" fmla="*/ 168432 w 187738"/>
                <a:gd name="connsiteY4" fmla="*/ 117170 h 154118"/>
                <a:gd name="connsiteX5" fmla="*/ 168432 w 187738"/>
                <a:gd name="connsiteY5" fmla="*/ 62080 h 154118"/>
                <a:gd name="connsiteX6" fmla="*/ 158446 w 187738"/>
                <a:gd name="connsiteY6" fmla="*/ 21304 h 154118"/>
                <a:gd name="connsiteX7" fmla="*/ 116505 w 187738"/>
                <a:gd name="connsiteY7" fmla="*/ 2996 h 154118"/>
                <a:gd name="connsiteX8" fmla="*/ 62247 w 187738"/>
                <a:gd name="connsiteY8" fmla="*/ 27961 h 154118"/>
                <a:gd name="connsiteX9" fmla="*/ 62247 w 187738"/>
                <a:gd name="connsiteY9" fmla="*/ 0 h 154118"/>
                <a:gd name="connsiteX10" fmla="*/ 0 w 187738"/>
                <a:gd name="connsiteY10" fmla="*/ 32455 h 154118"/>
                <a:gd name="connsiteX11" fmla="*/ 2330 w 187738"/>
                <a:gd name="connsiteY11" fmla="*/ 36283 h 154118"/>
                <a:gd name="connsiteX12" fmla="*/ 22136 w 187738"/>
                <a:gd name="connsiteY12" fmla="*/ 67739 h 154118"/>
                <a:gd name="connsiteX13" fmla="*/ 22136 w 187738"/>
                <a:gd name="connsiteY13" fmla="*/ 116504 h 154118"/>
                <a:gd name="connsiteX14" fmla="*/ 2829 w 187738"/>
                <a:gd name="connsiteY14" fmla="*/ 149458 h 154118"/>
                <a:gd name="connsiteX15" fmla="*/ 2829 w 187738"/>
                <a:gd name="connsiteY15" fmla="*/ 154119 h 154118"/>
                <a:gd name="connsiteX16" fmla="*/ 80388 w 187738"/>
                <a:gd name="connsiteY16" fmla="*/ 154119 h 154118"/>
                <a:gd name="connsiteX17" fmla="*/ 80055 w 187738"/>
                <a:gd name="connsiteY17" fmla="*/ 149625 h 154118"/>
                <a:gd name="connsiteX18" fmla="*/ 62080 w 187738"/>
                <a:gd name="connsiteY18" fmla="*/ 120499 h 154118"/>
                <a:gd name="connsiteX19" fmla="*/ 62080 w 187738"/>
                <a:gd name="connsiteY19" fmla="*/ 65742 h 154118"/>
                <a:gd name="connsiteX20" fmla="*/ 73564 w 187738"/>
                <a:gd name="connsiteY20" fmla="*/ 38446 h 154118"/>
                <a:gd name="connsiteX21" fmla="*/ 96366 w 187738"/>
                <a:gd name="connsiteY21" fmla="*/ 31456 h 154118"/>
                <a:gd name="connsiteX22" fmla="*/ 128155 w 187738"/>
                <a:gd name="connsiteY22" fmla="*/ 65742 h 154118"/>
                <a:gd name="connsiteX23" fmla="*/ 128155 w 187738"/>
                <a:gd name="connsiteY23" fmla="*/ 120499 h 154118"/>
                <a:gd name="connsiteX24" fmla="*/ 110846 w 187738"/>
                <a:gd name="connsiteY24" fmla="*/ 149625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738" h="154118">
                  <a:moveTo>
                    <a:pt x="110846" y="149625"/>
                  </a:moveTo>
                  <a:lnTo>
                    <a:pt x="110846" y="154119"/>
                  </a:lnTo>
                  <a:lnTo>
                    <a:pt x="187739" y="154119"/>
                  </a:lnTo>
                  <a:lnTo>
                    <a:pt x="187739" y="149625"/>
                  </a:lnTo>
                  <a:cubicBezTo>
                    <a:pt x="168765" y="146130"/>
                    <a:pt x="168432" y="137142"/>
                    <a:pt x="168432" y="117170"/>
                  </a:cubicBezTo>
                  <a:lnTo>
                    <a:pt x="168432" y="62080"/>
                  </a:lnTo>
                  <a:cubicBezTo>
                    <a:pt x="168432" y="47933"/>
                    <a:pt x="168099" y="33453"/>
                    <a:pt x="158446" y="21304"/>
                  </a:cubicBezTo>
                  <a:cubicBezTo>
                    <a:pt x="151456" y="11983"/>
                    <a:pt x="137309" y="2996"/>
                    <a:pt x="116505" y="2996"/>
                  </a:cubicBezTo>
                  <a:cubicBezTo>
                    <a:pt x="88876" y="2996"/>
                    <a:pt x="72899" y="18141"/>
                    <a:pt x="62247" y="27961"/>
                  </a:cubicBezTo>
                  <a:lnTo>
                    <a:pt x="62247" y="0"/>
                  </a:lnTo>
                  <a:lnTo>
                    <a:pt x="0" y="32455"/>
                  </a:lnTo>
                  <a:lnTo>
                    <a:pt x="2330" y="36283"/>
                  </a:lnTo>
                  <a:cubicBezTo>
                    <a:pt x="21969" y="36948"/>
                    <a:pt x="22136" y="47267"/>
                    <a:pt x="22136" y="67739"/>
                  </a:cubicBezTo>
                  <a:lnTo>
                    <a:pt x="22136" y="116504"/>
                  </a:lnTo>
                  <a:cubicBezTo>
                    <a:pt x="22136" y="132482"/>
                    <a:pt x="21803" y="146629"/>
                    <a:pt x="2829" y="149458"/>
                  </a:cubicBezTo>
                  <a:lnTo>
                    <a:pt x="2829" y="154119"/>
                  </a:lnTo>
                  <a:lnTo>
                    <a:pt x="80388" y="154119"/>
                  </a:lnTo>
                  <a:lnTo>
                    <a:pt x="80055" y="149625"/>
                  </a:lnTo>
                  <a:cubicBezTo>
                    <a:pt x="62746" y="144798"/>
                    <a:pt x="62080" y="137808"/>
                    <a:pt x="62080" y="120499"/>
                  </a:cubicBezTo>
                  <a:lnTo>
                    <a:pt x="62080" y="65742"/>
                  </a:lnTo>
                  <a:cubicBezTo>
                    <a:pt x="62080" y="58086"/>
                    <a:pt x="62413" y="47101"/>
                    <a:pt x="73564" y="38446"/>
                  </a:cubicBezTo>
                  <a:cubicBezTo>
                    <a:pt x="78724" y="34618"/>
                    <a:pt x="86047" y="31456"/>
                    <a:pt x="96366" y="31456"/>
                  </a:cubicBezTo>
                  <a:cubicBezTo>
                    <a:pt x="127822" y="31456"/>
                    <a:pt x="128155" y="57753"/>
                    <a:pt x="128155" y="65742"/>
                  </a:cubicBezTo>
                  <a:lnTo>
                    <a:pt x="128155" y="120499"/>
                  </a:lnTo>
                  <a:cubicBezTo>
                    <a:pt x="128488" y="137142"/>
                    <a:pt x="128155" y="145797"/>
                    <a:pt x="110846" y="149625"/>
                  </a:cubicBezTo>
                  <a:close/>
                </a:path>
              </a:pathLst>
            </a:custGeom>
            <a:solidFill>
              <a:srgbClr val="FFFFFF"/>
            </a:solidFill>
            <a:ln w="16561"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C739D8ED-D209-4FB1-AE50-B5BEDB191B54}"/>
                </a:ext>
              </a:extLst>
            </p:cNvPr>
            <p:cNvSpPr/>
            <p:nvPr/>
          </p:nvSpPr>
          <p:spPr>
            <a:xfrm>
              <a:off x="1940055" y="6004376"/>
              <a:ext cx="105687" cy="156615"/>
            </a:xfrm>
            <a:custGeom>
              <a:avLst/>
              <a:gdLst>
                <a:gd name="connsiteX0" fmla="*/ 76061 w 105687"/>
                <a:gd name="connsiteY0" fmla="*/ 67240 h 156615"/>
                <a:gd name="connsiteX1" fmla="*/ 63911 w 105687"/>
                <a:gd name="connsiteY1" fmla="*/ 61414 h 156615"/>
                <a:gd name="connsiteX2" fmla="*/ 41442 w 105687"/>
                <a:gd name="connsiteY2" fmla="*/ 38280 h 156615"/>
                <a:gd name="connsiteX3" fmla="*/ 65742 w 105687"/>
                <a:gd name="connsiteY3" fmla="*/ 19306 h 156615"/>
                <a:gd name="connsiteX4" fmla="*/ 95534 w 105687"/>
                <a:gd name="connsiteY4" fmla="*/ 43273 h 156615"/>
                <a:gd name="connsiteX5" fmla="*/ 100027 w 105687"/>
                <a:gd name="connsiteY5" fmla="*/ 43273 h 156615"/>
                <a:gd name="connsiteX6" fmla="*/ 100027 w 105687"/>
                <a:gd name="connsiteY6" fmla="*/ 7656 h 156615"/>
                <a:gd name="connsiteX7" fmla="*/ 58752 w 105687"/>
                <a:gd name="connsiteY7" fmla="*/ 0 h 156615"/>
                <a:gd name="connsiteX8" fmla="*/ 1997 w 105687"/>
                <a:gd name="connsiteY8" fmla="*/ 44937 h 156615"/>
                <a:gd name="connsiteX9" fmla="*/ 26963 w 105687"/>
                <a:gd name="connsiteY9" fmla="*/ 81220 h 156615"/>
                <a:gd name="connsiteX10" fmla="*/ 40444 w 105687"/>
                <a:gd name="connsiteY10" fmla="*/ 87711 h 156615"/>
                <a:gd name="connsiteX11" fmla="*/ 65742 w 105687"/>
                <a:gd name="connsiteY11" fmla="*/ 115006 h 156615"/>
                <a:gd name="connsiteX12" fmla="*/ 37448 w 105687"/>
                <a:gd name="connsiteY12" fmla="*/ 137142 h 156615"/>
                <a:gd name="connsiteX13" fmla="*/ 4660 w 105687"/>
                <a:gd name="connsiteY13" fmla="*/ 111178 h 156615"/>
                <a:gd name="connsiteX14" fmla="*/ 0 w 105687"/>
                <a:gd name="connsiteY14" fmla="*/ 111178 h 156615"/>
                <a:gd name="connsiteX15" fmla="*/ 0 w 105687"/>
                <a:gd name="connsiteY15" fmla="*/ 149292 h 156615"/>
                <a:gd name="connsiteX16" fmla="*/ 43606 w 105687"/>
                <a:gd name="connsiteY16" fmla="*/ 156615 h 156615"/>
                <a:gd name="connsiteX17" fmla="*/ 90041 w 105687"/>
                <a:gd name="connsiteY17" fmla="*/ 142135 h 156615"/>
                <a:gd name="connsiteX18" fmla="*/ 105686 w 105687"/>
                <a:gd name="connsiteY18" fmla="*/ 107517 h 156615"/>
                <a:gd name="connsiteX19" fmla="*/ 76061 w 105687"/>
                <a:gd name="connsiteY19" fmla="*/ 67240 h 1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687" h="156615">
                  <a:moveTo>
                    <a:pt x="76061" y="67240"/>
                  </a:moveTo>
                  <a:lnTo>
                    <a:pt x="63911" y="61414"/>
                  </a:lnTo>
                  <a:cubicBezTo>
                    <a:pt x="53592" y="56588"/>
                    <a:pt x="41442" y="50763"/>
                    <a:pt x="41442" y="38280"/>
                  </a:cubicBezTo>
                  <a:cubicBezTo>
                    <a:pt x="41442" y="27628"/>
                    <a:pt x="51428" y="19306"/>
                    <a:pt x="65742" y="19306"/>
                  </a:cubicBezTo>
                  <a:cubicBezTo>
                    <a:pt x="88876" y="19306"/>
                    <a:pt x="93370" y="35284"/>
                    <a:pt x="95534" y="43273"/>
                  </a:cubicBezTo>
                  <a:lnTo>
                    <a:pt x="100027" y="43273"/>
                  </a:lnTo>
                  <a:lnTo>
                    <a:pt x="100027" y="7656"/>
                  </a:lnTo>
                  <a:cubicBezTo>
                    <a:pt x="93037" y="5159"/>
                    <a:pt x="78890" y="0"/>
                    <a:pt x="58752" y="0"/>
                  </a:cubicBezTo>
                  <a:cubicBezTo>
                    <a:pt x="21803" y="0"/>
                    <a:pt x="1997" y="20471"/>
                    <a:pt x="1997" y="44937"/>
                  </a:cubicBezTo>
                  <a:cubicBezTo>
                    <a:pt x="1997" y="67406"/>
                    <a:pt x="18308" y="76394"/>
                    <a:pt x="26963" y="81220"/>
                  </a:cubicBezTo>
                  <a:lnTo>
                    <a:pt x="40444" y="87711"/>
                  </a:lnTo>
                  <a:cubicBezTo>
                    <a:pt x="51595" y="93536"/>
                    <a:pt x="65742" y="100859"/>
                    <a:pt x="65742" y="115006"/>
                  </a:cubicBezTo>
                  <a:cubicBezTo>
                    <a:pt x="65742" y="130984"/>
                    <a:pt x="50929" y="137142"/>
                    <a:pt x="37448" y="137142"/>
                  </a:cubicBezTo>
                  <a:cubicBezTo>
                    <a:pt x="13481" y="137142"/>
                    <a:pt x="7656" y="120499"/>
                    <a:pt x="4660" y="111178"/>
                  </a:cubicBezTo>
                  <a:lnTo>
                    <a:pt x="0" y="111178"/>
                  </a:lnTo>
                  <a:lnTo>
                    <a:pt x="0" y="149292"/>
                  </a:lnTo>
                  <a:cubicBezTo>
                    <a:pt x="12150" y="153120"/>
                    <a:pt x="23467" y="156615"/>
                    <a:pt x="43606" y="156615"/>
                  </a:cubicBezTo>
                  <a:cubicBezTo>
                    <a:pt x="68904" y="156615"/>
                    <a:pt x="83051" y="148293"/>
                    <a:pt x="90041" y="142135"/>
                  </a:cubicBezTo>
                  <a:cubicBezTo>
                    <a:pt x="100027" y="133481"/>
                    <a:pt x="105686" y="120332"/>
                    <a:pt x="105686" y="107517"/>
                  </a:cubicBezTo>
                  <a:cubicBezTo>
                    <a:pt x="105853" y="81387"/>
                    <a:pt x="83717" y="70901"/>
                    <a:pt x="76061" y="67240"/>
                  </a:cubicBezTo>
                  <a:close/>
                </a:path>
              </a:pathLst>
            </a:custGeom>
            <a:solidFill>
              <a:srgbClr val="FFFFFF"/>
            </a:solidFill>
            <a:ln w="16561"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2AA2102A-2880-4BEE-A4D8-B8DB9577B256}"/>
                </a:ext>
              </a:extLst>
            </p:cNvPr>
            <p:cNvSpPr/>
            <p:nvPr/>
          </p:nvSpPr>
          <p:spPr>
            <a:xfrm>
              <a:off x="2048071" y="6010202"/>
              <a:ext cx="268459" cy="148459"/>
            </a:xfrm>
            <a:custGeom>
              <a:avLst/>
              <a:gdLst>
                <a:gd name="connsiteX0" fmla="*/ 268127 w 268459"/>
                <a:gd name="connsiteY0" fmla="*/ 0 h 148459"/>
                <a:gd name="connsiteX1" fmla="*/ 211040 w 268459"/>
                <a:gd name="connsiteY1" fmla="*/ 0 h 148459"/>
                <a:gd name="connsiteX2" fmla="*/ 211040 w 268459"/>
                <a:gd name="connsiteY2" fmla="*/ 4494 h 148459"/>
                <a:gd name="connsiteX3" fmla="*/ 224521 w 268459"/>
                <a:gd name="connsiteY3" fmla="*/ 17975 h 148459"/>
                <a:gd name="connsiteX4" fmla="*/ 221359 w 268459"/>
                <a:gd name="connsiteY4" fmla="*/ 29293 h 148459"/>
                <a:gd name="connsiteX5" fmla="*/ 190235 w 268459"/>
                <a:gd name="connsiteY5" fmla="*/ 99861 h 148459"/>
                <a:gd name="connsiteX6" fmla="*/ 160776 w 268459"/>
                <a:gd name="connsiteY6" fmla="*/ 29293 h 148459"/>
                <a:gd name="connsiteX7" fmla="*/ 158613 w 268459"/>
                <a:gd name="connsiteY7" fmla="*/ 18641 h 148459"/>
                <a:gd name="connsiteX8" fmla="*/ 171428 w 268459"/>
                <a:gd name="connsiteY8" fmla="*/ 4494 h 148459"/>
                <a:gd name="connsiteX9" fmla="*/ 171428 w 268459"/>
                <a:gd name="connsiteY9" fmla="*/ 0 h 148459"/>
                <a:gd name="connsiteX10" fmla="*/ 97364 w 268459"/>
                <a:gd name="connsiteY10" fmla="*/ 0 h 148459"/>
                <a:gd name="connsiteX11" fmla="*/ 97364 w 268459"/>
                <a:gd name="connsiteY11" fmla="*/ 4494 h 148459"/>
                <a:gd name="connsiteX12" fmla="*/ 114674 w 268459"/>
                <a:gd name="connsiteY12" fmla="*/ 18974 h 148459"/>
                <a:gd name="connsiteX13" fmla="*/ 121997 w 268459"/>
                <a:gd name="connsiteY13" fmla="*/ 34618 h 148459"/>
                <a:gd name="connsiteX14" fmla="*/ 92538 w 268459"/>
                <a:gd name="connsiteY14" fmla="*/ 99694 h 148459"/>
                <a:gd name="connsiteX15" fmla="*/ 64077 w 268459"/>
                <a:gd name="connsiteY15" fmla="*/ 30125 h 148459"/>
                <a:gd name="connsiteX16" fmla="*/ 61248 w 268459"/>
                <a:gd name="connsiteY16" fmla="*/ 18641 h 148459"/>
                <a:gd name="connsiteX17" fmla="*/ 74396 w 268459"/>
                <a:gd name="connsiteY17" fmla="*/ 4494 h 148459"/>
                <a:gd name="connsiteX18" fmla="*/ 74396 w 268459"/>
                <a:gd name="connsiteY18" fmla="*/ 0 h 148459"/>
                <a:gd name="connsiteX19" fmla="*/ 0 w 268459"/>
                <a:gd name="connsiteY19" fmla="*/ 0 h 148459"/>
                <a:gd name="connsiteX20" fmla="*/ 0 w 268459"/>
                <a:gd name="connsiteY20" fmla="*/ 4494 h 148459"/>
                <a:gd name="connsiteX21" fmla="*/ 20804 w 268459"/>
                <a:gd name="connsiteY21" fmla="*/ 27628 h 148459"/>
                <a:gd name="connsiteX22" fmla="*/ 73398 w 268459"/>
                <a:gd name="connsiteY22" fmla="*/ 148460 h 148459"/>
                <a:gd name="connsiteX23" fmla="*/ 92371 w 268459"/>
                <a:gd name="connsiteY23" fmla="*/ 148460 h 148459"/>
                <a:gd name="connsiteX24" fmla="*/ 133148 w 268459"/>
                <a:gd name="connsiteY24" fmla="*/ 61248 h 148459"/>
                <a:gd name="connsiteX25" fmla="*/ 171595 w 268459"/>
                <a:gd name="connsiteY25" fmla="*/ 148460 h 148459"/>
                <a:gd name="connsiteX26" fmla="*/ 190568 w 268459"/>
                <a:gd name="connsiteY26" fmla="*/ 148460 h 148459"/>
                <a:gd name="connsiteX27" fmla="*/ 247322 w 268459"/>
                <a:gd name="connsiteY27" fmla="*/ 27628 h 148459"/>
                <a:gd name="connsiteX28" fmla="*/ 268460 w 268459"/>
                <a:gd name="connsiteY28" fmla="*/ 4494 h 148459"/>
                <a:gd name="connsiteX29" fmla="*/ 268460 w 268459"/>
                <a:gd name="connsiteY29" fmla="*/ 0 h 1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459" h="148459">
                  <a:moveTo>
                    <a:pt x="268127" y="0"/>
                  </a:moveTo>
                  <a:lnTo>
                    <a:pt x="211040" y="0"/>
                  </a:lnTo>
                  <a:lnTo>
                    <a:pt x="211040" y="4494"/>
                  </a:lnTo>
                  <a:cubicBezTo>
                    <a:pt x="214535" y="5159"/>
                    <a:pt x="224521" y="6657"/>
                    <a:pt x="224521" y="17975"/>
                  </a:cubicBezTo>
                  <a:cubicBezTo>
                    <a:pt x="224521" y="21470"/>
                    <a:pt x="222856" y="25298"/>
                    <a:pt x="221359" y="29293"/>
                  </a:cubicBezTo>
                  <a:lnTo>
                    <a:pt x="190235" y="99861"/>
                  </a:lnTo>
                  <a:lnTo>
                    <a:pt x="160776" y="29293"/>
                  </a:lnTo>
                  <a:cubicBezTo>
                    <a:pt x="159778" y="26130"/>
                    <a:pt x="158613" y="21969"/>
                    <a:pt x="158613" y="18641"/>
                  </a:cubicBezTo>
                  <a:cubicBezTo>
                    <a:pt x="158613" y="7323"/>
                    <a:pt x="167267" y="5492"/>
                    <a:pt x="171428" y="4494"/>
                  </a:cubicBezTo>
                  <a:lnTo>
                    <a:pt x="171428" y="0"/>
                  </a:lnTo>
                  <a:lnTo>
                    <a:pt x="97364" y="0"/>
                  </a:lnTo>
                  <a:lnTo>
                    <a:pt x="97364" y="4494"/>
                  </a:lnTo>
                  <a:cubicBezTo>
                    <a:pt x="105686" y="6158"/>
                    <a:pt x="109514" y="8322"/>
                    <a:pt x="114674" y="18974"/>
                  </a:cubicBezTo>
                  <a:lnTo>
                    <a:pt x="121997" y="34618"/>
                  </a:lnTo>
                  <a:lnTo>
                    <a:pt x="92538" y="99694"/>
                  </a:lnTo>
                  <a:lnTo>
                    <a:pt x="64077" y="30125"/>
                  </a:lnTo>
                  <a:cubicBezTo>
                    <a:pt x="62746" y="26962"/>
                    <a:pt x="61248" y="22802"/>
                    <a:pt x="61248" y="18641"/>
                  </a:cubicBezTo>
                  <a:cubicBezTo>
                    <a:pt x="61248" y="10319"/>
                    <a:pt x="66075" y="5825"/>
                    <a:pt x="74396" y="4494"/>
                  </a:cubicBezTo>
                  <a:lnTo>
                    <a:pt x="74396" y="0"/>
                  </a:lnTo>
                  <a:lnTo>
                    <a:pt x="0" y="0"/>
                  </a:lnTo>
                  <a:lnTo>
                    <a:pt x="0" y="4494"/>
                  </a:lnTo>
                  <a:cubicBezTo>
                    <a:pt x="12150" y="8655"/>
                    <a:pt x="13814" y="11151"/>
                    <a:pt x="20804" y="27628"/>
                  </a:cubicBezTo>
                  <a:lnTo>
                    <a:pt x="73398" y="148460"/>
                  </a:lnTo>
                  <a:lnTo>
                    <a:pt x="92371" y="148460"/>
                  </a:lnTo>
                  <a:lnTo>
                    <a:pt x="133148" y="61248"/>
                  </a:lnTo>
                  <a:lnTo>
                    <a:pt x="171595" y="148460"/>
                  </a:lnTo>
                  <a:lnTo>
                    <a:pt x="190568" y="148460"/>
                  </a:lnTo>
                  <a:lnTo>
                    <a:pt x="247322" y="27628"/>
                  </a:lnTo>
                  <a:cubicBezTo>
                    <a:pt x="254146" y="13148"/>
                    <a:pt x="255977" y="8655"/>
                    <a:pt x="268460" y="4494"/>
                  </a:cubicBezTo>
                  <a:lnTo>
                    <a:pt x="268460" y="0"/>
                  </a:lnTo>
                  <a:close/>
                </a:path>
              </a:pathLst>
            </a:custGeom>
            <a:solidFill>
              <a:srgbClr val="FFFFFF"/>
            </a:solidFill>
            <a:ln w="16561"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A58A8CB1-2848-42B1-8FC3-30DFA2CEEE86}"/>
                </a:ext>
              </a:extLst>
            </p:cNvPr>
            <p:cNvSpPr/>
            <p:nvPr/>
          </p:nvSpPr>
          <p:spPr>
            <a:xfrm>
              <a:off x="1599529" y="5925153"/>
              <a:ext cx="108682" cy="60082"/>
            </a:xfrm>
            <a:custGeom>
              <a:avLst/>
              <a:gdLst>
                <a:gd name="connsiteX0" fmla="*/ 8322 w 108682"/>
                <a:gd name="connsiteY0" fmla="*/ 11151 h 60082"/>
                <a:gd name="connsiteX1" fmla="*/ 29625 w 108682"/>
                <a:gd name="connsiteY1" fmla="*/ 60083 h 60082"/>
                <a:gd name="connsiteX2" fmla="*/ 37281 w 108682"/>
                <a:gd name="connsiteY2" fmla="*/ 60083 h 60082"/>
                <a:gd name="connsiteX3" fmla="*/ 53759 w 108682"/>
                <a:gd name="connsiteY3" fmla="*/ 24799 h 60082"/>
                <a:gd name="connsiteX4" fmla="*/ 69403 w 108682"/>
                <a:gd name="connsiteY4" fmla="*/ 60083 h 60082"/>
                <a:gd name="connsiteX5" fmla="*/ 77059 w 108682"/>
                <a:gd name="connsiteY5" fmla="*/ 60083 h 60082"/>
                <a:gd name="connsiteX6" fmla="*/ 100027 w 108682"/>
                <a:gd name="connsiteY6" fmla="*/ 11151 h 60082"/>
                <a:gd name="connsiteX7" fmla="*/ 108682 w 108682"/>
                <a:gd name="connsiteY7" fmla="*/ 1831 h 60082"/>
                <a:gd name="connsiteX8" fmla="*/ 108682 w 108682"/>
                <a:gd name="connsiteY8" fmla="*/ 0 h 60082"/>
                <a:gd name="connsiteX9" fmla="*/ 85548 w 108682"/>
                <a:gd name="connsiteY9" fmla="*/ 0 h 60082"/>
                <a:gd name="connsiteX10" fmla="*/ 85548 w 108682"/>
                <a:gd name="connsiteY10" fmla="*/ 1831 h 60082"/>
                <a:gd name="connsiteX11" fmla="*/ 91040 w 108682"/>
                <a:gd name="connsiteY11" fmla="*/ 7323 h 60082"/>
                <a:gd name="connsiteX12" fmla="*/ 89708 w 108682"/>
                <a:gd name="connsiteY12" fmla="*/ 11817 h 60082"/>
                <a:gd name="connsiteX13" fmla="*/ 77059 w 108682"/>
                <a:gd name="connsiteY13" fmla="*/ 40444 h 60082"/>
                <a:gd name="connsiteX14" fmla="*/ 65076 w 108682"/>
                <a:gd name="connsiteY14" fmla="*/ 11817 h 60082"/>
                <a:gd name="connsiteX15" fmla="*/ 64244 w 108682"/>
                <a:gd name="connsiteY15" fmla="*/ 7490 h 60082"/>
                <a:gd name="connsiteX16" fmla="*/ 69403 w 108682"/>
                <a:gd name="connsiteY16" fmla="*/ 1831 h 60082"/>
                <a:gd name="connsiteX17" fmla="*/ 69403 w 108682"/>
                <a:gd name="connsiteY17" fmla="*/ 0 h 60082"/>
                <a:gd name="connsiteX18" fmla="*/ 39445 w 108682"/>
                <a:gd name="connsiteY18" fmla="*/ 0 h 60082"/>
                <a:gd name="connsiteX19" fmla="*/ 39445 w 108682"/>
                <a:gd name="connsiteY19" fmla="*/ 1831 h 60082"/>
                <a:gd name="connsiteX20" fmla="*/ 46435 w 108682"/>
                <a:gd name="connsiteY20" fmla="*/ 7656 h 60082"/>
                <a:gd name="connsiteX21" fmla="*/ 49431 w 108682"/>
                <a:gd name="connsiteY21" fmla="*/ 13981 h 60082"/>
                <a:gd name="connsiteX22" fmla="*/ 37448 w 108682"/>
                <a:gd name="connsiteY22" fmla="*/ 40277 h 60082"/>
                <a:gd name="connsiteX23" fmla="*/ 25964 w 108682"/>
                <a:gd name="connsiteY23" fmla="*/ 12150 h 60082"/>
                <a:gd name="connsiteX24" fmla="*/ 24799 w 108682"/>
                <a:gd name="connsiteY24" fmla="*/ 7490 h 60082"/>
                <a:gd name="connsiteX25" fmla="*/ 30125 w 108682"/>
                <a:gd name="connsiteY25" fmla="*/ 1831 h 60082"/>
                <a:gd name="connsiteX26" fmla="*/ 30125 w 108682"/>
                <a:gd name="connsiteY26" fmla="*/ 0 h 60082"/>
                <a:gd name="connsiteX27" fmla="*/ 0 w 108682"/>
                <a:gd name="connsiteY27" fmla="*/ 0 h 60082"/>
                <a:gd name="connsiteX28" fmla="*/ 0 w 108682"/>
                <a:gd name="connsiteY28" fmla="*/ 1831 h 60082"/>
                <a:gd name="connsiteX29" fmla="*/ 8322 w 108682"/>
                <a:gd name="connsiteY29" fmla="*/ 11151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682" h="60082">
                  <a:moveTo>
                    <a:pt x="8322" y="11151"/>
                  </a:moveTo>
                  <a:lnTo>
                    <a:pt x="29625" y="60083"/>
                  </a:lnTo>
                  <a:lnTo>
                    <a:pt x="37281" y="60083"/>
                  </a:lnTo>
                  <a:lnTo>
                    <a:pt x="53759" y="24799"/>
                  </a:lnTo>
                  <a:lnTo>
                    <a:pt x="69403" y="60083"/>
                  </a:lnTo>
                  <a:lnTo>
                    <a:pt x="77059" y="60083"/>
                  </a:lnTo>
                  <a:lnTo>
                    <a:pt x="100027" y="11151"/>
                  </a:lnTo>
                  <a:cubicBezTo>
                    <a:pt x="102690" y="5326"/>
                    <a:pt x="103523" y="3495"/>
                    <a:pt x="108682" y="1831"/>
                  </a:cubicBezTo>
                  <a:lnTo>
                    <a:pt x="108682" y="0"/>
                  </a:lnTo>
                  <a:lnTo>
                    <a:pt x="85548" y="0"/>
                  </a:lnTo>
                  <a:lnTo>
                    <a:pt x="85548" y="1831"/>
                  </a:lnTo>
                  <a:cubicBezTo>
                    <a:pt x="87046" y="1997"/>
                    <a:pt x="91040" y="2663"/>
                    <a:pt x="91040" y="7323"/>
                  </a:cubicBezTo>
                  <a:cubicBezTo>
                    <a:pt x="91040" y="8821"/>
                    <a:pt x="90374" y="10319"/>
                    <a:pt x="89708" y="11817"/>
                  </a:cubicBezTo>
                  <a:lnTo>
                    <a:pt x="77059" y="40444"/>
                  </a:lnTo>
                  <a:lnTo>
                    <a:pt x="65076" y="11817"/>
                  </a:lnTo>
                  <a:cubicBezTo>
                    <a:pt x="64743" y="10485"/>
                    <a:pt x="64244" y="8821"/>
                    <a:pt x="64244" y="7490"/>
                  </a:cubicBezTo>
                  <a:cubicBezTo>
                    <a:pt x="64244" y="2996"/>
                    <a:pt x="67739" y="2164"/>
                    <a:pt x="69403" y="1831"/>
                  </a:cubicBezTo>
                  <a:lnTo>
                    <a:pt x="69403" y="0"/>
                  </a:lnTo>
                  <a:lnTo>
                    <a:pt x="39445" y="0"/>
                  </a:lnTo>
                  <a:lnTo>
                    <a:pt x="39445" y="1831"/>
                  </a:lnTo>
                  <a:cubicBezTo>
                    <a:pt x="42774" y="2497"/>
                    <a:pt x="44438" y="3329"/>
                    <a:pt x="46435" y="7656"/>
                  </a:cubicBezTo>
                  <a:lnTo>
                    <a:pt x="49431" y="13981"/>
                  </a:lnTo>
                  <a:lnTo>
                    <a:pt x="37448" y="40277"/>
                  </a:lnTo>
                  <a:lnTo>
                    <a:pt x="25964" y="12150"/>
                  </a:lnTo>
                  <a:cubicBezTo>
                    <a:pt x="25465" y="10818"/>
                    <a:pt x="24799" y="9154"/>
                    <a:pt x="24799" y="7490"/>
                  </a:cubicBezTo>
                  <a:cubicBezTo>
                    <a:pt x="24799" y="4161"/>
                    <a:pt x="26796" y="2330"/>
                    <a:pt x="30125" y="1831"/>
                  </a:cubicBezTo>
                  <a:lnTo>
                    <a:pt x="30125" y="0"/>
                  </a:lnTo>
                  <a:lnTo>
                    <a:pt x="0" y="0"/>
                  </a:lnTo>
                  <a:lnTo>
                    <a:pt x="0" y="1831"/>
                  </a:lnTo>
                  <a:cubicBezTo>
                    <a:pt x="4827" y="3495"/>
                    <a:pt x="5492" y="4494"/>
                    <a:pt x="8322" y="11151"/>
                  </a:cubicBezTo>
                  <a:close/>
                </a:path>
              </a:pathLst>
            </a:custGeom>
            <a:solidFill>
              <a:srgbClr val="FFFFFF"/>
            </a:solidFill>
            <a:ln w="16561"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AFD88D04-58D8-4741-AA62-BE43327F5D72}"/>
                </a:ext>
              </a:extLst>
            </p:cNvPr>
            <p:cNvSpPr/>
            <p:nvPr/>
          </p:nvSpPr>
          <p:spPr>
            <a:xfrm>
              <a:off x="2314367" y="6001880"/>
              <a:ext cx="81386" cy="153785"/>
            </a:xfrm>
            <a:custGeom>
              <a:avLst/>
              <a:gdLst>
                <a:gd name="connsiteX0" fmla="*/ 2497 w 81386"/>
                <a:gd name="connsiteY0" fmla="*/ 149292 h 153785"/>
                <a:gd name="connsiteX1" fmla="*/ 2497 w 81386"/>
                <a:gd name="connsiteY1" fmla="*/ 153786 h 153785"/>
                <a:gd name="connsiteX2" fmla="*/ 81387 w 81386"/>
                <a:gd name="connsiteY2" fmla="*/ 153786 h 153785"/>
                <a:gd name="connsiteX3" fmla="*/ 81387 w 81386"/>
                <a:gd name="connsiteY3" fmla="*/ 149292 h 153785"/>
                <a:gd name="connsiteX4" fmla="*/ 61581 w 81386"/>
                <a:gd name="connsiteY4" fmla="*/ 119500 h 153785"/>
                <a:gd name="connsiteX5" fmla="*/ 61581 w 81386"/>
                <a:gd name="connsiteY5" fmla="*/ 0 h 153785"/>
                <a:gd name="connsiteX6" fmla="*/ 0 w 81386"/>
                <a:gd name="connsiteY6" fmla="*/ 30125 h 153785"/>
                <a:gd name="connsiteX7" fmla="*/ 1831 w 81386"/>
                <a:gd name="connsiteY7" fmla="*/ 33620 h 153785"/>
                <a:gd name="connsiteX8" fmla="*/ 21803 w 81386"/>
                <a:gd name="connsiteY8" fmla="*/ 57919 h 153785"/>
                <a:gd name="connsiteX9" fmla="*/ 21803 w 81386"/>
                <a:gd name="connsiteY9" fmla="*/ 117503 h 153785"/>
                <a:gd name="connsiteX10" fmla="*/ 2497 w 81386"/>
                <a:gd name="connsiteY10" fmla="*/ 149292 h 1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86" h="153785">
                  <a:moveTo>
                    <a:pt x="2497" y="149292"/>
                  </a:moveTo>
                  <a:lnTo>
                    <a:pt x="2497" y="153786"/>
                  </a:lnTo>
                  <a:lnTo>
                    <a:pt x="81387" y="153786"/>
                  </a:lnTo>
                  <a:lnTo>
                    <a:pt x="81387" y="149292"/>
                  </a:lnTo>
                  <a:cubicBezTo>
                    <a:pt x="64078" y="145131"/>
                    <a:pt x="61581" y="140637"/>
                    <a:pt x="61581" y="119500"/>
                  </a:cubicBezTo>
                  <a:lnTo>
                    <a:pt x="61581" y="0"/>
                  </a:lnTo>
                  <a:lnTo>
                    <a:pt x="0" y="30125"/>
                  </a:lnTo>
                  <a:lnTo>
                    <a:pt x="1831" y="33620"/>
                  </a:lnTo>
                  <a:cubicBezTo>
                    <a:pt x="20804" y="32621"/>
                    <a:pt x="21803" y="41276"/>
                    <a:pt x="21803" y="57919"/>
                  </a:cubicBezTo>
                  <a:lnTo>
                    <a:pt x="21803" y="117503"/>
                  </a:lnTo>
                  <a:cubicBezTo>
                    <a:pt x="21637" y="135811"/>
                    <a:pt x="21637" y="143633"/>
                    <a:pt x="2497" y="149292"/>
                  </a:cubicBezTo>
                  <a:close/>
                </a:path>
              </a:pathLst>
            </a:custGeom>
            <a:solidFill>
              <a:srgbClr val="FFFFFF"/>
            </a:solidFill>
            <a:ln w="16561" cap="flat">
              <a:noFill/>
              <a:prstDash val="solid"/>
              <a:miter/>
            </a:ln>
          </p:spPr>
          <p:txBody>
            <a:bodyPr rtlCol="0" anchor="ctr"/>
            <a:lstStyle/>
            <a:p>
              <a:endParaRPr lang="en-CA"/>
            </a:p>
          </p:txBody>
        </p:sp>
        <p:sp>
          <p:nvSpPr>
            <p:cNvPr id="62" name="Freeform: Shape 61">
              <a:extLst>
                <a:ext uri="{FF2B5EF4-FFF2-40B4-BE49-F238E27FC236}">
                  <a16:creationId xmlns:a16="http://schemas.microsoft.com/office/drawing/2014/main" id="{BE04D8E4-48DA-4DB3-ABA7-4AC7875FC984}"/>
                </a:ext>
              </a:extLst>
            </p:cNvPr>
            <p:cNvSpPr/>
            <p:nvPr/>
          </p:nvSpPr>
          <p:spPr>
            <a:xfrm>
              <a:off x="2395754" y="6004709"/>
              <a:ext cx="137974" cy="156448"/>
            </a:xfrm>
            <a:custGeom>
              <a:avLst/>
              <a:gdLst>
                <a:gd name="connsiteX0" fmla="*/ 132982 w 137974"/>
                <a:gd name="connsiteY0" fmla="*/ 102857 h 156448"/>
                <a:gd name="connsiteX1" fmla="*/ 86213 w 137974"/>
                <a:gd name="connsiteY1" fmla="*/ 125325 h 156448"/>
                <a:gd name="connsiteX2" fmla="*/ 35950 w 137974"/>
                <a:gd name="connsiteY2" fmla="*/ 69903 h 156448"/>
                <a:gd name="connsiteX3" fmla="*/ 79889 w 137974"/>
                <a:gd name="connsiteY3" fmla="*/ 18641 h 156448"/>
                <a:gd name="connsiteX4" fmla="*/ 120998 w 137974"/>
                <a:gd name="connsiteY4" fmla="*/ 52926 h 156448"/>
                <a:gd name="connsiteX5" fmla="*/ 125492 w 137974"/>
                <a:gd name="connsiteY5" fmla="*/ 52926 h 156448"/>
                <a:gd name="connsiteX6" fmla="*/ 132815 w 137974"/>
                <a:gd name="connsiteY6" fmla="*/ 16311 h 156448"/>
                <a:gd name="connsiteX7" fmla="*/ 79889 w 137974"/>
                <a:gd name="connsiteY7" fmla="*/ 0 h 156448"/>
                <a:gd name="connsiteX8" fmla="*/ 0 w 137974"/>
                <a:gd name="connsiteY8" fmla="*/ 82052 h 156448"/>
                <a:gd name="connsiteX9" fmla="*/ 70568 w 137974"/>
                <a:gd name="connsiteY9" fmla="*/ 156449 h 156448"/>
                <a:gd name="connsiteX10" fmla="*/ 137975 w 137974"/>
                <a:gd name="connsiteY10" fmla="*/ 105520 h 156448"/>
                <a:gd name="connsiteX11" fmla="*/ 132982 w 137974"/>
                <a:gd name="connsiteY11" fmla="*/ 102857 h 1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974" h="156448">
                  <a:moveTo>
                    <a:pt x="132982" y="102857"/>
                  </a:moveTo>
                  <a:cubicBezTo>
                    <a:pt x="123328" y="112510"/>
                    <a:pt x="110513" y="125325"/>
                    <a:pt x="86213" y="125325"/>
                  </a:cubicBezTo>
                  <a:cubicBezTo>
                    <a:pt x="48765" y="125325"/>
                    <a:pt x="35950" y="93869"/>
                    <a:pt x="35950" y="69903"/>
                  </a:cubicBezTo>
                  <a:cubicBezTo>
                    <a:pt x="35950" y="44272"/>
                    <a:pt x="48765" y="18641"/>
                    <a:pt x="79889" y="18641"/>
                  </a:cubicBezTo>
                  <a:cubicBezTo>
                    <a:pt x="108682" y="18641"/>
                    <a:pt x="115839" y="38779"/>
                    <a:pt x="120998" y="52926"/>
                  </a:cubicBezTo>
                  <a:lnTo>
                    <a:pt x="125492" y="52926"/>
                  </a:lnTo>
                  <a:lnTo>
                    <a:pt x="132815" y="16311"/>
                  </a:lnTo>
                  <a:cubicBezTo>
                    <a:pt x="125825" y="11484"/>
                    <a:pt x="108516" y="0"/>
                    <a:pt x="79889" y="0"/>
                  </a:cubicBezTo>
                  <a:cubicBezTo>
                    <a:pt x="31123" y="0"/>
                    <a:pt x="0" y="36948"/>
                    <a:pt x="0" y="82052"/>
                  </a:cubicBezTo>
                  <a:cubicBezTo>
                    <a:pt x="0" y="114174"/>
                    <a:pt x="18641" y="156449"/>
                    <a:pt x="70568" y="156449"/>
                  </a:cubicBezTo>
                  <a:cubicBezTo>
                    <a:pt x="95201" y="156449"/>
                    <a:pt x="119334" y="147794"/>
                    <a:pt x="137975" y="105520"/>
                  </a:cubicBezTo>
                  <a:lnTo>
                    <a:pt x="132982" y="102857"/>
                  </a:lnTo>
                  <a:close/>
                </a:path>
              </a:pathLst>
            </a:custGeom>
            <a:solidFill>
              <a:srgbClr val="FFFFFF"/>
            </a:solidFill>
            <a:ln w="16561" cap="flat">
              <a:noFill/>
              <a:prstDash val="solid"/>
              <a:miter/>
            </a:ln>
          </p:spPr>
          <p:txBody>
            <a:bodyPr rtlCol="0" anchor="ctr"/>
            <a:lstStyle/>
            <a:p>
              <a:endParaRPr lang="en-CA"/>
            </a:p>
          </p:txBody>
        </p:sp>
        <p:sp>
          <p:nvSpPr>
            <p:cNvPr id="63" name="Freeform: Shape 62">
              <a:extLst>
                <a:ext uri="{FF2B5EF4-FFF2-40B4-BE49-F238E27FC236}">
                  <a16:creationId xmlns:a16="http://schemas.microsoft.com/office/drawing/2014/main" id="{10F270AE-0CA6-44A0-AD57-51626F376850}"/>
                </a:ext>
              </a:extLst>
            </p:cNvPr>
            <p:cNvSpPr/>
            <p:nvPr/>
          </p:nvSpPr>
          <p:spPr>
            <a:xfrm>
              <a:off x="2526406" y="5925320"/>
              <a:ext cx="185075" cy="230512"/>
            </a:xfrm>
            <a:custGeom>
              <a:avLst/>
              <a:gdLst>
                <a:gd name="connsiteX0" fmla="*/ 163938 w 185075"/>
                <a:gd name="connsiteY0" fmla="*/ 207877 h 230512"/>
                <a:gd name="connsiteX1" fmla="*/ 102690 w 185075"/>
                <a:gd name="connsiteY1" fmla="*/ 143467 h 230512"/>
                <a:gd name="connsiteX2" fmla="*/ 147628 w 185075"/>
                <a:gd name="connsiteY2" fmla="*/ 103356 h 230512"/>
                <a:gd name="connsiteX3" fmla="*/ 169431 w 185075"/>
                <a:gd name="connsiteY3" fmla="*/ 89209 h 230512"/>
                <a:gd name="connsiteX4" fmla="*/ 169431 w 185075"/>
                <a:gd name="connsiteY4" fmla="*/ 84715 h 230512"/>
                <a:gd name="connsiteX5" fmla="*/ 106851 w 185075"/>
                <a:gd name="connsiteY5" fmla="*/ 84715 h 230512"/>
                <a:gd name="connsiteX6" fmla="*/ 106851 w 185075"/>
                <a:gd name="connsiteY6" fmla="*/ 89209 h 230512"/>
                <a:gd name="connsiteX7" fmla="*/ 115839 w 185075"/>
                <a:gd name="connsiteY7" fmla="*/ 96865 h 230512"/>
                <a:gd name="connsiteX8" fmla="*/ 106851 w 185075"/>
                <a:gd name="connsiteY8" fmla="*/ 110013 h 230512"/>
                <a:gd name="connsiteX9" fmla="*/ 61914 w 185075"/>
                <a:gd name="connsiteY9" fmla="*/ 149458 h 230512"/>
                <a:gd name="connsiteX10" fmla="*/ 61914 w 185075"/>
                <a:gd name="connsiteY10" fmla="*/ 0 h 230512"/>
                <a:gd name="connsiteX11" fmla="*/ 0 w 185075"/>
                <a:gd name="connsiteY11" fmla="*/ 31789 h 230512"/>
                <a:gd name="connsiteX12" fmla="*/ 1997 w 185075"/>
                <a:gd name="connsiteY12" fmla="*/ 35617 h 230512"/>
                <a:gd name="connsiteX13" fmla="*/ 8155 w 185075"/>
                <a:gd name="connsiteY13" fmla="*/ 34618 h 230512"/>
                <a:gd name="connsiteX14" fmla="*/ 22302 w 185075"/>
                <a:gd name="connsiteY14" fmla="*/ 59916 h 230512"/>
                <a:gd name="connsiteX15" fmla="*/ 22302 w 185075"/>
                <a:gd name="connsiteY15" fmla="*/ 200054 h 230512"/>
                <a:gd name="connsiteX16" fmla="*/ 3994 w 185075"/>
                <a:gd name="connsiteY16" fmla="*/ 225685 h 230512"/>
                <a:gd name="connsiteX17" fmla="*/ 3994 w 185075"/>
                <a:gd name="connsiteY17" fmla="*/ 230346 h 230512"/>
                <a:gd name="connsiteX18" fmla="*/ 80388 w 185075"/>
                <a:gd name="connsiteY18" fmla="*/ 230346 h 230512"/>
                <a:gd name="connsiteX19" fmla="*/ 80388 w 185075"/>
                <a:gd name="connsiteY19" fmla="*/ 225852 h 230512"/>
                <a:gd name="connsiteX20" fmla="*/ 62080 w 185075"/>
                <a:gd name="connsiteY20" fmla="*/ 197392 h 230512"/>
                <a:gd name="connsiteX21" fmla="*/ 62080 w 185075"/>
                <a:gd name="connsiteY21" fmla="*/ 155450 h 230512"/>
                <a:gd name="connsiteX22" fmla="*/ 111844 w 185075"/>
                <a:gd name="connsiteY22" fmla="*/ 208043 h 230512"/>
                <a:gd name="connsiteX23" fmla="*/ 161941 w 185075"/>
                <a:gd name="connsiteY23" fmla="*/ 230512 h 230512"/>
                <a:gd name="connsiteX24" fmla="*/ 185076 w 185075"/>
                <a:gd name="connsiteY24" fmla="*/ 230512 h 230512"/>
                <a:gd name="connsiteX25" fmla="*/ 185076 w 185075"/>
                <a:gd name="connsiteY25" fmla="*/ 226018 h 230512"/>
                <a:gd name="connsiteX26" fmla="*/ 163938 w 185075"/>
                <a:gd name="connsiteY26" fmla="*/ 207877 h 2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75" h="230512">
                  <a:moveTo>
                    <a:pt x="163938" y="207877"/>
                  </a:moveTo>
                  <a:lnTo>
                    <a:pt x="102690" y="143467"/>
                  </a:lnTo>
                  <a:lnTo>
                    <a:pt x="147628" y="103356"/>
                  </a:lnTo>
                  <a:cubicBezTo>
                    <a:pt x="160110" y="92371"/>
                    <a:pt x="160443" y="92038"/>
                    <a:pt x="169431" y="89209"/>
                  </a:cubicBezTo>
                  <a:lnTo>
                    <a:pt x="169431" y="84715"/>
                  </a:lnTo>
                  <a:lnTo>
                    <a:pt x="106851" y="84715"/>
                  </a:lnTo>
                  <a:lnTo>
                    <a:pt x="106851" y="89209"/>
                  </a:lnTo>
                  <a:cubicBezTo>
                    <a:pt x="109681" y="89875"/>
                    <a:pt x="115839" y="91206"/>
                    <a:pt x="115839" y="96865"/>
                  </a:cubicBezTo>
                  <a:cubicBezTo>
                    <a:pt x="115839" y="101026"/>
                    <a:pt x="113009" y="103855"/>
                    <a:pt x="106851" y="110013"/>
                  </a:cubicBezTo>
                  <a:lnTo>
                    <a:pt x="61914" y="149458"/>
                  </a:lnTo>
                  <a:lnTo>
                    <a:pt x="61914" y="0"/>
                  </a:lnTo>
                  <a:lnTo>
                    <a:pt x="0" y="31789"/>
                  </a:lnTo>
                  <a:lnTo>
                    <a:pt x="1997" y="35617"/>
                  </a:lnTo>
                  <a:cubicBezTo>
                    <a:pt x="4327" y="34951"/>
                    <a:pt x="6158" y="34618"/>
                    <a:pt x="8155" y="34618"/>
                  </a:cubicBezTo>
                  <a:cubicBezTo>
                    <a:pt x="21969" y="34618"/>
                    <a:pt x="22302" y="47101"/>
                    <a:pt x="22302" y="59916"/>
                  </a:cubicBezTo>
                  <a:lnTo>
                    <a:pt x="22302" y="200054"/>
                  </a:lnTo>
                  <a:cubicBezTo>
                    <a:pt x="22302" y="213869"/>
                    <a:pt x="20638" y="222856"/>
                    <a:pt x="3994" y="225685"/>
                  </a:cubicBezTo>
                  <a:lnTo>
                    <a:pt x="3994" y="230346"/>
                  </a:lnTo>
                  <a:lnTo>
                    <a:pt x="80388" y="230346"/>
                  </a:lnTo>
                  <a:lnTo>
                    <a:pt x="80388" y="225852"/>
                  </a:lnTo>
                  <a:cubicBezTo>
                    <a:pt x="62413" y="222024"/>
                    <a:pt x="62080" y="212038"/>
                    <a:pt x="62080" y="197392"/>
                  </a:cubicBezTo>
                  <a:lnTo>
                    <a:pt x="62080" y="155450"/>
                  </a:lnTo>
                  <a:lnTo>
                    <a:pt x="111844" y="208043"/>
                  </a:lnTo>
                  <a:cubicBezTo>
                    <a:pt x="127822" y="224687"/>
                    <a:pt x="133980" y="230179"/>
                    <a:pt x="161941" y="230512"/>
                  </a:cubicBezTo>
                  <a:lnTo>
                    <a:pt x="185076" y="230512"/>
                  </a:lnTo>
                  <a:lnTo>
                    <a:pt x="185076" y="226018"/>
                  </a:lnTo>
                  <a:cubicBezTo>
                    <a:pt x="176588" y="222357"/>
                    <a:pt x="170097" y="215034"/>
                    <a:pt x="163938" y="207877"/>
                  </a:cubicBezTo>
                  <a:close/>
                </a:path>
              </a:pathLst>
            </a:custGeom>
            <a:solidFill>
              <a:srgbClr val="FFFFFF"/>
            </a:solidFill>
            <a:ln w="16561" cap="flat">
              <a:noFill/>
              <a:prstDash val="solid"/>
              <a:miter/>
            </a:ln>
          </p:spPr>
          <p:txBody>
            <a:bodyPr rtlCol="0" anchor="ctr"/>
            <a:lstStyle/>
            <a:p>
              <a:endParaRPr lang="en-CA"/>
            </a:p>
          </p:txBody>
        </p:sp>
        <p:sp>
          <p:nvSpPr>
            <p:cNvPr id="64" name="Freeform: Shape 63">
              <a:extLst>
                <a:ext uri="{FF2B5EF4-FFF2-40B4-BE49-F238E27FC236}">
                  <a16:creationId xmlns:a16="http://schemas.microsoft.com/office/drawing/2014/main" id="{BAABB83C-66E2-470B-AF76-F01F1134C8B9}"/>
                </a:ext>
              </a:extLst>
            </p:cNvPr>
            <p:cNvSpPr/>
            <p:nvPr/>
          </p:nvSpPr>
          <p:spPr>
            <a:xfrm>
              <a:off x="202560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5" name="Freeform: Shape 64">
              <a:extLst>
                <a:ext uri="{FF2B5EF4-FFF2-40B4-BE49-F238E27FC236}">
                  <a16:creationId xmlns:a16="http://schemas.microsoft.com/office/drawing/2014/main" id="{D3A23248-0457-45B8-A29D-2D0C0B27D314}"/>
                </a:ext>
              </a:extLst>
            </p:cNvPr>
            <p:cNvSpPr/>
            <p:nvPr/>
          </p:nvSpPr>
          <p:spPr>
            <a:xfrm>
              <a:off x="144108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6" name="Freeform: Shape 65">
              <a:extLst>
                <a:ext uri="{FF2B5EF4-FFF2-40B4-BE49-F238E27FC236}">
                  <a16:creationId xmlns:a16="http://schemas.microsoft.com/office/drawing/2014/main" id="{8C9D6E3D-98FC-409E-B618-FB9B9EE48449}"/>
                </a:ext>
              </a:extLst>
            </p:cNvPr>
            <p:cNvSpPr/>
            <p:nvPr/>
          </p:nvSpPr>
          <p:spPr>
            <a:xfrm>
              <a:off x="2124126" y="5922823"/>
              <a:ext cx="65748" cy="63744"/>
            </a:xfrm>
            <a:custGeom>
              <a:avLst/>
              <a:gdLst>
                <a:gd name="connsiteX0" fmla="*/ 8494 w 65748"/>
                <a:gd name="connsiteY0" fmla="*/ 54923 h 63744"/>
                <a:gd name="connsiteX1" fmla="*/ 31962 w 65748"/>
                <a:gd name="connsiteY1" fmla="*/ 63744 h 63744"/>
                <a:gd name="connsiteX2" fmla="*/ 65748 w 65748"/>
                <a:gd name="connsiteY2" fmla="*/ 31623 h 63744"/>
                <a:gd name="connsiteX3" fmla="*/ 33293 w 65748"/>
                <a:gd name="connsiteY3" fmla="*/ 0 h 63744"/>
                <a:gd name="connsiteX4" fmla="*/ 6 w 65748"/>
                <a:gd name="connsiteY4" fmla="*/ 32288 h 63744"/>
                <a:gd name="connsiteX5" fmla="*/ 8494 w 65748"/>
                <a:gd name="connsiteY5" fmla="*/ 54923 h 63744"/>
                <a:gd name="connsiteX6" fmla="*/ 21809 w 65748"/>
                <a:gd name="connsiteY6" fmla="*/ 12982 h 63744"/>
                <a:gd name="connsiteX7" fmla="*/ 32295 w 65748"/>
                <a:gd name="connsiteY7" fmla="*/ 7656 h 63744"/>
                <a:gd name="connsiteX8" fmla="*/ 42114 w 65748"/>
                <a:gd name="connsiteY8" fmla="*/ 11983 h 63744"/>
                <a:gd name="connsiteX9" fmla="*/ 48439 w 65748"/>
                <a:gd name="connsiteY9" fmla="*/ 33120 h 63744"/>
                <a:gd name="connsiteX10" fmla="*/ 40284 w 65748"/>
                <a:gd name="connsiteY10" fmla="*/ 54757 h 63744"/>
                <a:gd name="connsiteX11" fmla="*/ 34125 w 65748"/>
                <a:gd name="connsiteY11" fmla="*/ 56255 h 63744"/>
                <a:gd name="connsiteX12" fmla="*/ 17316 w 65748"/>
                <a:gd name="connsiteY12" fmla="*/ 30125 h 63744"/>
                <a:gd name="connsiteX13" fmla="*/ 21809 w 65748"/>
                <a:gd name="connsiteY13" fmla="*/ 12982 h 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48" h="63744">
                  <a:moveTo>
                    <a:pt x="8494" y="54923"/>
                  </a:moveTo>
                  <a:cubicBezTo>
                    <a:pt x="15818" y="62579"/>
                    <a:pt x="24639" y="63744"/>
                    <a:pt x="31962" y="63744"/>
                  </a:cubicBezTo>
                  <a:cubicBezTo>
                    <a:pt x="56095" y="63744"/>
                    <a:pt x="65748" y="46935"/>
                    <a:pt x="65748" y="31623"/>
                  </a:cubicBezTo>
                  <a:cubicBezTo>
                    <a:pt x="65748" y="15146"/>
                    <a:pt x="55096" y="0"/>
                    <a:pt x="33293" y="0"/>
                  </a:cubicBezTo>
                  <a:cubicBezTo>
                    <a:pt x="12655" y="0"/>
                    <a:pt x="6" y="14813"/>
                    <a:pt x="6" y="32288"/>
                  </a:cubicBezTo>
                  <a:cubicBezTo>
                    <a:pt x="-160" y="41109"/>
                    <a:pt x="3002" y="49431"/>
                    <a:pt x="8494" y="54923"/>
                  </a:cubicBezTo>
                  <a:close/>
                  <a:moveTo>
                    <a:pt x="21809" y="12982"/>
                  </a:moveTo>
                  <a:cubicBezTo>
                    <a:pt x="23973" y="10319"/>
                    <a:pt x="27634" y="7656"/>
                    <a:pt x="32295" y="7656"/>
                  </a:cubicBezTo>
                  <a:cubicBezTo>
                    <a:pt x="36289" y="7656"/>
                    <a:pt x="39784" y="9487"/>
                    <a:pt x="42114" y="11983"/>
                  </a:cubicBezTo>
                  <a:cubicBezTo>
                    <a:pt x="45443" y="15645"/>
                    <a:pt x="48439" y="23467"/>
                    <a:pt x="48439" y="33120"/>
                  </a:cubicBezTo>
                  <a:cubicBezTo>
                    <a:pt x="48439" y="37614"/>
                    <a:pt x="48106" y="50097"/>
                    <a:pt x="40284" y="54757"/>
                  </a:cubicBezTo>
                  <a:cubicBezTo>
                    <a:pt x="38453" y="55756"/>
                    <a:pt x="36289" y="56255"/>
                    <a:pt x="34125" y="56255"/>
                  </a:cubicBezTo>
                  <a:cubicBezTo>
                    <a:pt x="22142" y="56255"/>
                    <a:pt x="17316" y="41775"/>
                    <a:pt x="17316" y="30125"/>
                  </a:cubicBezTo>
                  <a:cubicBezTo>
                    <a:pt x="17149" y="23467"/>
                    <a:pt x="18647" y="16976"/>
                    <a:pt x="21809" y="12982"/>
                  </a:cubicBezTo>
                  <a:close/>
                </a:path>
              </a:pathLst>
            </a:custGeom>
            <a:solidFill>
              <a:srgbClr val="FFFFFF"/>
            </a:solidFill>
            <a:ln w="16561" cap="flat">
              <a:noFill/>
              <a:prstDash val="solid"/>
              <a:miter/>
            </a:ln>
          </p:spPr>
          <p:txBody>
            <a:bodyPr rtlCol="0" anchor="ctr"/>
            <a:lstStyle/>
            <a:p>
              <a:endParaRPr lang="en-CA"/>
            </a:p>
          </p:txBody>
        </p:sp>
        <p:sp>
          <p:nvSpPr>
            <p:cNvPr id="67" name="Freeform: Shape 66">
              <a:extLst>
                <a:ext uri="{FF2B5EF4-FFF2-40B4-BE49-F238E27FC236}">
                  <a16:creationId xmlns:a16="http://schemas.microsoft.com/office/drawing/2014/main" id="{6428EBF6-2E96-43A9-B628-C97DD57D1429}"/>
                </a:ext>
              </a:extLst>
            </p:cNvPr>
            <p:cNvSpPr/>
            <p:nvPr/>
          </p:nvSpPr>
          <p:spPr>
            <a:xfrm>
              <a:off x="2189708" y="5922823"/>
              <a:ext cx="74562" cy="64077"/>
            </a:xfrm>
            <a:custGeom>
              <a:avLst/>
              <a:gdLst>
                <a:gd name="connsiteX0" fmla="*/ 7323 w 74562"/>
                <a:gd name="connsiteY0" fmla="*/ 17975 h 64077"/>
                <a:gd name="connsiteX1" fmla="*/ 7323 w 74562"/>
                <a:gd name="connsiteY1" fmla="*/ 40776 h 64077"/>
                <a:gd name="connsiteX2" fmla="*/ 11484 w 74562"/>
                <a:gd name="connsiteY2" fmla="*/ 56255 h 64077"/>
                <a:gd name="connsiteX3" fmla="*/ 28793 w 74562"/>
                <a:gd name="connsiteY3" fmla="*/ 63744 h 64077"/>
                <a:gd name="connsiteX4" fmla="*/ 51595 w 74562"/>
                <a:gd name="connsiteY4" fmla="*/ 52094 h 64077"/>
                <a:gd name="connsiteX5" fmla="*/ 60250 w 74562"/>
                <a:gd name="connsiteY5" fmla="*/ 64077 h 64077"/>
                <a:gd name="connsiteX6" fmla="*/ 74563 w 74562"/>
                <a:gd name="connsiteY6" fmla="*/ 53426 h 64077"/>
                <a:gd name="connsiteX7" fmla="*/ 73731 w 74562"/>
                <a:gd name="connsiteY7" fmla="*/ 52094 h 64077"/>
                <a:gd name="connsiteX8" fmla="*/ 66907 w 74562"/>
                <a:gd name="connsiteY8" fmla="*/ 39611 h 64077"/>
                <a:gd name="connsiteX9" fmla="*/ 66907 w 74562"/>
                <a:gd name="connsiteY9" fmla="*/ 0 h 64077"/>
                <a:gd name="connsiteX10" fmla="*/ 42940 w 74562"/>
                <a:gd name="connsiteY10" fmla="*/ 4827 h 64077"/>
                <a:gd name="connsiteX11" fmla="*/ 42940 w 74562"/>
                <a:gd name="connsiteY11" fmla="*/ 6657 h 64077"/>
                <a:gd name="connsiteX12" fmla="*/ 50596 w 74562"/>
                <a:gd name="connsiteY12" fmla="*/ 16311 h 64077"/>
                <a:gd name="connsiteX13" fmla="*/ 50596 w 74562"/>
                <a:gd name="connsiteY13" fmla="*/ 37281 h 64077"/>
                <a:gd name="connsiteX14" fmla="*/ 47434 w 74562"/>
                <a:gd name="connsiteY14" fmla="*/ 47434 h 64077"/>
                <a:gd name="connsiteX15" fmla="*/ 36116 w 74562"/>
                <a:gd name="connsiteY15" fmla="*/ 52094 h 64077"/>
                <a:gd name="connsiteX16" fmla="*/ 24466 w 74562"/>
                <a:gd name="connsiteY16" fmla="*/ 44272 h 64077"/>
                <a:gd name="connsiteX17" fmla="*/ 23467 w 74562"/>
                <a:gd name="connsiteY17" fmla="*/ 37281 h 64077"/>
                <a:gd name="connsiteX18" fmla="*/ 23467 w 74562"/>
                <a:gd name="connsiteY18" fmla="*/ 0 h 64077"/>
                <a:gd name="connsiteX19" fmla="*/ 0 w 74562"/>
                <a:gd name="connsiteY19" fmla="*/ 4827 h 64077"/>
                <a:gd name="connsiteX20" fmla="*/ 0 w 74562"/>
                <a:gd name="connsiteY20" fmla="*/ 6657 h 64077"/>
                <a:gd name="connsiteX21" fmla="*/ 7323 w 74562"/>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2" h="64077">
                  <a:moveTo>
                    <a:pt x="7323" y="17975"/>
                  </a:moveTo>
                  <a:lnTo>
                    <a:pt x="7323" y="40776"/>
                  </a:lnTo>
                  <a:cubicBezTo>
                    <a:pt x="7323" y="45603"/>
                    <a:pt x="7656" y="51428"/>
                    <a:pt x="11484" y="56255"/>
                  </a:cubicBezTo>
                  <a:cubicBezTo>
                    <a:pt x="13148" y="58419"/>
                    <a:pt x="17975" y="63744"/>
                    <a:pt x="28793" y="63744"/>
                  </a:cubicBezTo>
                  <a:cubicBezTo>
                    <a:pt x="39445" y="63744"/>
                    <a:pt x="47101" y="58086"/>
                    <a:pt x="51595" y="52094"/>
                  </a:cubicBezTo>
                  <a:cubicBezTo>
                    <a:pt x="52593" y="55756"/>
                    <a:pt x="54258" y="59584"/>
                    <a:pt x="60250" y="64077"/>
                  </a:cubicBezTo>
                  <a:lnTo>
                    <a:pt x="74563" y="53426"/>
                  </a:lnTo>
                  <a:lnTo>
                    <a:pt x="73731" y="52094"/>
                  </a:lnTo>
                  <a:cubicBezTo>
                    <a:pt x="66907" y="50763"/>
                    <a:pt x="66907" y="45936"/>
                    <a:pt x="66907" y="39611"/>
                  </a:cubicBezTo>
                  <a:lnTo>
                    <a:pt x="66907" y="0"/>
                  </a:lnTo>
                  <a:lnTo>
                    <a:pt x="42940" y="4827"/>
                  </a:lnTo>
                  <a:lnTo>
                    <a:pt x="42940" y="6657"/>
                  </a:lnTo>
                  <a:cubicBezTo>
                    <a:pt x="49265" y="7490"/>
                    <a:pt x="50596" y="9986"/>
                    <a:pt x="50596" y="16311"/>
                  </a:cubicBezTo>
                  <a:lnTo>
                    <a:pt x="50596" y="37281"/>
                  </a:lnTo>
                  <a:cubicBezTo>
                    <a:pt x="50596" y="40111"/>
                    <a:pt x="50430" y="43939"/>
                    <a:pt x="47434" y="47434"/>
                  </a:cubicBezTo>
                  <a:cubicBezTo>
                    <a:pt x="45104" y="50263"/>
                    <a:pt x="41109" y="52094"/>
                    <a:pt x="36116" y="52094"/>
                  </a:cubicBezTo>
                  <a:cubicBezTo>
                    <a:pt x="30125" y="52094"/>
                    <a:pt x="26130" y="49098"/>
                    <a:pt x="24466" y="44272"/>
                  </a:cubicBezTo>
                  <a:cubicBezTo>
                    <a:pt x="23800" y="42108"/>
                    <a:pt x="23467" y="40111"/>
                    <a:pt x="23467" y="37281"/>
                  </a:cubicBezTo>
                  <a:lnTo>
                    <a:pt x="23467" y="0"/>
                  </a:lnTo>
                  <a:lnTo>
                    <a:pt x="0" y="4827"/>
                  </a:lnTo>
                  <a:lnTo>
                    <a:pt x="0" y="6657"/>
                  </a:lnTo>
                  <a:cubicBezTo>
                    <a:pt x="6657" y="7656"/>
                    <a:pt x="7323" y="10985"/>
                    <a:pt x="7323" y="17975"/>
                  </a:cubicBezTo>
                  <a:close/>
                </a:path>
              </a:pathLst>
            </a:custGeom>
            <a:solidFill>
              <a:srgbClr val="FFFFFF"/>
            </a:solidFill>
            <a:ln w="16561" cap="flat">
              <a:noFill/>
              <a:prstDash val="solid"/>
              <a:miter/>
            </a:ln>
          </p:spPr>
          <p:txBody>
            <a:bodyPr rtlCol="0" anchor="ctr"/>
            <a:lstStyle/>
            <a:p>
              <a:endParaRPr lang="en-CA"/>
            </a:p>
          </p:txBody>
        </p:sp>
        <p:sp>
          <p:nvSpPr>
            <p:cNvPr id="68" name="Freeform: Shape 67">
              <a:extLst>
                <a:ext uri="{FF2B5EF4-FFF2-40B4-BE49-F238E27FC236}">
                  <a16:creationId xmlns:a16="http://schemas.microsoft.com/office/drawing/2014/main" id="{563E6CF8-8E66-41B9-BEC3-379FD5939F19}"/>
                </a:ext>
              </a:extLst>
            </p:cNvPr>
            <p:cNvSpPr/>
            <p:nvPr/>
          </p:nvSpPr>
          <p:spPr>
            <a:xfrm>
              <a:off x="2324351"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39"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69" name="Freeform: Shape 68">
              <a:extLst>
                <a:ext uri="{FF2B5EF4-FFF2-40B4-BE49-F238E27FC236}">
                  <a16:creationId xmlns:a16="http://schemas.microsoft.com/office/drawing/2014/main" id="{42FA1F22-007C-4216-99A8-0172D17246DC}"/>
                </a:ext>
              </a:extLst>
            </p:cNvPr>
            <p:cNvSpPr/>
            <p:nvPr/>
          </p:nvSpPr>
          <p:spPr>
            <a:xfrm>
              <a:off x="1540443"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40"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70" name="Freeform: Shape 69">
              <a:extLst>
                <a:ext uri="{FF2B5EF4-FFF2-40B4-BE49-F238E27FC236}">
                  <a16:creationId xmlns:a16="http://schemas.microsoft.com/office/drawing/2014/main" id="{E55DB051-EED0-479D-BDA2-438160D48285}"/>
                </a:ext>
              </a:extLst>
            </p:cNvPr>
            <p:cNvSpPr/>
            <p:nvPr/>
          </p:nvSpPr>
          <p:spPr>
            <a:xfrm>
              <a:off x="2387599" y="5922657"/>
              <a:ext cx="61414" cy="64077"/>
            </a:xfrm>
            <a:custGeom>
              <a:avLst/>
              <a:gdLst>
                <a:gd name="connsiteX0" fmla="*/ 19140 w 61414"/>
                <a:gd name="connsiteY0" fmla="*/ 63744 h 64077"/>
                <a:gd name="connsiteX1" fmla="*/ 39112 w 61414"/>
                <a:gd name="connsiteY1" fmla="*/ 54091 h 64077"/>
                <a:gd name="connsiteX2" fmla="*/ 46768 w 61414"/>
                <a:gd name="connsiteY2" fmla="*/ 64077 h 64077"/>
                <a:gd name="connsiteX3" fmla="*/ 61415 w 61414"/>
                <a:gd name="connsiteY3" fmla="*/ 53093 h 64077"/>
                <a:gd name="connsiteX4" fmla="*/ 60416 w 61414"/>
                <a:gd name="connsiteY4" fmla="*/ 51595 h 64077"/>
                <a:gd name="connsiteX5" fmla="*/ 53426 w 61414"/>
                <a:gd name="connsiteY5" fmla="*/ 38280 h 64077"/>
                <a:gd name="connsiteX6" fmla="*/ 53426 w 61414"/>
                <a:gd name="connsiteY6" fmla="*/ 24133 h 64077"/>
                <a:gd name="connsiteX7" fmla="*/ 49598 w 61414"/>
                <a:gd name="connsiteY7" fmla="*/ 7490 h 64077"/>
                <a:gd name="connsiteX8" fmla="*/ 30291 w 61414"/>
                <a:gd name="connsiteY8" fmla="*/ 0 h 64077"/>
                <a:gd name="connsiteX9" fmla="*/ 7822 w 61414"/>
                <a:gd name="connsiteY9" fmla="*/ 4161 h 64077"/>
                <a:gd name="connsiteX10" fmla="*/ 5825 w 61414"/>
                <a:gd name="connsiteY10" fmla="*/ 17975 h 64077"/>
                <a:gd name="connsiteX11" fmla="*/ 7822 w 61414"/>
                <a:gd name="connsiteY11" fmla="*/ 17975 h 64077"/>
                <a:gd name="connsiteX12" fmla="*/ 14979 w 61414"/>
                <a:gd name="connsiteY12" fmla="*/ 11318 h 64077"/>
                <a:gd name="connsiteX13" fmla="*/ 26963 w 61414"/>
                <a:gd name="connsiteY13" fmla="*/ 7989 h 64077"/>
                <a:gd name="connsiteX14" fmla="*/ 36616 w 61414"/>
                <a:gd name="connsiteY14" fmla="*/ 12649 h 64077"/>
                <a:gd name="connsiteX15" fmla="*/ 37448 w 61414"/>
                <a:gd name="connsiteY15" fmla="*/ 16976 h 64077"/>
                <a:gd name="connsiteX16" fmla="*/ 24799 w 61414"/>
                <a:gd name="connsiteY16" fmla="*/ 26962 h 64077"/>
                <a:gd name="connsiteX17" fmla="*/ 20305 w 61414"/>
                <a:gd name="connsiteY17" fmla="*/ 27961 h 64077"/>
                <a:gd name="connsiteX18" fmla="*/ 0 w 61414"/>
                <a:gd name="connsiteY18" fmla="*/ 46768 h 64077"/>
                <a:gd name="connsiteX19" fmla="*/ 19140 w 61414"/>
                <a:gd name="connsiteY19" fmla="*/ 63744 h 64077"/>
                <a:gd name="connsiteX20" fmla="*/ 28128 w 61414"/>
                <a:gd name="connsiteY20" fmla="*/ 33786 h 64077"/>
                <a:gd name="connsiteX21" fmla="*/ 37947 w 61414"/>
                <a:gd name="connsiteY21" fmla="*/ 29126 h 64077"/>
                <a:gd name="connsiteX22" fmla="*/ 37947 w 61414"/>
                <a:gd name="connsiteY22" fmla="*/ 45770 h 64077"/>
                <a:gd name="connsiteX23" fmla="*/ 24965 w 61414"/>
                <a:gd name="connsiteY23" fmla="*/ 53093 h 64077"/>
                <a:gd name="connsiteX24" fmla="*/ 16644 w 61414"/>
                <a:gd name="connsiteY24" fmla="*/ 45104 h 64077"/>
                <a:gd name="connsiteX25" fmla="*/ 28128 w 61414"/>
                <a:gd name="connsiteY25" fmla="*/ 33786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414" h="64077">
                  <a:moveTo>
                    <a:pt x="19140" y="63744"/>
                  </a:moveTo>
                  <a:cubicBezTo>
                    <a:pt x="29459" y="63744"/>
                    <a:pt x="34785" y="58419"/>
                    <a:pt x="39112" y="54091"/>
                  </a:cubicBezTo>
                  <a:cubicBezTo>
                    <a:pt x="40610" y="58585"/>
                    <a:pt x="42275" y="61082"/>
                    <a:pt x="46768" y="64077"/>
                  </a:cubicBezTo>
                  <a:lnTo>
                    <a:pt x="61415" y="53093"/>
                  </a:lnTo>
                  <a:lnTo>
                    <a:pt x="60416" y="51595"/>
                  </a:lnTo>
                  <a:cubicBezTo>
                    <a:pt x="53592" y="48765"/>
                    <a:pt x="53426" y="45770"/>
                    <a:pt x="53426" y="38280"/>
                  </a:cubicBezTo>
                  <a:lnTo>
                    <a:pt x="53426" y="24133"/>
                  </a:lnTo>
                  <a:cubicBezTo>
                    <a:pt x="53426" y="17143"/>
                    <a:pt x="53426" y="12316"/>
                    <a:pt x="49598" y="7490"/>
                  </a:cubicBezTo>
                  <a:cubicBezTo>
                    <a:pt x="44272" y="499"/>
                    <a:pt x="34951" y="0"/>
                    <a:pt x="30291" y="0"/>
                  </a:cubicBezTo>
                  <a:cubicBezTo>
                    <a:pt x="24965" y="0"/>
                    <a:pt x="17143" y="832"/>
                    <a:pt x="7822" y="4161"/>
                  </a:cubicBezTo>
                  <a:lnTo>
                    <a:pt x="5825" y="17975"/>
                  </a:lnTo>
                  <a:lnTo>
                    <a:pt x="7822" y="17975"/>
                  </a:lnTo>
                  <a:cubicBezTo>
                    <a:pt x="9653" y="15811"/>
                    <a:pt x="11651" y="13315"/>
                    <a:pt x="14979" y="11318"/>
                  </a:cubicBezTo>
                  <a:cubicBezTo>
                    <a:pt x="18641" y="9154"/>
                    <a:pt x="23134" y="7989"/>
                    <a:pt x="26963" y="7989"/>
                  </a:cubicBezTo>
                  <a:cubicBezTo>
                    <a:pt x="30957" y="7989"/>
                    <a:pt x="34951" y="9320"/>
                    <a:pt x="36616" y="12649"/>
                  </a:cubicBezTo>
                  <a:cubicBezTo>
                    <a:pt x="37282" y="14147"/>
                    <a:pt x="37448" y="15645"/>
                    <a:pt x="37448" y="16976"/>
                  </a:cubicBezTo>
                  <a:cubicBezTo>
                    <a:pt x="37448" y="23301"/>
                    <a:pt x="31123" y="25298"/>
                    <a:pt x="24799" y="26962"/>
                  </a:cubicBezTo>
                  <a:lnTo>
                    <a:pt x="20305" y="27961"/>
                  </a:lnTo>
                  <a:cubicBezTo>
                    <a:pt x="14147" y="29459"/>
                    <a:pt x="0" y="33120"/>
                    <a:pt x="0" y="46768"/>
                  </a:cubicBezTo>
                  <a:cubicBezTo>
                    <a:pt x="166" y="53925"/>
                    <a:pt x="4494" y="63744"/>
                    <a:pt x="19140" y="63744"/>
                  </a:cubicBezTo>
                  <a:close/>
                  <a:moveTo>
                    <a:pt x="28128" y="33786"/>
                  </a:moveTo>
                  <a:cubicBezTo>
                    <a:pt x="32788" y="32288"/>
                    <a:pt x="33953" y="31623"/>
                    <a:pt x="37947" y="29126"/>
                  </a:cubicBezTo>
                  <a:lnTo>
                    <a:pt x="37947" y="45770"/>
                  </a:lnTo>
                  <a:cubicBezTo>
                    <a:pt x="32122" y="52593"/>
                    <a:pt x="26297" y="53093"/>
                    <a:pt x="24965" y="53093"/>
                  </a:cubicBezTo>
                  <a:cubicBezTo>
                    <a:pt x="20139" y="53093"/>
                    <a:pt x="16644" y="49598"/>
                    <a:pt x="16644" y="45104"/>
                  </a:cubicBezTo>
                  <a:cubicBezTo>
                    <a:pt x="16477" y="37614"/>
                    <a:pt x="24632" y="34951"/>
                    <a:pt x="28128" y="33786"/>
                  </a:cubicBezTo>
                  <a:close/>
                </a:path>
              </a:pathLst>
            </a:custGeom>
            <a:solidFill>
              <a:srgbClr val="FFFFFF"/>
            </a:solidFill>
            <a:ln w="16561" cap="flat">
              <a:noFill/>
              <a:prstDash val="solid"/>
              <a:miter/>
            </a:ln>
          </p:spPr>
          <p:txBody>
            <a:bodyPr rtlCol="0" anchor="ctr"/>
            <a:lstStyle/>
            <a:p>
              <a:endParaRPr lang="en-CA"/>
            </a:p>
          </p:txBody>
        </p:sp>
        <p:sp>
          <p:nvSpPr>
            <p:cNvPr id="71" name="Freeform: Shape 70">
              <a:extLst>
                <a:ext uri="{FF2B5EF4-FFF2-40B4-BE49-F238E27FC236}">
                  <a16:creationId xmlns:a16="http://schemas.microsoft.com/office/drawing/2014/main" id="{86E96E20-053C-4085-8D0A-F42E2FD1F7F4}"/>
                </a:ext>
              </a:extLst>
            </p:cNvPr>
            <p:cNvSpPr/>
            <p:nvPr/>
          </p:nvSpPr>
          <p:spPr>
            <a:xfrm>
              <a:off x="2446517" y="5922823"/>
              <a:ext cx="74729" cy="64077"/>
            </a:xfrm>
            <a:custGeom>
              <a:avLst/>
              <a:gdLst>
                <a:gd name="connsiteX0" fmla="*/ 7490 w 74729"/>
                <a:gd name="connsiteY0" fmla="*/ 17975 h 64077"/>
                <a:gd name="connsiteX1" fmla="*/ 7490 w 74729"/>
                <a:gd name="connsiteY1" fmla="*/ 40776 h 64077"/>
                <a:gd name="connsiteX2" fmla="*/ 11651 w 74729"/>
                <a:gd name="connsiteY2" fmla="*/ 56255 h 64077"/>
                <a:gd name="connsiteX3" fmla="*/ 28960 w 74729"/>
                <a:gd name="connsiteY3" fmla="*/ 63744 h 64077"/>
                <a:gd name="connsiteX4" fmla="*/ 51761 w 74729"/>
                <a:gd name="connsiteY4" fmla="*/ 52094 h 64077"/>
                <a:gd name="connsiteX5" fmla="*/ 60416 w 74729"/>
                <a:gd name="connsiteY5" fmla="*/ 64077 h 64077"/>
                <a:gd name="connsiteX6" fmla="*/ 74729 w 74729"/>
                <a:gd name="connsiteY6" fmla="*/ 53426 h 64077"/>
                <a:gd name="connsiteX7" fmla="*/ 73897 w 74729"/>
                <a:gd name="connsiteY7" fmla="*/ 52094 h 64077"/>
                <a:gd name="connsiteX8" fmla="*/ 67073 w 74729"/>
                <a:gd name="connsiteY8" fmla="*/ 39611 h 64077"/>
                <a:gd name="connsiteX9" fmla="*/ 67073 w 74729"/>
                <a:gd name="connsiteY9" fmla="*/ 0 h 64077"/>
                <a:gd name="connsiteX10" fmla="*/ 43107 w 74729"/>
                <a:gd name="connsiteY10" fmla="*/ 4827 h 64077"/>
                <a:gd name="connsiteX11" fmla="*/ 43107 w 74729"/>
                <a:gd name="connsiteY11" fmla="*/ 6657 h 64077"/>
                <a:gd name="connsiteX12" fmla="*/ 50763 w 74729"/>
                <a:gd name="connsiteY12" fmla="*/ 16311 h 64077"/>
                <a:gd name="connsiteX13" fmla="*/ 50763 w 74729"/>
                <a:gd name="connsiteY13" fmla="*/ 37281 h 64077"/>
                <a:gd name="connsiteX14" fmla="*/ 47600 w 74729"/>
                <a:gd name="connsiteY14" fmla="*/ 47434 h 64077"/>
                <a:gd name="connsiteX15" fmla="*/ 36283 w 74729"/>
                <a:gd name="connsiteY15" fmla="*/ 52094 h 64077"/>
                <a:gd name="connsiteX16" fmla="*/ 24632 w 74729"/>
                <a:gd name="connsiteY16" fmla="*/ 44272 h 64077"/>
                <a:gd name="connsiteX17" fmla="*/ 23634 w 74729"/>
                <a:gd name="connsiteY17" fmla="*/ 37281 h 64077"/>
                <a:gd name="connsiteX18" fmla="*/ 23634 w 74729"/>
                <a:gd name="connsiteY18" fmla="*/ 0 h 64077"/>
                <a:gd name="connsiteX19" fmla="*/ 0 w 74729"/>
                <a:gd name="connsiteY19" fmla="*/ 4827 h 64077"/>
                <a:gd name="connsiteX20" fmla="*/ 0 w 74729"/>
                <a:gd name="connsiteY20" fmla="*/ 6657 h 64077"/>
                <a:gd name="connsiteX21" fmla="*/ 7490 w 74729"/>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729" h="64077">
                  <a:moveTo>
                    <a:pt x="7490" y="17975"/>
                  </a:moveTo>
                  <a:lnTo>
                    <a:pt x="7490" y="40776"/>
                  </a:lnTo>
                  <a:cubicBezTo>
                    <a:pt x="7490" y="45603"/>
                    <a:pt x="7822" y="51428"/>
                    <a:pt x="11651" y="56255"/>
                  </a:cubicBezTo>
                  <a:cubicBezTo>
                    <a:pt x="13315" y="58419"/>
                    <a:pt x="18141" y="63744"/>
                    <a:pt x="28960" y="63744"/>
                  </a:cubicBezTo>
                  <a:cubicBezTo>
                    <a:pt x="39612" y="63744"/>
                    <a:pt x="47268" y="58086"/>
                    <a:pt x="51761" y="52094"/>
                  </a:cubicBezTo>
                  <a:cubicBezTo>
                    <a:pt x="52760" y="55756"/>
                    <a:pt x="54424" y="59584"/>
                    <a:pt x="60416" y="64077"/>
                  </a:cubicBezTo>
                  <a:lnTo>
                    <a:pt x="74729" y="53426"/>
                  </a:lnTo>
                  <a:lnTo>
                    <a:pt x="73897" y="52094"/>
                  </a:lnTo>
                  <a:cubicBezTo>
                    <a:pt x="67073" y="50763"/>
                    <a:pt x="67073" y="45936"/>
                    <a:pt x="67073" y="39611"/>
                  </a:cubicBezTo>
                  <a:lnTo>
                    <a:pt x="67073" y="0"/>
                  </a:lnTo>
                  <a:lnTo>
                    <a:pt x="43107" y="4827"/>
                  </a:lnTo>
                  <a:lnTo>
                    <a:pt x="43107" y="6657"/>
                  </a:lnTo>
                  <a:cubicBezTo>
                    <a:pt x="49431" y="7490"/>
                    <a:pt x="50763" y="9986"/>
                    <a:pt x="50763" y="16311"/>
                  </a:cubicBezTo>
                  <a:lnTo>
                    <a:pt x="50763" y="37281"/>
                  </a:lnTo>
                  <a:cubicBezTo>
                    <a:pt x="50763" y="40111"/>
                    <a:pt x="50596" y="43939"/>
                    <a:pt x="47600" y="47434"/>
                  </a:cubicBezTo>
                  <a:cubicBezTo>
                    <a:pt x="45270" y="50263"/>
                    <a:pt x="41276" y="52094"/>
                    <a:pt x="36283" y="52094"/>
                  </a:cubicBezTo>
                  <a:cubicBezTo>
                    <a:pt x="30291" y="52094"/>
                    <a:pt x="26297" y="49098"/>
                    <a:pt x="24632" y="44272"/>
                  </a:cubicBezTo>
                  <a:cubicBezTo>
                    <a:pt x="23967" y="42108"/>
                    <a:pt x="23634" y="40111"/>
                    <a:pt x="23634" y="37281"/>
                  </a:cubicBezTo>
                  <a:lnTo>
                    <a:pt x="23634" y="0"/>
                  </a:lnTo>
                  <a:lnTo>
                    <a:pt x="0" y="4827"/>
                  </a:lnTo>
                  <a:lnTo>
                    <a:pt x="0" y="6657"/>
                  </a:lnTo>
                  <a:cubicBezTo>
                    <a:pt x="6824" y="7656"/>
                    <a:pt x="7490" y="10985"/>
                    <a:pt x="7490" y="17975"/>
                  </a:cubicBezTo>
                  <a:close/>
                </a:path>
              </a:pathLst>
            </a:custGeom>
            <a:solidFill>
              <a:srgbClr val="FFFFFF"/>
            </a:solidFill>
            <a:ln w="16561" cap="flat">
              <a:noFill/>
              <a:prstDash val="solid"/>
              <a:miter/>
            </a:ln>
          </p:spPr>
          <p:txBody>
            <a:bodyPr rtlCol="0" anchor="ctr"/>
            <a:lstStyle/>
            <a:p>
              <a:endParaRPr lang="en-CA"/>
            </a:p>
          </p:txBody>
        </p:sp>
        <p:sp>
          <p:nvSpPr>
            <p:cNvPr id="72" name="Freeform: Shape 71">
              <a:extLst>
                <a:ext uri="{FF2B5EF4-FFF2-40B4-BE49-F238E27FC236}">
                  <a16:creationId xmlns:a16="http://schemas.microsoft.com/office/drawing/2014/main" id="{D72BEEDA-8FFE-4598-A25A-DEB81693AB6D}"/>
                </a:ext>
              </a:extLst>
            </p:cNvPr>
            <p:cNvSpPr/>
            <p:nvPr/>
          </p:nvSpPr>
          <p:spPr>
            <a:xfrm>
              <a:off x="1700389" y="5942043"/>
              <a:ext cx="180740" cy="49351"/>
            </a:xfrm>
            <a:custGeom>
              <a:avLst/>
              <a:gdLst>
                <a:gd name="connsiteX0" fmla="*/ 86213 w 180740"/>
                <a:gd name="connsiteY0" fmla="*/ 31543 h 49351"/>
                <a:gd name="connsiteX1" fmla="*/ 135811 w 180740"/>
                <a:gd name="connsiteY1" fmla="*/ 45856 h 49351"/>
                <a:gd name="connsiteX2" fmla="*/ 152954 w 180740"/>
                <a:gd name="connsiteY2" fmla="*/ 40031 h 49351"/>
                <a:gd name="connsiteX3" fmla="*/ 112843 w 180740"/>
                <a:gd name="connsiteY3" fmla="*/ 26051 h 49351"/>
                <a:gd name="connsiteX4" fmla="*/ 154785 w 180740"/>
                <a:gd name="connsiteY4" fmla="*/ 16564 h 49351"/>
                <a:gd name="connsiteX5" fmla="*/ 176255 w 180740"/>
                <a:gd name="connsiteY5" fmla="*/ 49352 h 49351"/>
                <a:gd name="connsiteX6" fmla="*/ 178418 w 180740"/>
                <a:gd name="connsiteY6" fmla="*/ 45524 h 49351"/>
                <a:gd name="connsiteX7" fmla="*/ 134812 w 180740"/>
                <a:gd name="connsiteY7" fmla="*/ 87 h 49351"/>
                <a:gd name="connsiteX8" fmla="*/ 0 w 180740"/>
                <a:gd name="connsiteY8" fmla="*/ 43859 h 49351"/>
                <a:gd name="connsiteX9" fmla="*/ 91040 w 180740"/>
                <a:gd name="connsiteY9" fmla="*/ 17563 h 49351"/>
                <a:gd name="connsiteX10" fmla="*/ 86213 w 180740"/>
                <a:gd name="connsiteY10" fmla="*/ 31543 h 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740" h="49351">
                  <a:moveTo>
                    <a:pt x="86213" y="31543"/>
                  </a:moveTo>
                  <a:cubicBezTo>
                    <a:pt x="88543" y="43193"/>
                    <a:pt x="113842" y="50517"/>
                    <a:pt x="135811" y="45856"/>
                  </a:cubicBezTo>
                  <a:cubicBezTo>
                    <a:pt x="142136" y="44525"/>
                    <a:pt x="147794" y="42028"/>
                    <a:pt x="152954" y="40031"/>
                  </a:cubicBezTo>
                  <a:cubicBezTo>
                    <a:pt x="148460" y="41696"/>
                    <a:pt x="112177" y="39865"/>
                    <a:pt x="112843" y="26051"/>
                  </a:cubicBezTo>
                  <a:cubicBezTo>
                    <a:pt x="113342" y="15565"/>
                    <a:pt x="137142" y="10239"/>
                    <a:pt x="154785" y="16564"/>
                  </a:cubicBezTo>
                  <a:cubicBezTo>
                    <a:pt x="169431" y="21890"/>
                    <a:pt x="180083" y="41030"/>
                    <a:pt x="176255" y="49352"/>
                  </a:cubicBezTo>
                  <a:cubicBezTo>
                    <a:pt x="177087" y="48186"/>
                    <a:pt x="177919" y="46855"/>
                    <a:pt x="178418" y="45524"/>
                  </a:cubicBezTo>
                  <a:cubicBezTo>
                    <a:pt x="185076" y="31044"/>
                    <a:pt x="179417" y="-1910"/>
                    <a:pt x="134812" y="87"/>
                  </a:cubicBezTo>
                  <a:cubicBezTo>
                    <a:pt x="78391" y="2583"/>
                    <a:pt x="0" y="43859"/>
                    <a:pt x="0" y="43859"/>
                  </a:cubicBezTo>
                  <a:cubicBezTo>
                    <a:pt x="0" y="43859"/>
                    <a:pt x="43273" y="24386"/>
                    <a:pt x="91040" y="17563"/>
                  </a:cubicBezTo>
                  <a:cubicBezTo>
                    <a:pt x="87212" y="22056"/>
                    <a:pt x="85215" y="26883"/>
                    <a:pt x="86213" y="31543"/>
                  </a:cubicBezTo>
                  <a:close/>
                </a:path>
              </a:pathLst>
            </a:custGeom>
            <a:solidFill>
              <a:srgbClr val="FFFFFF"/>
            </a:solidFill>
            <a:ln w="16561" cap="flat">
              <a:noFill/>
              <a:prstDash val="solid"/>
              <a:miter/>
            </a:ln>
          </p:spPr>
          <p:txBody>
            <a:bodyPr rtlCol="0" anchor="ctr"/>
            <a:lstStyle/>
            <a:p>
              <a:endParaRPr lang="en-CA"/>
            </a:p>
          </p:txBody>
        </p:sp>
        <p:sp>
          <p:nvSpPr>
            <p:cNvPr id="73" name="Freeform: Shape 72">
              <a:extLst>
                <a:ext uri="{FF2B5EF4-FFF2-40B4-BE49-F238E27FC236}">
                  <a16:creationId xmlns:a16="http://schemas.microsoft.com/office/drawing/2014/main" id="{09455AB9-C87F-44EA-B57F-275FD9A839D3}"/>
                </a:ext>
              </a:extLst>
            </p:cNvPr>
            <p:cNvSpPr/>
            <p:nvPr/>
          </p:nvSpPr>
          <p:spPr>
            <a:xfrm>
              <a:off x="1910763" y="5940144"/>
              <a:ext cx="106048" cy="44898"/>
            </a:xfrm>
            <a:custGeom>
              <a:avLst/>
              <a:gdLst>
                <a:gd name="connsiteX0" fmla="*/ 48932 w 106048"/>
                <a:gd name="connsiteY0" fmla="*/ 39933 h 44898"/>
                <a:gd name="connsiteX1" fmla="*/ 31290 w 106048"/>
                <a:gd name="connsiteY1" fmla="*/ 38269 h 44898"/>
                <a:gd name="connsiteX2" fmla="*/ 69903 w 106048"/>
                <a:gd name="connsiteY2" fmla="*/ 43595 h 44898"/>
                <a:gd name="connsiteX3" fmla="*/ 105853 w 106048"/>
                <a:gd name="connsiteY3" fmla="*/ 14802 h 44898"/>
                <a:gd name="connsiteX4" fmla="*/ 61747 w 106048"/>
                <a:gd name="connsiteY4" fmla="*/ 1321 h 44898"/>
                <a:gd name="connsiteX5" fmla="*/ 37448 w 106048"/>
                <a:gd name="connsiteY5" fmla="*/ 10807 h 44898"/>
                <a:gd name="connsiteX6" fmla="*/ 0 w 106048"/>
                <a:gd name="connsiteY6" fmla="*/ 38935 h 44898"/>
                <a:gd name="connsiteX7" fmla="*/ 19306 w 106048"/>
                <a:gd name="connsiteY7" fmla="*/ 28283 h 44898"/>
                <a:gd name="connsiteX8" fmla="*/ 76893 w 106048"/>
                <a:gd name="connsiteY8" fmla="*/ 21626 h 44898"/>
                <a:gd name="connsiteX9" fmla="*/ 48932 w 106048"/>
                <a:gd name="connsiteY9" fmla="*/ 39933 h 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48" h="44898">
                  <a:moveTo>
                    <a:pt x="48932" y="39933"/>
                  </a:moveTo>
                  <a:cubicBezTo>
                    <a:pt x="42940" y="40766"/>
                    <a:pt x="35284" y="40433"/>
                    <a:pt x="31290" y="38269"/>
                  </a:cubicBezTo>
                  <a:cubicBezTo>
                    <a:pt x="39112" y="44261"/>
                    <a:pt x="53925" y="46591"/>
                    <a:pt x="69903" y="43595"/>
                  </a:cubicBezTo>
                  <a:cubicBezTo>
                    <a:pt x="92039" y="39434"/>
                    <a:pt x="108016" y="26452"/>
                    <a:pt x="105853" y="14802"/>
                  </a:cubicBezTo>
                  <a:cubicBezTo>
                    <a:pt x="103523" y="3151"/>
                    <a:pt x="83883" y="-2840"/>
                    <a:pt x="61747" y="1321"/>
                  </a:cubicBezTo>
                  <a:cubicBezTo>
                    <a:pt x="52427" y="3151"/>
                    <a:pt x="43939" y="7146"/>
                    <a:pt x="37448" y="10807"/>
                  </a:cubicBezTo>
                  <a:cubicBezTo>
                    <a:pt x="22136" y="19628"/>
                    <a:pt x="0" y="38935"/>
                    <a:pt x="0" y="38935"/>
                  </a:cubicBezTo>
                  <a:cubicBezTo>
                    <a:pt x="5326" y="35107"/>
                    <a:pt x="12150" y="31612"/>
                    <a:pt x="19306" y="28283"/>
                  </a:cubicBezTo>
                  <a:cubicBezTo>
                    <a:pt x="28627" y="23956"/>
                    <a:pt x="71734" y="6979"/>
                    <a:pt x="76893" y="21626"/>
                  </a:cubicBezTo>
                  <a:cubicBezTo>
                    <a:pt x="79223" y="28283"/>
                    <a:pt x="71068" y="37104"/>
                    <a:pt x="48932" y="39933"/>
                  </a:cubicBezTo>
                  <a:close/>
                </a:path>
              </a:pathLst>
            </a:custGeom>
            <a:solidFill>
              <a:srgbClr val="FFFFFF"/>
            </a:solidFill>
            <a:ln w="16561" cap="flat">
              <a:noFill/>
              <a:prstDash val="solid"/>
              <a:miter/>
            </a:ln>
          </p:spPr>
          <p:txBody>
            <a:bodyPr rtlCol="0" anchor="ctr"/>
            <a:lstStyle/>
            <a:p>
              <a:endParaRPr lang="en-CA"/>
            </a:p>
          </p:txBody>
        </p:sp>
        <p:sp>
          <p:nvSpPr>
            <p:cNvPr id="74" name="Freeform: Shape 73">
              <a:extLst>
                <a:ext uri="{FF2B5EF4-FFF2-40B4-BE49-F238E27FC236}">
                  <a16:creationId xmlns:a16="http://schemas.microsoft.com/office/drawing/2014/main" id="{F495B196-D21E-408B-AB56-A1C14C76ACF8}"/>
                </a:ext>
              </a:extLst>
            </p:cNvPr>
            <p:cNvSpPr/>
            <p:nvPr/>
          </p:nvSpPr>
          <p:spPr>
            <a:xfrm>
              <a:off x="1691401" y="5872630"/>
              <a:ext cx="301913" cy="119263"/>
            </a:xfrm>
            <a:custGeom>
              <a:avLst/>
              <a:gdLst>
                <a:gd name="connsiteX0" fmla="*/ 191733 w 301913"/>
                <a:gd name="connsiteY0" fmla="*/ 119264 h 119263"/>
                <a:gd name="connsiteX1" fmla="*/ 301913 w 301913"/>
                <a:gd name="connsiteY1" fmla="*/ 8252 h 119263"/>
                <a:gd name="connsiteX2" fmla="*/ 0 w 301913"/>
                <a:gd name="connsiteY2" fmla="*/ 109111 h 119263"/>
                <a:gd name="connsiteX3" fmla="*/ 264632 w 301913"/>
                <a:gd name="connsiteY3" fmla="*/ 30221 h 119263"/>
                <a:gd name="connsiteX4" fmla="*/ 191733 w 301913"/>
                <a:gd name="connsiteY4" fmla="*/ 119264 h 1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 h="119263">
                  <a:moveTo>
                    <a:pt x="191733" y="119264"/>
                  </a:moveTo>
                  <a:cubicBezTo>
                    <a:pt x="247322" y="81982"/>
                    <a:pt x="281442" y="43702"/>
                    <a:pt x="301913" y="8252"/>
                  </a:cubicBezTo>
                  <a:cubicBezTo>
                    <a:pt x="191733" y="-35521"/>
                    <a:pt x="0" y="109111"/>
                    <a:pt x="0" y="109111"/>
                  </a:cubicBezTo>
                  <a:cubicBezTo>
                    <a:pt x="0" y="109111"/>
                    <a:pt x="176920" y="16573"/>
                    <a:pt x="264632" y="30221"/>
                  </a:cubicBezTo>
                  <a:cubicBezTo>
                    <a:pt x="230180" y="81816"/>
                    <a:pt x="191733" y="119264"/>
                    <a:pt x="191733" y="119264"/>
                  </a:cubicBezTo>
                  <a:close/>
                </a:path>
              </a:pathLst>
            </a:custGeom>
            <a:solidFill>
              <a:srgbClr val="FFFFFF"/>
            </a:solidFill>
            <a:ln w="16561" cap="flat">
              <a:noFill/>
              <a:prstDash val="solid"/>
              <a:miter/>
            </a:ln>
          </p:spPr>
          <p:txBody>
            <a:bodyPr rtlCol="0" anchor="ctr"/>
            <a:lstStyle/>
            <a:p>
              <a:endParaRPr lang="en-CA"/>
            </a:p>
          </p:txBody>
        </p:sp>
        <p:sp>
          <p:nvSpPr>
            <p:cNvPr id="75" name="Freeform: Shape 74">
              <a:extLst>
                <a:ext uri="{FF2B5EF4-FFF2-40B4-BE49-F238E27FC236}">
                  <a16:creationId xmlns:a16="http://schemas.microsoft.com/office/drawing/2014/main" id="{F6578539-F5CE-4599-BD2A-77A7AA094DCD}"/>
                </a:ext>
              </a:extLst>
            </p:cNvPr>
            <p:cNvSpPr/>
            <p:nvPr/>
          </p:nvSpPr>
          <p:spPr>
            <a:xfrm>
              <a:off x="1744660" y="5656362"/>
              <a:ext cx="274887" cy="270789"/>
            </a:xfrm>
            <a:custGeom>
              <a:avLst/>
              <a:gdLst>
                <a:gd name="connsiteX0" fmla="*/ 205547 w 274887"/>
                <a:gd name="connsiteY0" fmla="*/ 178751 h 270789"/>
                <a:gd name="connsiteX1" fmla="*/ 250152 w 274887"/>
                <a:gd name="connsiteY1" fmla="*/ 219860 h 270789"/>
                <a:gd name="connsiteX2" fmla="*/ 268293 w 274887"/>
                <a:gd name="connsiteY2" fmla="*/ 80222 h 270789"/>
                <a:gd name="connsiteX3" fmla="*/ 207378 w 274887"/>
                <a:gd name="connsiteY3" fmla="*/ 39279 h 270789"/>
                <a:gd name="connsiteX4" fmla="*/ 197059 w 274887"/>
                <a:gd name="connsiteY4" fmla="*/ 0 h 270789"/>
                <a:gd name="connsiteX5" fmla="*/ 198723 w 274887"/>
                <a:gd name="connsiteY5" fmla="*/ 36116 h 270789"/>
                <a:gd name="connsiteX6" fmla="*/ 95367 w 274887"/>
                <a:gd name="connsiteY6" fmla="*/ 23134 h 270789"/>
                <a:gd name="connsiteX7" fmla="*/ 0 w 274887"/>
                <a:gd name="connsiteY7" fmla="*/ 270789 h 270789"/>
                <a:gd name="connsiteX8" fmla="*/ 205547 w 274887"/>
                <a:gd name="connsiteY8" fmla="*/ 178751 h 270789"/>
                <a:gd name="connsiteX9" fmla="*/ 141969 w 274887"/>
                <a:gd name="connsiteY9" fmla="*/ 42940 h 270789"/>
                <a:gd name="connsiteX10" fmla="*/ 259139 w 274887"/>
                <a:gd name="connsiteY10" fmla="*/ 86879 h 270789"/>
                <a:gd name="connsiteX11" fmla="*/ 243494 w 274887"/>
                <a:gd name="connsiteY11" fmla="*/ 188570 h 270789"/>
                <a:gd name="connsiteX12" fmla="*/ 205547 w 274887"/>
                <a:gd name="connsiteY12" fmla="*/ 156116 h 270789"/>
                <a:gd name="connsiteX13" fmla="*/ 71234 w 274887"/>
                <a:gd name="connsiteY13" fmla="*/ 211538 h 270789"/>
                <a:gd name="connsiteX14" fmla="*/ 141969 w 274887"/>
                <a:gd name="connsiteY14" fmla="*/ 42940 h 27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887" h="270789">
                  <a:moveTo>
                    <a:pt x="205547" y="178751"/>
                  </a:moveTo>
                  <a:cubicBezTo>
                    <a:pt x="205547" y="178751"/>
                    <a:pt x="227517" y="181747"/>
                    <a:pt x="250152" y="219860"/>
                  </a:cubicBezTo>
                  <a:cubicBezTo>
                    <a:pt x="291761" y="141802"/>
                    <a:pt x="268293" y="80222"/>
                    <a:pt x="268293" y="80222"/>
                  </a:cubicBezTo>
                  <a:cubicBezTo>
                    <a:pt x="268293" y="80222"/>
                    <a:pt x="250152" y="56255"/>
                    <a:pt x="207378" y="39279"/>
                  </a:cubicBezTo>
                  <a:cubicBezTo>
                    <a:pt x="205048" y="24299"/>
                    <a:pt x="201386" y="11484"/>
                    <a:pt x="197059" y="0"/>
                  </a:cubicBezTo>
                  <a:cubicBezTo>
                    <a:pt x="199389" y="10153"/>
                    <a:pt x="199888" y="24632"/>
                    <a:pt x="198723" y="36116"/>
                  </a:cubicBezTo>
                  <a:cubicBezTo>
                    <a:pt x="172760" y="27129"/>
                    <a:pt x="138640" y="20971"/>
                    <a:pt x="95367" y="23134"/>
                  </a:cubicBezTo>
                  <a:cubicBezTo>
                    <a:pt x="95367" y="23134"/>
                    <a:pt x="188238" y="66574"/>
                    <a:pt x="0" y="270789"/>
                  </a:cubicBezTo>
                  <a:cubicBezTo>
                    <a:pt x="166" y="270623"/>
                    <a:pt x="154285" y="165103"/>
                    <a:pt x="205547" y="178751"/>
                  </a:cubicBezTo>
                  <a:close/>
                  <a:moveTo>
                    <a:pt x="141969" y="42940"/>
                  </a:moveTo>
                  <a:cubicBezTo>
                    <a:pt x="225353" y="42940"/>
                    <a:pt x="259139" y="86879"/>
                    <a:pt x="259139" y="86879"/>
                  </a:cubicBezTo>
                  <a:cubicBezTo>
                    <a:pt x="269458" y="119001"/>
                    <a:pt x="257641" y="155450"/>
                    <a:pt x="243494" y="188570"/>
                  </a:cubicBezTo>
                  <a:cubicBezTo>
                    <a:pt x="225686" y="160776"/>
                    <a:pt x="205547" y="156116"/>
                    <a:pt x="205547" y="156116"/>
                  </a:cubicBezTo>
                  <a:cubicBezTo>
                    <a:pt x="154285" y="142468"/>
                    <a:pt x="71234" y="211538"/>
                    <a:pt x="71234" y="211538"/>
                  </a:cubicBezTo>
                  <a:cubicBezTo>
                    <a:pt x="181414" y="79722"/>
                    <a:pt x="141969" y="42940"/>
                    <a:pt x="141969" y="42940"/>
                  </a:cubicBezTo>
                  <a:close/>
                </a:path>
              </a:pathLst>
            </a:custGeom>
            <a:solidFill>
              <a:srgbClr val="FFFFFF"/>
            </a:solidFill>
            <a:ln w="16561" cap="flat">
              <a:noFill/>
              <a:prstDash val="solid"/>
              <a:miter/>
            </a:ln>
          </p:spPr>
          <p:txBody>
            <a:bodyPr rtlCol="0" anchor="ctr"/>
            <a:lstStyle/>
            <a:p>
              <a:endParaRPr lang="en-CA" dirty="0"/>
            </a:p>
          </p:txBody>
        </p:sp>
        <p:sp>
          <p:nvSpPr>
            <p:cNvPr id="76" name="Freeform: Shape 75">
              <a:extLst>
                <a:ext uri="{FF2B5EF4-FFF2-40B4-BE49-F238E27FC236}">
                  <a16:creationId xmlns:a16="http://schemas.microsoft.com/office/drawing/2014/main" id="{9A7D4910-1490-4566-BE31-2318E23C97A0}"/>
                </a:ext>
              </a:extLst>
            </p:cNvPr>
            <p:cNvSpPr/>
            <p:nvPr/>
          </p:nvSpPr>
          <p:spPr>
            <a:xfrm>
              <a:off x="1855673" y="5658176"/>
              <a:ext cx="79470" cy="22651"/>
            </a:xfrm>
            <a:custGeom>
              <a:avLst/>
              <a:gdLst>
                <a:gd name="connsiteX0" fmla="*/ 78557 w 79470"/>
                <a:gd name="connsiteY0" fmla="*/ 1848 h 22651"/>
                <a:gd name="connsiteX1" fmla="*/ 0 w 79470"/>
                <a:gd name="connsiteY1" fmla="*/ 11501 h 22651"/>
                <a:gd name="connsiteX2" fmla="*/ 79057 w 79470"/>
                <a:gd name="connsiteY2" fmla="*/ 22652 h 22651"/>
                <a:gd name="connsiteX3" fmla="*/ 78557 w 79470"/>
                <a:gd name="connsiteY3" fmla="*/ 1848 h 22651"/>
              </a:gdLst>
              <a:ahLst/>
              <a:cxnLst>
                <a:cxn ang="0">
                  <a:pos x="connsiteX0" y="connsiteY0"/>
                </a:cxn>
                <a:cxn ang="0">
                  <a:pos x="connsiteX1" y="connsiteY1"/>
                </a:cxn>
                <a:cxn ang="0">
                  <a:pos x="connsiteX2" y="connsiteY2"/>
                </a:cxn>
                <a:cxn ang="0">
                  <a:pos x="connsiteX3" y="connsiteY3"/>
                </a:cxn>
              </a:cxnLst>
              <a:rect l="l" t="t" r="r" b="b"/>
              <a:pathLst>
                <a:path w="79470" h="22651">
                  <a:moveTo>
                    <a:pt x="78557" y="1848"/>
                  </a:moveTo>
                  <a:cubicBezTo>
                    <a:pt x="29792" y="-5143"/>
                    <a:pt x="2996" y="9836"/>
                    <a:pt x="0" y="11501"/>
                  </a:cubicBezTo>
                  <a:cubicBezTo>
                    <a:pt x="50929" y="12832"/>
                    <a:pt x="61082" y="18158"/>
                    <a:pt x="79057" y="22652"/>
                  </a:cubicBezTo>
                  <a:cubicBezTo>
                    <a:pt x="80222" y="15828"/>
                    <a:pt x="78557" y="1848"/>
                    <a:pt x="78557" y="1848"/>
                  </a:cubicBezTo>
                  <a:close/>
                </a:path>
              </a:pathLst>
            </a:custGeom>
            <a:solidFill>
              <a:srgbClr val="FFFFFF"/>
            </a:solidFill>
            <a:ln w="16561" cap="flat">
              <a:noFill/>
              <a:prstDash val="solid"/>
              <a:miter/>
            </a:ln>
          </p:spPr>
          <p:txBody>
            <a:bodyPr rtlCol="0" anchor="ctr"/>
            <a:lstStyle/>
            <a:p>
              <a:endParaRPr lang="en-CA"/>
            </a:p>
          </p:txBody>
        </p:sp>
      </p:grpSp>
      <p:sp>
        <p:nvSpPr>
          <p:cNvPr id="2" name="Title 1">
            <a:extLst>
              <a:ext uri="{FF2B5EF4-FFF2-40B4-BE49-F238E27FC236}">
                <a16:creationId xmlns:a16="http://schemas.microsoft.com/office/drawing/2014/main" id="{8827979F-6DBC-D5E7-A825-C34C482BD7B7}"/>
              </a:ext>
            </a:extLst>
          </p:cNvPr>
          <p:cNvSpPr txBox="1">
            <a:spLocks/>
          </p:cNvSpPr>
          <p:nvPr/>
        </p:nvSpPr>
        <p:spPr>
          <a:xfrm>
            <a:off x="502571" y="320877"/>
            <a:ext cx="10732621" cy="815203"/>
          </a:xfrm>
          <a:prstGeom prst="rect">
            <a:avLst/>
          </a:prstGeom>
          <a:solidFill>
            <a:srgbClr val="92D050"/>
          </a:solidFill>
          <a:ln>
            <a:solidFill>
              <a:srgbClr val="00B050"/>
            </a:solidFill>
          </a:ln>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CA" sz="3200" b="1" dirty="0">
                <a:solidFill>
                  <a:srgbClr val="0069AA"/>
                </a:solidFill>
                <a:latin typeface="+mn-lt"/>
              </a:rPr>
              <a:t>Type of Support Provided</a:t>
            </a:r>
          </a:p>
        </p:txBody>
      </p:sp>
      <p:sp>
        <p:nvSpPr>
          <p:cNvPr id="5" name="TextBox 4">
            <a:extLst>
              <a:ext uri="{FF2B5EF4-FFF2-40B4-BE49-F238E27FC236}">
                <a16:creationId xmlns:a16="http://schemas.microsoft.com/office/drawing/2014/main" id="{357C6F9B-FA31-BDC9-CAAC-D6975515B8FB}"/>
              </a:ext>
            </a:extLst>
          </p:cNvPr>
          <p:cNvSpPr txBox="1"/>
          <p:nvPr/>
        </p:nvSpPr>
        <p:spPr>
          <a:xfrm>
            <a:off x="551754" y="1186793"/>
            <a:ext cx="10683438" cy="707886"/>
          </a:xfrm>
          <a:prstGeom prst="rect">
            <a:avLst/>
          </a:prstGeom>
          <a:noFill/>
        </p:spPr>
        <p:txBody>
          <a:bodyPr wrap="square" rtlCol="0">
            <a:spAutoFit/>
          </a:bodyPr>
          <a:lstStyle/>
          <a:p>
            <a:pPr marL="0" marR="0">
              <a:spcBef>
                <a:spcPts val="0"/>
              </a:spcBef>
              <a:spcAft>
                <a:spcPts val="0"/>
              </a:spcAft>
            </a:pPr>
            <a:r>
              <a:rPr lang="en-CA" sz="2000" b="1" dirty="0">
                <a:effectLst/>
                <a:latin typeface="Calibri" panose="020F0502020204030204" pitchFamily="34" charset="0"/>
                <a:ea typeface="Calibri" panose="020F0502020204030204" pitchFamily="34" charset="0"/>
                <a:cs typeface="Calibri" panose="020F0502020204030204" pitchFamily="34" charset="0"/>
              </a:rPr>
              <a:t>Overall, ASTs have spent a greater percentage of time supporting targeted literacy activities than numeracy activities.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A4986E1A-6EE6-A24F-99FE-235770420722}"/>
              </a:ext>
            </a:extLst>
          </p:cNvPr>
          <p:cNvGraphicFramePr>
            <a:graphicFrameLocks noGrp="1"/>
          </p:cNvGraphicFramePr>
          <p:nvPr>
            <p:extLst>
              <p:ext uri="{D42A27DB-BD31-4B8C-83A1-F6EECF244321}">
                <p14:modId xmlns:p14="http://schemas.microsoft.com/office/powerpoint/2010/main" val="4269625898"/>
              </p:ext>
            </p:extLst>
          </p:nvPr>
        </p:nvGraphicFramePr>
        <p:xfrm>
          <a:off x="720519" y="2331195"/>
          <a:ext cx="10438230" cy="4243093"/>
        </p:xfrm>
        <a:graphic>
          <a:graphicData uri="http://schemas.openxmlformats.org/drawingml/2006/table">
            <a:tbl>
              <a:tblPr firstRow="1" firstCol="1" bandRow="1"/>
              <a:tblGrid>
                <a:gridCol w="9440947">
                  <a:extLst>
                    <a:ext uri="{9D8B030D-6E8A-4147-A177-3AD203B41FA5}">
                      <a16:colId xmlns:a16="http://schemas.microsoft.com/office/drawing/2014/main" val="2369017072"/>
                    </a:ext>
                  </a:extLst>
                </a:gridCol>
                <a:gridCol w="997283">
                  <a:extLst>
                    <a:ext uri="{9D8B030D-6E8A-4147-A177-3AD203B41FA5}">
                      <a16:colId xmlns:a16="http://schemas.microsoft.com/office/drawing/2014/main" val="1622681788"/>
                    </a:ext>
                  </a:extLst>
                </a:gridCol>
              </a:tblGrid>
              <a:tr h="321136">
                <a:tc>
                  <a:txBody>
                    <a:bodyPr/>
                    <a:lstStyle/>
                    <a:p>
                      <a:pPr marL="0" marR="0">
                        <a:spcBef>
                          <a:spcPts val="0"/>
                        </a:spcBef>
                        <a:spcAft>
                          <a:spcPts val="0"/>
                        </a:spcAft>
                      </a:pPr>
                      <a:r>
                        <a:rPr lang="en-CA" sz="2000" b="1">
                          <a:effectLst/>
                          <a:latin typeface="Calibri" panose="020F0502020204030204" pitchFamily="34" charset="0"/>
                          <a:ea typeface="Calibri" panose="020F0502020204030204" pitchFamily="34" charset="0"/>
                          <a:cs typeface="Calibri" panose="020F0502020204030204" pitchFamily="34" charset="0"/>
                        </a:rPr>
                        <a:t> </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CA" sz="2000" b="1">
                          <a:effectLst/>
                          <a:latin typeface="Calibri" panose="020F0502020204030204" pitchFamily="34" charset="0"/>
                          <a:ea typeface="Calibri" panose="020F0502020204030204" pitchFamily="34" charset="0"/>
                          <a:cs typeface="Calibri" panose="020F0502020204030204" pitchFamily="34" charset="0"/>
                        </a:rPr>
                        <a:t> </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15559515"/>
                  </a:ext>
                </a:extLst>
              </a:tr>
              <a:tr h="1203031">
                <a:tc>
                  <a:txBody>
                    <a:bodyPr/>
                    <a:lstStyle/>
                    <a:p>
                      <a:pPr marL="342900" marR="0" lvl="0" indent="-342900" algn="l" defTabSz="914400" rtl="0" eaLnBrk="1" fontAlgn="auto" latinLnBrk="0" hangingPunct="1">
                        <a:lnSpc>
                          <a:spcPct val="150000"/>
                        </a:lnSpc>
                        <a:spcBef>
                          <a:spcPts val="0"/>
                        </a:spcBef>
                        <a:spcAft>
                          <a:spcPts val="0"/>
                        </a:spcAft>
                        <a:buClrTx/>
                        <a:buSzTx/>
                        <a:buFont typeface="Calibri" panose="020F0502020204030204" pitchFamily="34" charset="0"/>
                        <a:buChar char="‐"/>
                        <a:tabLst/>
                        <a:defRPr/>
                      </a:pPr>
                      <a:r>
                        <a:rPr lang="en-CA" sz="2000" dirty="0">
                          <a:effectLst/>
                          <a:latin typeface="Calibri" panose="020F0502020204030204" pitchFamily="34" charset="0"/>
                          <a:ea typeface="Calibri" panose="020F0502020204030204" pitchFamily="34" charset="0"/>
                          <a:cs typeface="Calibri" panose="020F0502020204030204" pitchFamily="34" charset="0"/>
                        </a:rPr>
                        <a:t>Planning related to </a:t>
                      </a:r>
                      <a:r>
                        <a:rPr lang="en-CA" sz="2000" b="1" dirty="0">
                          <a:effectLst/>
                          <a:latin typeface="Calibri" panose="020F0502020204030204" pitchFamily="34" charset="0"/>
                          <a:ea typeface="Calibri" panose="020F0502020204030204" pitchFamily="34" charset="0"/>
                          <a:cs typeface="Calibri" panose="020F0502020204030204" pitchFamily="34" charset="0"/>
                        </a:rPr>
                        <a:t>literacy</a:t>
                      </a:r>
                      <a:r>
                        <a:rPr lang="en-CA" sz="2000" dirty="0">
                          <a:effectLst/>
                          <a:latin typeface="Calibri" panose="020F0502020204030204" pitchFamily="34" charset="0"/>
                          <a:ea typeface="Calibri" panose="020F0502020204030204" pitchFamily="34" charset="0"/>
                          <a:cs typeface="Calibri" panose="020F0502020204030204" pitchFamily="34" charset="0"/>
                        </a:rPr>
                        <a:t>, including assisting with collecting and reviewing data</a:t>
                      </a:r>
                    </a:p>
                    <a:p>
                      <a:pPr marL="342900" marR="0" lvl="0" indent="-342900">
                        <a:lnSpc>
                          <a:spcPct val="150000"/>
                        </a:lnSpc>
                        <a:spcBef>
                          <a:spcPts val="0"/>
                        </a:spcBef>
                        <a:spcAft>
                          <a:spcPts val="0"/>
                        </a:spcAft>
                        <a:buFont typeface="Calibri" panose="020F0502020204030204" pitchFamily="34" charset="0"/>
                        <a:buChar char="‐"/>
                      </a:pPr>
                      <a:r>
                        <a:rPr lang="en-CA" sz="2000" dirty="0">
                          <a:effectLst/>
                          <a:latin typeface="Calibri" panose="020F0502020204030204" pitchFamily="34" charset="0"/>
                          <a:ea typeface="Calibri" panose="020F0502020204030204" pitchFamily="34" charset="0"/>
                          <a:cs typeface="Calibri" panose="020F0502020204030204" pitchFamily="34" charset="0"/>
                        </a:rPr>
                        <a:t>Direct small group or individual learner</a:t>
                      </a:r>
                      <a:r>
                        <a:rPr lang="en-CA" sz="2000" b="1" dirty="0">
                          <a:effectLst/>
                          <a:latin typeface="Calibri" panose="020F0502020204030204" pitchFamily="34" charset="0"/>
                          <a:ea typeface="Calibri" panose="020F0502020204030204" pitchFamily="34" charset="0"/>
                          <a:cs typeface="Calibri" panose="020F0502020204030204" pitchFamily="34" charset="0"/>
                        </a:rPr>
                        <a:t> literacy</a:t>
                      </a:r>
                      <a:r>
                        <a:rPr lang="en-CA" sz="2000" dirty="0">
                          <a:effectLst/>
                          <a:latin typeface="Calibri" panose="020F0502020204030204" pitchFamily="34" charset="0"/>
                          <a:ea typeface="Calibri" panose="020F0502020204030204" pitchFamily="34" charset="0"/>
                          <a:cs typeface="Calibri" panose="020F0502020204030204" pitchFamily="34" charset="0"/>
                        </a:rPr>
                        <a:t> instruction</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50000"/>
                        </a:lnSpc>
                        <a:spcBef>
                          <a:spcPts val="0"/>
                        </a:spcBef>
                        <a:spcAft>
                          <a:spcPts val="0"/>
                        </a:spcAft>
                      </a:pPr>
                      <a:r>
                        <a:rPr lang="en-CA"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50%</a:t>
                      </a:r>
                    </a:p>
                    <a:p>
                      <a:pPr marL="0" marR="0">
                        <a:lnSpc>
                          <a:spcPct val="150000"/>
                        </a:lnSpc>
                        <a:spcBef>
                          <a:spcPts val="0"/>
                        </a:spcBef>
                        <a:spcAft>
                          <a:spcPts val="0"/>
                        </a:spcAft>
                      </a:pPr>
                      <a:r>
                        <a:rPr lang="en-CA"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44%</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435221621"/>
                  </a:ext>
                </a:extLst>
              </a:tr>
              <a:tr h="398405">
                <a:tc>
                  <a:txBody>
                    <a:bodyPr/>
                    <a:lstStyle/>
                    <a:p>
                      <a:pPr marL="0" marR="0" lvl="0" indent="0">
                        <a:lnSpc>
                          <a:spcPct val="150000"/>
                        </a:lnSpc>
                        <a:spcBef>
                          <a:spcPts val="0"/>
                        </a:spcBef>
                        <a:spcAft>
                          <a:spcPts val="0"/>
                        </a:spcAft>
                        <a:buFont typeface="Calibri" panose="020F0502020204030204" pitchFamily="34" charset="0"/>
                        <a:buNone/>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50000"/>
                        </a:lnSpc>
                        <a:spcBef>
                          <a:spcPts val="0"/>
                        </a:spcBef>
                        <a:spcAft>
                          <a:spcPts val="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81731050"/>
                  </a:ext>
                </a:extLst>
              </a:tr>
              <a:tr h="431928">
                <a:tc>
                  <a:txBody>
                    <a:bodyPr/>
                    <a:lstStyle/>
                    <a:p>
                      <a:pPr marL="0" marR="0" lvl="0" indent="0">
                        <a:lnSpc>
                          <a:spcPct val="150000"/>
                        </a:lnSpc>
                        <a:spcBef>
                          <a:spcPts val="0"/>
                        </a:spcBef>
                        <a:spcAft>
                          <a:spcPts val="0"/>
                        </a:spcAft>
                        <a:buFont typeface="Calibri" panose="020F0502020204030204" pitchFamily="34" charset="0"/>
                        <a:buNone/>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50000"/>
                        </a:lnSpc>
                        <a:spcBef>
                          <a:spcPts val="0"/>
                        </a:spcBef>
                        <a:spcAft>
                          <a:spcPts val="0"/>
                        </a:spcAft>
                      </a:pPr>
                      <a:endParaRPr lang="en-CA"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2968089544"/>
                  </a:ext>
                </a:extLst>
              </a:tr>
              <a:tr h="1877042">
                <a:tc>
                  <a:txBody>
                    <a:bodyPr/>
                    <a:lstStyle/>
                    <a:p>
                      <a:pPr marL="342900" marR="0" lvl="0" indent="-342900">
                        <a:lnSpc>
                          <a:spcPct val="150000"/>
                        </a:lnSpc>
                        <a:spcBef>
                          <a:spcPts val="0"/>
                        </a:spcBef>
                        <a:spcAft>
                          <a:spcPts val="0"/>
                        </a:spcAft>
                        <a:buFont typeface="Calibri" panose="020F0502020204030204" pitchFamily="34" charset="0"/>
                        <a:buChar char="‐"/>
                      </a:pPr>
                      <a:r>
                        <a:rPr lang="en-CA" sz="2000" dirty="0">
                          <a:effectLst/>
                          <a:latin typeface="Calibri" panose="020F0502020204030204" pitchFamily="34" charset="0"/>
                          <a:ea typeface="Calibri" panose="020F0502020204030204" pitchFamily="34" charset="0"/>
                          <a:cs typeface="Calibri" panose="020F0502020204030204" pitchFamily="34" charset="0"/>
                        </a:rPr>
                        <a:t>Planning related to </a:t>
                      </a:r>
                      <a:r>
                        <a:rPr lang="en-CA" sz="2000" b="1" dirty="0">
                          <a:effectLst/>
                          <a:latin typeface="Calibri" panose="020F0502020204030204" pitchFamily="34" charset="0"/>
                          <a:ea typeface="Calibri" panose="020F0502020204030204" pitchFamily="34" charset="0"/>
                          <a:cs typeface="Calibri" panose="020F0502020204030204" pitchFamily="34" charset="0"/>
                        </a:rPr>
                        <a:t>numeracy</a:t>
                      </a:r>
                      <a:r>
                        <a:rPr lang="en-CA" sz="2000" dirty="0">
                          <a:effectLst/>
                          <a:latin typeface="Calibri" panose="020F0502020204030204" pitchFamily="34" charset="0"/>
                          <a:ea typeface="Calibri" panose="020F0502020204030204" pitchFamily="34" charset="0"/>
                          <a:cs typeface="Calibri" panose="020F0502020204030204" pitchFamily="34" charset="0"/>
                        </a:rPr>
                        <a:t>, including assisting with collecting and reviewing data</a:t>
                      </a:r>
                    </a:p>
                    <a:p>
                      <a:pPr marL="342900" marR="0" lvl="0" indent="-342900" algn="l" defTabSz="914400" rtl="0" eaLnBrk="1" fontAlgn="auto" latinLnBrk="0" hangingPunct="1">
                        <a:lnSpc>
                          <a:spcPct val="150000"/>
                        </a:lnSpc>
                        <a:spcBef>
                          <a:spcPts val="0"/>
                        </a:spcBef>
                        <a:spcAft>
                          <a:spcPts val="0"/>
                        </a:spcAft>
                        <a:buClrTx/>
                        <a:buSzTx/>
                        <a:buFont typeface="Calibri" panose="020F0502020204030204" pitchFamily="34" charset="0"/>
                        <a:buChar char="‐"/>
                        <a:tabLst/>
                        <a:defRPr/>
                      </a:pPr>
                      <a:r>
                        <a:rPr lang="en-CA" sz="2000" dirty="0">
                          <a:effectLst/>
                          <a:latin typeface="Calibri" panose="020F0502020204030204" pitchFamily="34" charset="0"/>
                          <a:ea typeface="Calibri" panose="020F0502020204030204" pitchFamily="34" charset="0"/>
                          <a:cs typeface="Calibri" panose="020F0502020204030204" pitchFamily="34" charset="0"/>
                        </a:rPr>
                        <a:t>Direct small group or individual learner</a:t>
                      </a:r>
                      <a:r>
                        <a:rPr lang="en-CA" sz="2000" b="1" dirty="0">
                          <a:effectLst/>
                          <a:latin typeface="Calibri" panose="020F0502020204030204" pitchFamily="34" charset="0"/>
                          <a:ea typeface="Calibri" panose="020F0502020204030204" pitchFamily="34" charset="0"/>
                          <a:cs typeface="Calibri" panose="020F0502020204030204" pitchFamily="34" charset="0"/>
                        </a:rPr>
                        <a:t> numeracy</a:t>
                      </a:r>
                      <a:r>
                        <a:rPr lang="en-CA" sz="2000" dirty="0">
                          <a:effectLst/>
                          <a:latin typeface="Calibri" panose="020F0502020204030204" pitchFamily="34" charset="0"/>
                          <a:ea typeface="Calibri" panose="020F0502020204030204" pitchFamily="34" charset="0"/>
                          <a:cs typeface="Calibri" panose="020F0502020204030204" pitchFamily="34" charset="0"/>
                        </a:rPr>
                        <a:t> instruction</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alibri" panose="020F0502020204030204" pitchFamily="34" charset="0"/>
                        <a:buChar char="‐"/>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150000"/>
                        </a:lnSpc>
                        <a:spcBef>
                          <a:spcPts val="0"/>
                        </a:spcBef>
                        <a:spcAft>
                          <a:spcPts val="0"/>
                        </a:spcAft>
                      </a:pPr>
                      <a:r>
                        <a:rPr lang="en-CA"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47%</a:t>
                      </a:r>
                    </a:p>
                    <a:p>
                      <a:pPr marL="0" marR="0">
                        <a:lnSpc>
                          <a:spcPct val="150000"/>
                        </a:lnSpc>
                        <a:spcBef>
                          <a:spcPts val="0"/>
                        </a:spcBef>
                        <a:spcAft>
                          <a:spcPts val="0"/>
                        </a:spcAft>
                      </a:pPr>
                      <a:r>
                        <a:rPr lang="en-CA" sz="2000" b="1" dirty="0">
                          <a:solidFill>
                            <a:srgbClr val="4472C4"/>
                          </a:solidFill>
                          <a:effectLst/>
                          <a:latin typeface="Calibri" panose="020F0502020204030204" pitchFamily="34" charset="0"/>
                          <a:ea typeface="Calibri" panose="020F0502020204030204" pitchFamily="34" charset="0"/>
                          <a:cs typeface="Calibri" panose="020F0502020204030204" pitchFamily="34" charset="0"/>
                        </a:rPr>
                        <a:t>32%</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90266834"/>
                  </a:ext>
                </a:extLst>
              </a:tr>
            </a:tbl>
          </a:graphicData>
        </a:graphic>
      </p:graphicFrame>
      <p:sp>
        <p:nvSpPr>
          <p:cNvPr id="10" name="TextBox 9">
            <a:extLst>
              <a:ext uri="{FF2B5EF4-FFF2-40B4-BE49-F238E27FC236}">
                <a16:creationId xmlns:a16="http://schemas.microsoft.com/office/drawing/2014/main" id="{87CA7135-8069-0E97-11F7-4D2E304A6589}"/>
              </a:ext>
            </a:extLst>
          </p:cNvPr>
          <p:cNvSpPr txBox="1"/>
          <p:nvPr/>
        </p:nvSpPr>
        <p:spPr>
          <a:xfrm>
            <a:off x="7902477" y="1931086"/>
            <a:ext cx="3124634" cy="400110"/>
          </a:xfrm>
          <a:prstGeom prst="rect">
            <a:avLst/>
          </a:prstGeom>
          <a:noFill/>
        </p:spPr>
        <p:txBody>
          <a:bodyPr wrap="square" rtlCol="0">
            <a:spAutoFit/>
          </a:bodyPr>
          <a:lstStyle/>
          <a:p>
            <a:pPr marL="0" marR="0">
              <a:spcBef>
                <a:spcPts val="0"/>
              </a:spcBef>
              <a:spcAft>
                <a:spcPts val="0"/>
              </a:spcAft>
            </a:pPr>
            <a:r>
              <a:rPr lang="en-CA" sz="2000" b="1" dirty="0">
                <a:latin typeface="Calibri" panose="020F0502020204030204" pitchFamily="34" charset="0"/>
                <a:ea typeface="Calibri" panose="020F0502020204030204" pitchFamily="34" charset="0"/>
                <a:cs typeface="Calibri" panose="020F0502020204030204" pitchFamily="34" charset="0"/>
              </a:rPr>
              <a:t>P</a:t>
            </a:r>
            <a:r>
              <a:rPr lang="en-CA" sz="2000" b="1" dirty="0">
                <a:effectLst/>
                <a:latin typeface="Calibri" panose="020F0502020204030204" pitchFamily="34" charset="0"/>
                <a:ea typeface="Calibri" panose="020F0502020204030204" pitchFamily="34" charset="0"/>
                <a:cs typeface="Calibri" panose="020F0502020204030204" pitchFamily="34" charset="0"/>
              </a:rPr>
              <a:t>ercentage of time </a:t>
            </a:r>
            <a:r>
              <a:rPr lang="en-CA" sz="2000" b="1" dirty="0">
                <a:latin typeface="Calibri" panose="020F0502020204030204" pitchFamily="34" charset="0"/>
                <a:ea typeface="Calibri" panose="020F0502020204030204" pitchFamily="34" charset="0"/>
                <a:cs typeface="Calibri" panose="020F0502020204030204" pitchFamily="34" charset="0"/>
              </a:rPr>
              <a:t>ASD-W</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461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C9E5E5-4CEB-4EF4-988D-9B30834FB906}"/>
              </a:ext>
            </a:extLst>
          </p:cNvPr>
          <p:cNvSpPr/>
          <p:nvPr/>
        </p:nvSpPr>
        <p:spPr>
          <a:xfrm>
            <a:off x="17333" y="650781"/>
            <a:ext cx="1949119" cy="327564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200" dirty="0">
              <a:solidFill>
                <a:schemeClr val="bg1"/>
              </a:solidFill>
              <a:cs typeface="Times New Roman" panose="02020603050405020304" pitchFamily="18" charset="0"/>
            </a:endParaRPr>
          </a:p>
        </p:txBody>
      </p:sp>
      <p:grpSp>
        <p:nvGrpSpPr>
          <p:cNvPr id="45" name="Graphic 7">
            <a:extLst>
              <a:ext uri="{FF2B5EF4-FFF2-40B4-BE49-F238E27FC236}">
                <a16:creationId xmlns:a16="http://schemas.microsoft.com/office/drawing/2014/main" id="{39184AD2-46DE-41EE-8E34-B26CF56C20CC}"/>
              </a:ext>
            </a:extLst>
          </p:cNvPr>
          <p:cNvGrpSpPr/>
          <p:nvPr/>
        </p:nvGrpSpPr>
        <p:grpSpPr>
          <a:xfrm>
            <a:off x="259994" y="5858732"/>
            <a:ext cx="1463795" cy="505295"/>
            <a:chOff x="1247686" y="5656362"/>
            <a:chExt cx="1463795" cy="505295"/>
          </a:xfrm>
        </p:grpSpPr>
        <p:sp>
          <p:nvSpPr>
            <p:cNvPr id="46" name="Freeform: Shape 45">
              <a:extLst>
                <a:ext uri="{FF2B5EF4-FFF2-40B4-BE49-F238E27FC236}">
                  <a16:creationId xmlns:a16="http://schemas.microsoft.com/office/drawing/2014/main" id="{29D6E628-CB19-4292-86A4-379EF0B82446}"/>
                </a:ext>
              </a:extLst>
            </p:cNvPr>
            <p:cNvSpPr/>
            <p:nvPr/>
          </p:nvSpPr>
          <p:spPr>
            <a:xfrm>
              <a:off x="2339000"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299"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47" name="Freeform: Shape 46">
              <a:extLst>
                <a:ext uri="{FF2B5EF4-FFF2-40B4-BE49-F238E27FC236}">
                  <a16:creationId xmlns:a16="http://schemas.microsoft.com/office/drawing/2014/main" id="{44993245-D129-482B-B4A8-C58DD8FEA910}"/>
                </a:ext>
              </a:extLst>
            </p:cNvPr>
            <p:cNvSpPr/>
            <p:nvPr/>
          </p:nvSpPr>
          <p:spPr>
            <a:xfrm>
              <a:off x="2403909" y="5951783"/>
              <a:ext cx="21470" cy="23966"/>
            </a:xfrm>
            <a:custGeom>
              <a:avLst/>
              <a:gdLst>
                <a:gd name="connsiteX0" fmla="*/ 8488 w 21470"/>
                <a:gd name="connsiteY0" fmla="*/ 23967 h 23966"/>
                <a:gd name="connsiteX1" fmla="*/ 21470 w 21470"/>
                <a:gd name="connsiteY1" fmla="*/ 16643 h 23966"/>
                <a:gd name="connsiteX2" fmla="*/ 21470 w 21470"/>
                <a:gd name="connsiteY2" fmla="*/ 0 h 23966"/>
                <a:gd name="connsiteX3" fmla="*/ 11650 w 21470"/>
                <a:gd name="connsiteY3" fmla="*/ 4660 h 23966"/>
                <a:gd name="connsiteX4" fmla="*/ 0 w 21470"/>
                <a:gd name="connsiteY4" fmla="*/ 15978 h 23966"/>
                <a:gd name="connsiteX5" fmla="*/ 8488 w 21470"/>
                <a:gd name="connsiteY5" fmla="*/ 23967 h 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0" h="23966">
                  <a:moveTo>
                    <a:pt x="8488" y="23967"/>
                  </a:moveTo>
                  <a:cubicBezTo>
                    <a:pt x="9986" y="23967"/>
                    <a:pt x="15811" y="23467"/>
                    <a:pt x="21470" y="16643"/>
                  </a:cubicBezTo>
                  <a:lnTo>
                    <a:pt x="21470" y="0"/>
                  </a:lnTo>
                  <a:cubicBezTo>
                    <a:pt x="17642" y="2663"/>
                    <a:pt x="16311" y="3162"/>
                    <a:pt x="11650" y="4660"/>
                  </a:cubicBezTo>
                  <a:cubicBezTo>
                    <a:pt x="8322" y="5825"/>
                    <a:pt x="0" y="8655"/>
                    <a:pt x="0" y="15978"/>
                  </a:cubicBezTo>
                  <a:cubicBezTo>
                    <a:pt x="166" y="20471"/>
                    <a:pt x="3662" y="23967"/>
                    <a:pt x="8488" y="23967"/>
                  </a:cubicBezTo>
                  <a:close/>
                </a:path>
              </a:pathLst>
            </a:custGeom>
            <a:noFill/>
            <a:ln w="16561" cap="flat">
              <a:noFill/>
              <a:prstDash val="solid"/>
              <a:miter/>
            </a:ln>
          </p:spPr>
          <p:txBody>
            <a:bodyPr rtlCol="0" anchor="ctr"/>
            <a:lstStyle/>
            <a:p>
              <a:endParaRPr lang="en-CA"/>
            </a:p>
          </p:txBody>
        </p:sp>
        <p:sp>
          <p:nvSpPr>
            <p:cNvPr id="48" name="Freeform: Shape 47">
              <a:extLst>
                <a:ext uri="{FF2B5EF4-FFF2-40B4-BE49-F238E27FC236}">
                  <a16:creationId xmlns:a16="http://schemas.microsoft.com/office/drawing/2014/main" id="{B9C23E63-29DA-42C1-8FEC-69DFC19A0FCE}"/>
                </a:ext>
              </a:extLst>
            </p:cNvPr>
            <p:cNvSpPr/>
            <p:nvPr/>
          </p:nvSpPr>
          <p:spPr>
            <a:xfrm>
              <a:off x="2141109" y="5930479"/>
              <a:ext cx="31289" cy="48598"/>
            </a:xfrm>
            <a:custGeom>
              <a:avLst/>
              <a:gdLst>
                <a:gd name="connsiteX0" fmla="*/ 16976 w 31289"/>
                <a:gd name="connsiteY0" fmla="*/ 48599 h 48598"/>
                <a:gd name="connsiteX1" fmla="*/ 23134 w 31289"/>
                <a:gd name="connsiteY1" fmla="*/ 47101 h 48598"/>
                <a:gd name="connsiteX2" fmla="*/ 31290 w 31289"/>
                <a:gd name="connsiteY2" fmla="*/ 25465 h 48598"/>
                <a:gd name="connsiteX3" fmla="*/ 24965 w 31289"/>
                <a:gd name="connsiteY3" fmla="*/ 4327 h 48598"/>
                <a:gd name="connsiteX4" fmla="*/ 15146 w 31289"/>
                <a:gd name="connsiteY4" fmla="*/ 0 h 48598"/>
                <a:gd name="connsiteX5" fmla="*/ 4660 w 31289"/>
                <a:gd name="connsiteY5" fmla="*/ 5326 h 48598"/>
                <a:gd name="connsiteX6" fmla="*/ 0 w 31289"/>
                <a:gd name="connsiteY6" fmla="*/ 22635 h 48598"/>
                <a:gd name="connsiteX7" fmla="*/ 16976 w 31289"/>
                <a:gd name="connsiteY7" fmla="*/ 48599 h 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 h="48598">
                  <a:moveTo>
                    <a:pt x="16976" y="48599"/>
                  </a:moveTo>
                  <a:cubicBezTo>
                    <a:pt x="18974" y="48599"/>
                    <a:pt x="21304" y="48100"/>
                    <a:pt x="23134" y="47101"/>
                  </a:cubicBezTo>
                  <a:cubicBezTo>
                    <a:pt x="30957" y="42441"/>
                    <a:pt x="31290" y="29792"/>
                    <a:pt x="31290" y="25465"/>
                  </a:cubicBezTo>
                  <a:cubicBezTo>
                    <a:pt x="31290" y="15811"/>
                    <a:pt x="28460" y="7989"/>
                    <a:pt x="24965" y="4327"/>
                  </a:cubicBezTo>
                  <a:cubicBezTo>
                    <a:pt x="22635" y="1831"/>
                    <a:pt x="19140" y="0"/>
                    <a:pt x="15146" y="0"/>
                  </a:cubicBezTo>
                  <a:cubicBezTo>
                    <a:pt x="10485" y="0"/>
                    <a:pt x="6824" y="2663"/>
                    <a:pt x="4660" y="5326"/>
                  </a:cubicBezTo>
                  <a:cubicBezTo>
                    <a:pt x="1498" y="9320"/>
                    <a:pt x="0" y="15811"/>
                    <a:pt x="0" y="22635"/>
                  </a:cubicBezTo>
                  <a:cubicBezTo>
                    <a:pt x="166" y="34119"/>
                    <a:pt x="4827" y="48599"/>
                    <a:pt x="16976" y="48599"/>
                  </a:cubicBezTo>
                  <a:close/>
                </a:path>
              </a:pathLst>
            </a:custGeom>
            <a:noFill/>
            <a:ln w="16561" cap="flat">
              <a:noFill/>
              <a:prstDash val="solid"/>
              <a:miter/>
            </a:ln>
          </p:spPr>
          <p:txBody>
            <a:bodyPr rtlCol="0" anchor="ctr"/>
            <a:lstStyle/>
            <a:p>
              <a:endParaRPr lang="en-CA"/>
            </a:p>
          </p:txBody>
        </p:sp>
        <p:sp>
          <p:nvSpPr>
            <p:cNvPr id="49" name="Freeform: Shape 48">
              <a:extLst>
                <a:ext uri="{FF2B5EF4-FFF2-40B4-BE49-F238E27FC236}">
                  <a16:creationId xmlns:a16="http://schemas.microsoft.com/office/drawing/2014/main" id="{D9DE41BF-050C-4A37-8D1D-16AEA1EC7511}"/>
                </a:ext>
              </a:extLst>
            </p:cNvPr>
            <p:cNvSpPr/>
            <p:nvPr/>
          </p:nvSpPr>
          <p:spPr>
            <a:xfrm>
              <a:off x="1815728" y="5699302"/>
              <a:ext cx="191980" cy="168598"/>
            </a:xfrm>
            <a:custGeom>
              <a:avLst/>
              <a:gdLst>
                <a:gd name="connsiteX0" fmla="*/ 134479 w 191980"/>
                <a:gd name="connsiteY0" fmla="*/ 113176 h 168598"/>
                <a:gd name="connsiteX1" fmla="*/ 172427 w 191980"/>
                <a:gd name="connsiteY1" fmla="*/ 145630 h 168598"/>
                <a:gd name="connsiteX2" fmla="*/ 188072 w 191980"/>
                <a:gd name="connsiteY2" fmla="*/ 43939 h 168598"/>
                <a:gd name="connsiteX3" fmla="*/ 70901 w 191980"/>
                <a:gd name="connsiteY3" fmla="*/ 0 h 168598"/>
                <a:gd name="connsiteX4" fmla="*/ 0 w 191980"/>
                <a:gd name="connsiteY4" fmla="*/ 168598 h 168598"/>
                <a:gd name="connsiteX5" fmla="*/ 134479 w 191980"/>
                <a:gd name="connsiteY5" fmla="*/ 113176 h 1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80" h="168598">
                  <a:moveTo>
                    <a:pt x="134479" y="113176"/>
                  </a:moveTo>
                  <a:cubicBezTo>
                    <a:pt x="134479" y="113176"/>
                    <a:pt x="154618" y="117836"/>
                    <a:pt x="172427" y="145630"/>
                  </a:cubicBezTo>
                  <a:cubicBezTo>
                    <a:pt x="186574" y="112676"/>
                    <a:pt x="198390" y="76061"/>
                    <a:pt x="188072" y="43939"/>
                  </a:cubicBezTo>
                  <a:cubicBezTo>
                    <a:pt x="188072" y="43939"/>
                    <a:pt x="154285" y="0"/>
                    <a:pt x="70901" y="0"/>
                  </a:cubicBezTo>
                  <a:cubicBezTo>
                    <a:pt x="70901" y="0"/>
                    <a:pt x="110346" y="36782"/>
                    <a:pt x="0" y="168598"/>
                  </a:cubicBezTo>
                  <a:cubicBezTo>
                    <a:pt x="166" y="168598"/>
                    <a:pt x="83218" y="99528"/>
                    <a:pt x="134479" y="113176"/>
                  </a:cubicBezTo>
                  <a:close/>
                </a:path>
              </a:pathLst>
            </a:custGeom>
            <a:noFill/>
            <a:ln w="16561" cap="flat">
              <a:noFill/>
              <a:prstDash val="solid"/>
              <a:miter/>
            </a:ln>
          </p:spPr>
          <p:txBody>
            <a:bodyPr rtlCol="0" anchor="ctr"/>
            <a:lstStyle/>
            <a:p>
              <a:endParaRPr lang="en-CA"/>
            </a:p>
          </p:txBody>
        </p:sp>
        <p:sp>
          <p:nvSpPr>
            <p:cNvPr id="50" name="Freeform: Shape 49">
              <a:extLst>
                <a:ext uri="{FF2B5EF4-FFF2-40B4-BE49-F238E27FC236}">
                  <a16:creationId xmlns:a16="http://schemas.microsoft.com/office/drawing/2014/main" id="{DD357284-B21A-499A-AD8E-9252377BED64}"/>
                </a:ext>
              </a:extLst>
            </p:cNvPr>
            <p:cNvSpPr/>
            <p:nvPr/>
          </p:nvSpPr>
          <p:spPr>
            <a:xfrm>
              <a:off x="1310931" y="6048648"/>
              <a:ext cx="74895" cy="83550"/>
            </a:xfrm>
            <a:custGeom>
              <a:avLst/>
              <a:gdLst>
                <a:gd name="connsiteX0" fmla="*/ 74896 w 74895"/>
                <a:gd name="connsiteY0" fmla="*/ 42940 h 83550"/>
                <a:gd name="connsiteX1" fmla="*/ 56921 w 74895"/>
                <a:gd name="connsiteY1" fmla="*/ 7656 h 83550"/>
                <a:gd name="connsiteX2" fmla="*/ 21969 w 74895"/>
                <a:gd name="connsiteY2" fmla="*/ 0 h 83550"/>
                <a:gd name="connsiteX3" fmla="*/ 0 w 74895"/>
                <a:gd name="connsiteY3" fmla="*/ 0 h 83550"/>
                <a:gd name="connsiteX4" fmla="*/ 0 w 74895"/>
                <a:gd name="connsiteY4" fmla="*/ 55090 h 83550"/>
                <a:gd name="connsiteX5" fmla="*/ 22802 w 74895"/>
                <a:gd name="connsiteY5" fmla="*/ 83550 h 83550"/>
                <a:gd name="connsiteX6" fmla="*/ 60915 w 74895"/>
                <a:gd name="connsiteY6" fmla="*/ 74230 h 83550"/>
                <a:gd name="connsiteX7" fmla="*/ 74896 w 74895"/>
                <a:gd name="connsiteY7" fmla="*/ 42940 h 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95" h="83550">
                  <a:moveTo>
                    <a:pt x="74896" y="42940"/>
                  </a:moveTo>
                  <a:cubicBezTo>
                    <a:pt x="74896" y="21803"/>
                    <a:pt x="63079" y="11484"/>
                    <a:pt x="56921" y="7656"/>
                  </a:cubicBezTo>
                  <a:cubicBezTo>
                    <a:pt x="45104" y="333"/>
                    <a:pt x="32288" y="0"/>
                    <a:pt x="21969" y="0"/>
                  </a:cubicBezTo>
                  <a:lnTo>
                    <a:pt x="0" y="0"/>
                  </a:lnTo>
                  <a:lnTo>
                    <a:pt x="0" y="55090"/>
                  </a:lnTo>
                  <a:cubicBezTo>
                    <a:pt x="0" y="70735"/>
                    <a:pt x="333" y="83550"/>
                    <a:pt x="22802" y="83550"/>
                  </a:cubicBezTo>
                  <a:cubicBezTo>
                    <a:pt x="35617" y="83550"/>
                    <a:pt x="51096" y="81719"/>
                    <a:pt x="60915" y="74230"/>
                  </a:cubicBezTo>
                  <a:cubicBezTo>
                    <a:pt x="67905" y="68904"/>
                    <a:pt x="74896" y="58585"/>
                    <a:pt x="74896" y="42940"/>
                  </a:cubicBezTo>
                  <a:close/>
                </a:path>
              </a:pathLst>
            </a:custGeom>
            <a:noFill/>
            <a:ln w="16561" cap="flat">
              <a:noFill/>
              <a:prstDash val="solid"/>
              <a:miter/>
            </a:ln>
          </p:spPr>
          <p:txBody>
            <a:bodyPr rtlCol="0" anchor="ctr"/>
            <a:lstStyle/>
            <a:p>
              <a:endParaRPr lang="en-CA"/>
            </a:p>
          </p:txBody>
        </p:sp>
        <p:sp>
          <p:nvSpPr>
            <p:cNvPr id="51" name="Freeform: Shape 50">
              <a:extLst>
                <a:ext uri="{FF2B5EF4-FFF2-40B4-BE49-F238E27FC236}">
                  <a16:creationId xmlns:a16="http://schemas.microsoft.com/office/drawing/2014/main" id="{711E82C3-3B97-4F21-8752-E3608A7D29A4}"/>
                </a:ext>
              </a:extLst>
            </p:cNvPr>
            <p:cNvSpPr/>
            <p:nvPr/>
          </p:nvSpPr>
          <p:spPr>
            <a:xfrm>
              <a:off x="1310931" y="5952948"/>
              <a:ext cx="64077" cy="71566"/>
            </a:xfrm>
            <a:custGeom>
              <a:avLst/>
              <a:gdLst>
                <a:gd name="connsiteX0" fmla="*/ 64077 w 64077"/>
                <a:gd name="connsiteY0" fmla="*/ 36283 h 71566"/>
                <a:gd name="connsiteX1" fmla="*/ 45770 w 64077"/>
                <a:gd name="connsiteY1" fmla="*/ 4161 h 71566"/>
                <a:gd name="connsiteX2" fmla="*/ 13315 w 64077"/>
                <a:gd name="connsiteY2" fmla="*/ 0 h 71566"/>
                <a:gd name="connsiteX3" fmla="*/ 0 w 64077"/>
                <a:gd name="connsiteY3" fmla="*/ 0 h 71566"/>
                <a:gd name="connsiteX4" fmla="*/ 0 w 64077"/>
                <a:gd name="connsiteY4" fmla="*/ 71567 h 71566"/>
                <a:gd name="connsiteX5" fmla="*/ 16976 w 64077"/>
                <a:gd name="connsiteY5" fmla="*/ 71567 h 71566"/>
                <a:gd name="connsiteX6" fmla="*/ 64077 w 64077"/>
                <a:gd name="connsiteY6" fmla="*/ 36283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77" h="71566">
                  <a:moveTo>
                    <a:pt x="64077" y="36283"/>
                  </a:moveTo>
                  <a:cubicBezTo>
                    <a:pt x="64077" y="21137"/>
                    <a:pt x="58585" y="9986"/>
                    <a:pt x="45770" y="4161"/>
                  </a:cubicBezTo>
                  <a:cubicBezTo>
                    <a:pt x="36782" y="333"/>
                    <a:pt x="26463" y="0"/>
                    <a:pt x="13315" y="0"/>
                  </a:cubicBezTo>
                  <a:lnTo>
                    <a:pt x="0" y="0"/>
                  </a:lnTo>
                  <a:lnTo>
                    <a:pt x="0" y="71567"/>
                  </a:lnTo>
                  <a:lnTo>
                    <a:pt x="16976" y="71567"/>
                  </a:lnTo>
                  <a:cubicBezTo>
                    <a:pt x="38779" y="71567"/>
                    <a:pt x="64077" y="65242"/>
                    <a:pt x="64077" y="36283"/>
                  </a:cubicBezTo>
                  <a:close/>
                </a:path>
              </a:pathLst>
            </a:custGeom>
            <a:noFill/>
            <a:ln w="16561" cap="flat">
              <a:noFill/>
              <a:prstDash val="solid"/>
              <a:miter/>
            </a:ln>
          </p:spPr>
          <p:txBody>
            <a:bodyPr rtlCol="0" anchor="ctr"/>
            <a:lstStyle/>
            <a:p>
              <a:endParaRPr lang="en-CA"/>
            </a:p>
          </p:txBody>
        </p:sp>
        <p:sp>
          <p:nvSpPr>
            <p:cNvPr id="52" name="Freeform: Shape 51">
              <a:extLst>
                <a:ext uri="{FF2B5EF4-FFF2-40B4-BE49-F238E27FC236}">
                  <a16:creationId xmlns:a16="http://schemas.microsoft.com/office/drawing/2014/main" id="{0F4E918F-0DA4-497D-AC86-9271C4587A44}"/>
                </a:ext>
              </a:extLst>
            </p:cNvPr>
            <p:cNvSpPr/>
            <p:nvPr/>
          </p:nvSpPr>
          <p:spPr>
            <a:xfrm>
              <a:off x="1555091"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300"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53" name="Freeform: Shape 52">
              <a:extLst>
                <a:ext uri="{FF2B5EF4-FFF2-40B4-BE49-F238E27FC236}">
                  <a16:creationId xmlns:a16="http://schemas.microsoft.com/office/drawing/2014/main" id="{2CD03265-6599-4A07-BF25-DC9A4C54DFD1}"/>
                </a:ext>
              </a:extLst>
            </p:cNvPr>
            <p:cNvSpPr/>
            <p:nvPr/>
          </p:nvSpPr>
          <p:spPr>
            <a:xfrm>
              <a:off x="2260775" y="5924987"/>
              <a:ext cx="68904" cy="60582"/>
            </a:xfrm>
            <a:custGeom>
              <a:avLst/>
              <a:gdLst>
                <a:gd name="connsiteX0" fmla="*/ 8322 w 68904"/>
                <a:gd name="connsiteY0" fmla="*/ 9986 h 60582"/>
                <a:gd name="connsiteX1" fmla="*/ 29792 w 68904"/>
                <a:gd name="connsiteY1" fmla="*/ 60582 h 60582"/>
                <a:gd name="connsiteX2" fmla="*/ 37614 w 68904"/>
                <a:gd name="connsiteY2" fmla="*/ 60582 h 60582"/>
                <a:gd name="connsiteX3" fmla="*/ 60915 w 68904"/>
                <a:gd name="connsiteY3" fmla="*/ 9986 h 60582"/>
                <a:gd name="connsiteX4" fmla="*/ 68904 w 68904"/>
                <a:gd name="connsiteY4" fmla="*/ 1997 h 60582"/>
                <a:gd name="connsiteX5" fmla="*/ 68904 w 68904"/>
                <a:gd name="connsiteY5" fmla="*/ 0 h 60582"/>
                <a:gd name="connsiteX6" fmla="*/ 45936 w 68904"/>
                <a:gd name="connsiteY6" fmla="*/ 0 h 60582"/>
                <a:gd name="connsiteX7" fmla="*/ 45936 w 68904"/>
                <a:gd name="connsiteY7" fmla="*/ 1997 h 60582"/>
                <a:gd name="connsiteX8" fmla="*/ 51428 w 68904"/>
                <a:gd name="connsiteY8" fmla="*/ 7157 h 60582"/>
                <a:gd name="connsiteX9" fmla="*/ 50097 w 68904"/>
                <a:gd name="connsiteY9" fmla="*/ 12316 h 60582"/>
                <a:gd name="connsiteX10" fmla="*/ 37614 w 68904"/>
                <a:gd name="connsiteY10" fmla="*/ 40943 h 60582"/>
                <a:gd name="connsiteX11" fmla="*/ 25964 w 68904"/>
                <a:gd name="connsiteY11" fmla="*/ 11484 h 60582"/>
                <a:gd name="connsiteX12" fmla="*/ 24799 w 68904"/>
                <a:gd name="connsiteY12" fmla="*/ 7157 h 60582"/>
                <a:gd name="connsiteX13" fmla="*/ 29792 w 68904"/>
                <a:gd name="connsiteY13" fmla="*/ 2164 h 60582"/>
                <a:gd name="connsiteX14" fmla="*/ 29792 w 68904"/>
                <a:gd name="connsiteY14" fmla="*/ 166 h 60582"/>
                <a:gd name="connsiteX15" fmla="*/ 0 w 68904"/>
                <a:gd name="connsiteY15" fmla="*/ 166 h 60582"/>
                <a:gd name="connsiteX16" fmla="*/ 0 w 68904"/>
                <a:gd name="connsiteY16" fmla="*/ 2164 h 60582"/>
                <a:gd name="connsiteX17" fmla="*/ 8322 w 68904"/>
                <a:gd name="connsiteY17" fmla="*/ 9986 h 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04" h="60582">
                  <a:moveTo>
                    <a:pt x="8322" y="9986"/>
                  </a:moveTo>
                  <a:lnTo>
                    <a:pt x="29792" y="60582"/>
                  </a:lnTo>
                  <a:lnTo>
                    <a:pt x="37614" y="60582"/>
                  </a:lnTo>
                  <a:lnTo>
                    <a:pt x="60915" y="9986"/>
                  </a:lnTo>
                  <a:cubicBezTo>
                    <a:pt x="63745" y="4161"/>
                    <a:pt x="64910" y="2497"/>
                    <a:pt x="68904" y="1997"/>
                  </a:cubicBezTo>
                  <a:lnTo>
                    <a:pt x="68904" y="0"/>
                  </a:lnTo>
                  <a:lnTo>
                    <a:pt x="45936" y="0"/>
                  </a:lnTo>
                  <a:lnTo>
                    <a:pt x="45936" y="1997"/>
                  </a:lnTo>
                  <a:cubicBezTo>
                    <a:pt x="47600" y="2164"/>
                    <a:pt x="51428" y="2663"/>
                    <a:pt x="51428" y="7157"/>
                  </a:cubicBezTo>
                  <a:cubicBezTo>
                    <a:pt x="51428" y="8655"/>
                    <a:pt x="50596" y="11151"/>
                    <a:pt x="50097" y="12316"/>
                  </a:cubicBezTo>
                  <a:lnTo>
                    <a:pt x="37614" y="40943"/>
                  </a:lnTo>
                  <a:lnTo>
                    <a:pt x="25964" y="11484"/>
                  </a:lnTo>
                  <a:cubicBezTo>
                    <a:pt x="25465" y="10153"/>
                    <a:pt x="24799" y="8488"/>
                    <a:pt x="24799" y="7157"/>
                  </a:cubicBezTo>
                  <a:cubicBezTo>
                    <a:pt x="24799" y="3162"/>
                    <a:pt x="28294" y="2497"/>
                    <a:pt x="29792" y="2164"/>
                  </a:cubicBezTo>
                  <a:lnTo>
                    <a:pt x="29792" y="166"/>
                  </a:lnTo>
                  <a:lnTo>
                    <a:pt x="0" y="166"/>
                  </a:lnTo>
                  <a:lnTo>
                    <a:pt x="0" y="2164"/>
                  </a:lnTo>
                  <a:cubicBezTo>
                    <a:pt x="3994" y="2497"/>
                    <a:pt x="5992" y="4993"/>
                    <a:pt x="8322" y="9986"/>
                  </a:cubicBezTo>
                  <a:close/>
                </a:path>
              </a:pathLst>
            </a:custGeom>
            <a:solidFill>
              <a:srgbClr val="FFFFFF"/>
            </a:solidFill>
            <a:ln w="16561" cap="flat">
              <a:noFill/>
              <a:prstDash val="solid"/>
              <a:miter/>
            </a:ln>
          </p:spPr>
          <p:txBody>
            <a:bodyPr rtlCol="0" anchor="ctr"/>
            <a:lstStyle/>
            <a:p>
              <a:endParaRPr lang="en-CA"/>
            </a:p>
          </p:txBody>
        </p:sp>
        <p:sp>
          <p:nvSpPr>
            <p:cNvPr id="54" name="Freeform: Shape 53">
              <a:extLst>
                <a:ext uri="{FF2B5EF4-FFF2-40B4-BE49-F238E27FC236}">
                  <a16:creationId xmlns:a16="http://schemas.microsoft.com/office/drawing/2014/main" id="{A0CB49F7-19A7-4041-AC13-8E43C6574F52}"/>
                </a:ext>
              </a:extLst>
            </p:cNvPr>
            <p:cNvSpPr/>
            <p:nvPr/>
          </p:nvSpPr>
          <p:spPr>
            <a:xfrm>
              <a:off x="1247686" y="5929481"/>
              <a:ext cx="183577" cy="226184"/>
            </a:xfrm>
            <a:custGeom>
              <a:avLst/>
              <a:gdLst>
                <a:gd name="connsiteX0" fmla="*/ 155117 w 183577"/>
                <a:gd name="connsiteY0" fmla="*/ 214701 h 226184"/>
                <a:gd name="connsiteX1" fmla="*/ 183578 w 183577"/>
                <a:gd name="connsiteY1" fmla="*/ 163439 h 226184"/>
                <a:gd name="connsiteX2" fmla="*/ 126491 w 183577"/>
                <a:gd name="connsiteY2" fmla="*/ 103855 h 226184"/>
                <a:gd name="connsiteX3" fmla="*/ 172427 w 183577"/>
                <a:gd name="connsiteY3" fmla="*/ 53259 h 226184"/>
                <a:gd name="connsiteX4" fmla="*/ 141969 w 183577"/>
                <a:gd name="connsiteY4" fmla="*/ 6158 h 226184"/>
                <a:gd name="connsiteX5" fmla="*/ 94202 w 183577"/>
                <a:gd name="connsiteY5" fmla="*/ 0 h 226184"/>
                <a:gd name="connsiteX6" fmla="*/ 0 w 183577"/>
                <a:gd name="connsiteY6" fmla="*/ 0 h 226184"/>
                <a:gd name="connsiteX7" fmla="*/ 0 w 183577"/>
                <a:gd name="connsiteY7" fmla="*/ 4827 h 226184"/>
                <a:gd name="connsiteX8" fmla="*/ 19639 w 183577"/>
                <a:gd name="connsiteY8" fmla="*/ 35284 h 226184"/>
                <a:gd name="connsiteX9" fmla="*/ 19639 w 183577"/>
                <a:gd name="connsiteY9" fmla="*/ 192398 h 226184"/>
                <a:gd name="connsiteX10" fmla="*/ 0 w 183577"/>
                <a:gd name="connsiteY10" fmla="*/ 221525 h 226184"/>
                <a:gd name="connsiteX11" fmla="*/ 0 w 183577"/>
                <a:gd name="connsiteY11" fmla="*/ 226185 h 226184"/>
                <a:gd name="connsiteX12" fmla="*/ 96865 w 183577"/>
                <a:gd name="connsiteY12" fmla="*/ 226185 h 226184"/>
                <a:gd name="connsiteX13" fmla="*/ 155117 w 183577"/>
                <a:gd name="connsiteY13" fmla="*/ 214701 h 226184"/>
                <a:gd name="connsiteX14" fmla="*/ 63245 w 183577"/>
                <a:gd name="connsiteY14" fmla="*/ 23634 h 226184"/>
                <a:gd name="connsiteX15" fmla="*/ 76560 w 183577"/>
                <a:gd name="connsiteY15" fmla="*/ 23634 h 226184"/>
                <a:gd name="connsiteX16" fmla="*/ 109015 w 183577"/>
                <a:gd name="connsiteY16" fmla="*/ 27795 h 226184"/>
                <a:gd name="connsiteX17" fmla="*/ 127323 w 183577"/>
                <a:gd name="connsiteY17" fmla="*/ 59916 h 226184"/>
                <a:gd name="connsiteX18" fmla="*/ 80222 w 183577"/>
                <a:gd name="connsiteY18" fmla="*/ 95201 h 226184"/>
                <a:gd name="connsiteX19" fmla="*/ 63245 w 183577"/>
                <a:gd name="connsiteY19" fmla="*/ 95201 h 226184"/>
                <a:gd name="connsiteX20" fmla="*/ 63245 w 183577"/>
                <a:gd name="connsiteY20" fmla="*/ 23634 h 226184"/>
                <a:gd name="connsiteX21" fmla="*/ 63245 w 183577"/>
                <a:gd name="connsiteY21" fmla="*/ 174257 h 226184"/>
                <a:gd name="connsiteX22" fmla="*/ 63245 w 183577"/>
                <a:gd name="connsiteY22" fmla="*/ 119167 h 226184"/>
                <a:gd name="connsiteX23" fmla="*/ 85381 w 183577"/>
                <a:gd name="connsiteY23" fmla="*/ 119167 h 226184"/>
                <a:gd name="connsiteX24" fmla="*/ 120333 w 183577"/>
                <a:gd name="connsiteY24" fmla="*/ 126823 h 226184"/>
                <a:gd name="connsiteX25" fmla="*/ 138307 w 183577"/>
                <a:gd name="connsiteY25" fmla="*/ 162107 h 226184"/>
                <a:gd name="connsiteX26" fmla="*/ 124161 w 183577"/>
                <a:gd name="connsiteY26" fmla="*/ 193564 h 226184"/>
                <a:gd name="connsiteX27" fmla="*/ 86047 w 183577"/>
                <a:gd name="connsiteY27" fmla="*/ 202884 h 226184"/>
                <a:gd name="connsiteX28" fmla="*/ 63245 w 183577"/>
                <a:gd name="connsiteY28" fmla="*/ 174257 h 2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577" h="226184">
                  <a:moveTo>
                    <a:pt x="155117" y="214701"/>
                  </a:moveTo>
                  <a:cubicBezTo>
                    <a:pt x="169930" y="205713"/>
                    <a:pt x="183578" y="188404"/>
                    <a:pt x="183578" y="163439"/>
                  </a:cubicBezTo>
                  <a:cubicBezTo>
                    <a:pt x="183578" y="128155"/>
                    <a:pt x="157281" y="110180"/>
                    <a:pt x="126491" y="103855"/>
                  </a:cubicBezTo>
                  <a:cubicBezTo>
                    <a:pt x="150790" y="97364"/>
                    <a:pt x="172427" y="83384"/>
                    <a:pt x="172427" y="53259"/>
                  </a:cubicBezTo>
                  <a:cubicBezTo>
                    <a:pt x="172427" y="34286"/>
                    <a:pt x="164105" y="15146"/>
                    <a:pt x="141969" y="6158"/>
                  </a:cubicBezTo>
                  <a:cubicBezTo>
                    <a:pt x="129486" y="999"/>
                    <a:pt x="114008" y="0"/>
                    <a:pt x="94202" y="0"/>
                  </a:cubicBezTo>
                  <a:lnTo>
                    <a:pt x="0" y="0"/>
                  </a:lnTo>
                  <a:lnTo>
                    <a:pt x="0" y="4827"/>
                  </a:lnTo>
                  <a:cubicBezTo>
                    <a:pt x="19639" y="7323"/>
                    <a:pt x="19639" y="18641"/>
                    <a:pt x="19639" y="35284"/>
                  </a:cubicBezTo>
                  <a:lnTo>
                    <a:pt x="19639" y="192398"/>
                  </a:lnTo>
                  <a:cubicBezTo>
                    <a:pt x="19639" y="210041"/>
                    <a:pt x="17476" y="218362"/>
                    <a:pt x="0" y="221525"/>
                  </a:cubicBezTo>
                  <a:lnTo>
                    <a:pt x="0" y="226185"/>
                  </a:lnTo>
                  <a:lnTo>
                    <a:pt x="96865" y="226185"/>
                  </a:lnTo>
                  <a:cubicBezTo>
                    <a:pt x="114174" y="226185"/>
                    <a:pt x="136310" y="226185"/>
                    <a:pt x="155117" y="214701"/>
                  </a:cubicBezTo>
                  <a:close/>
                  <a:moveTo>
                    <a:pt x="63245" y="23634"/>
                  </a:moveTo>
                  <a:lnTo>
                    <a:pt x="76560" y="23634"/>
                  </a:lnTo>
                  <a:cubicBezTo>
                    <a:pt x="89708" y="23634"/>
                    <a:pt x="100027" y="23967"/>
                    <a:pt x="109015" y="27795"/>
                  </a:cubicBezTo>
                  <a:cubicBezTo>
                    <a:pt x="121830" y="33620"/>
                    <a:pt x="127323" y="44771"/>
                    <a:pt x="127323" y="59916"/>
                  </a:cubicBezTo>
                  <a:cubicBezTo>
                    <a:pt x="127323" y="88710"/>
                    <a:pt x="102025" y="95201"/>
                    <a:pt x="80222" y="95201"/>
                  </a:cubicBezTo>
                  <a:lnTo>
                    <a:pt x="63245" y="95201"/>
                  </a:lnTo>
                  <a:lnTo>
                    <a:pt x="63245" y="23634"/>
                  </a:lnTo>
                  <a:close/>
                  <a:moveTo>
                    <a:pt x="63245" y="174257"/>
                  </a:moveTo>
                  <a:lnTo>
                    <a:pt x="63245" y="119167"/>
                  </a:lnTo>
                  <a:lnTo>
                    <a:pt x="85381" y="119167"/>
                  </a:lnTo>
                  <a:cubicBezTo>
                    <a:pt x="95700" y="119167"/>
                    <a:pt x="108516" y="119500"/>
                    <a:pt x="120333" y="126823"/>
                  </a:cubicBezTo>
                  <a:cubicBezTo>
                    <a:pt x="126491" y="130651"/>
                    <a:pt x="138307" y="140970"/>
                    <a:pt x="138307" y="162107"/>
                  </a:cubicBezTo>
                  <a:cubicBezTo>
                    <a:pt x="138307" y="177752"/>
                    <a:pt x="131317" y="188071"/>
                    <a:pt x="124161" y="193564"/>
                  </a:cubicBezTo>
                  <a:cubicBezTo>
                    <a:pt x="114174" y="200887"/>
                    <a:pt x="98862" y="202884"/>
                    <a:pt x="86047" y="202884"/>
                  </a:cubicBezTo>
                  <a:cubicBezTo>
                    <a:pt x="63412" y="202884"/>
                    <a:pt x="63245" y="189902"/>
                    <a:pt x="63245" y="174257"/>
                  </a:cubicBezTo>
                  <a:close/>
                </a:path>
              </a:pathLst>
            </a:custGeom>
            <a:solidFill>
              <a:srgbClr val="FFFFFF"/>
            </a:solidFill>
            <a:ln w="16561"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62270C4B-C0CF-4CA2-B235-124F017E0B87}"/>
                </a:ext>
              </a:extLst>
            </p:cNvPr>
            <p:cNvSpPr/>
            <p:nvPr/>
          </p:nvSpPr>
          <p:spPr>
            <a:xfrm>
              <a:off x="1427269" y="6001713"/>
              <a:ext cx="127655" cy="153952"/>
            </a:xfrm>
            <a:custGeom>
              <a:avLst/>
              <a:gdLst>
                <a:gd name="connsiteX0" fmla="*/ 109015 w 127655"/>
                <a:gd name="connsiteY0" fmla="*/ 1997 h 153952"/>
                <a:gd name="connsiteX1" fmla="*/ 61914 w 127655"/>
                <a:gd name="connsiteY1" fmla="*/ 27628 h 153952"/>
                <a:gd name="connsiteX2" fmla="*/ 61914 w 127655"/>
                <a:gd name="connsiteY2" fmla="*/ 0 h 153952"/>
                <a:gd name="connsiteX3" fmla="*/ 0 w 127655"/>
                <a:gd name="connsiteY3" fmla="*/ 32455 h 153952"/>
                <a:gd name="connsiteX4" fmla="*/ 1664 w 127655"/>
                <a:gd name="connsiteY4" fmla="*/ 35950 h 153952"/>
                <a:gd name="connsiteX5" fmla="*/ 22136 w 127655"/>
                <a:gd name="connsiteY5" fmla="*/ 68072 h 153952"/>
                <a:gd name="connsiteX6" fmla="*/ 22136 w 127655"/>
                <a:gd name="connsiteY6" fmla="*/ 115506 h 153952"/>
                <a:gd name="connsiteX7" fmla="*/ 19639 w 127655"/>
                <a:gd name="connsiteY7" fmla="*/ 135977 h 153952"/>
                <a:gd name="connsiteX8" fmla="*/ 3329 w 127655"/>
                <a:gd name="connsiteY8" fmla="*/ 149458 h 153952"/>
                <a:gd name="connsiteX9" fmla="*/ 3329 w 127655"/>
                <a:gd name="connsiteY9" fmla="*/ 153952 h 153952"/>
                <a:gd name="connsiteX10" fmla="*/ 81553 w 127655"/>
                <a:gd name="connsiteY10" fmla="*/ 153952 h 153952"/>
                <a:gd name="connsiteX11" fmla="*/ 81553 w 127655"/>
                <a:gd name="connsiteY11" fmla="*/ 149458 h 153952"/>
                <a:gd name="connsiteX12" fmla="*/ 61914 w 127655"/>
                <a:gd name="connsiteY12" fmla="*/ 115506 h 153952"/>
                <a:gd name="connsiteX13" fmla="*/ 61914 w 127655"/>
                <a:gd name="connsiteY13" fmla="*/ 71567 h 153952"/>
                <a:gd name="connsiteX14" fmla="*/ 68405 w 127655"/>
                <a:gd name="connsiteY14" fmla="*/ 45603 h 153952"/>
                <a:gd name="connsiteX15" fmla="*/ 93370 w 127655"/>
                <a:gd name="connsiteY15" fmla="*/ 32788 h 153952"/>
                <a:gd name="connsiteX16" fmla="*/ 117170 w 127655"/>
                <a:gd name="connsiteY16" fmla="*/ 48432 h 153952"/>
                <a:gd name="connsiteX17" fmla="*/ 120998 w 127655"/>
                <a:gd name="connsiteY17" fmla="*/ 48432 h 153952"/>
                <a:gd name="connsiteX18" fmla="*/ 127656 w 127655"/>
                <a:gd name="connsiteY18" fmla="*/ 5492 h 153952"/>
                <a:gd name="connsiteX19" fmla="*/ 109015 w 127655"/>
                <a:gd name="connsiteY19" fmla="*/ 1997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55" h="153952">
                  <a:moveTo>
                    <a:pt x="109015" y="1997"/>
                  </a:moveTo>
                  <a:cubicBezTo>
                    <a:pt x="84715" y="1997"/>
                    <a:pt x="71733" y="16477"/>
                    <a:pt x="61914" y="27628"/>
                  </a:cubicBezTo>
                  <a:lnTo>
                    <a:pt x="61914" y="0"/>
                  </a:lnTo>
                  <a:lnTo>
                    <a:pt x="0" y="32455"/>
                  </a:lnTo>
                  <a:lnTo>
                    <a:pt x="1664" y="35950"/>
                  </a:lnTo>
                  <a:cubicBezTo>
                    <a:pt x="21803" y="35950"/>
                    <a:pt x="22136" y="51595"/>
                    <a:pt x="22136" y="68072"/>
                  </a:cubicBezTo>
                  <a:lnTo>
                    <a:pt x="22136" y="115506"/>
                  </a:lnTo>
                  <a:cubicBezTo>
                    <a:pt x="22136" y="121664"/>
                    <a:pt x="21803" y="130318"/>
                    <a:pt x="19639" y="135977"/>
                  </a:cubicBezTo>
                  <a:cubicBezTo>
                    <a:pt x="15478" y="145297"/>
                    <a:pt x="8155" y="147794"/>
                    <a:pt x="3329" y="149458"/>
                  </a:cubicBezTo>
                  <a:lnTo>
                    <a:pt x="3329" y="153952"/>
                  </a:lnTo>
                  <a:lnTo>
                    <a:pt x="81553" y="153952"/>
                  </a:lnTo>
                  <a:lnTo>
                    <a:pt x="81553" y="149458"/>
                  </a:lnTo>
                  <a:cubicBezTo>
                    <a:pt x="63911" y="143134"/>
                    <a:pt x="61914" y="139139"/>
                    <a:pt x="61914" y="115506"/>
                  </a:cubicBezTo>
                  <a:lnTo>
                    <a:pt x="61914" y="71567"/>
                  </a:lnTo>
                  <a:cubicBezTo>
                    <a:pt x="61914" y="63911"/>
                    <a:pt x="61914" y="54591"/>
                    <a:pt x="68405" y="45603"/>
                  </a:cubicBezTo>
                  <a:cubicBezTo>
                    <a:pt x="74230" y="37614"/>
                    <a:pt x="82885" y="32788"/>
                    <a:pt x="93370" y="32788"/>
                  </a:cubicBezTo>
                  <a:cubicBezTo>
                    <a:pt x="107517" y="32788"/>
                    <a:pt x="113176" y="41775"/>
                    <a:pt x="117170" y="48432"/>
                  </a:cubicBezTo>
                  <a:lnTo>
                    <a:pt x="120998" y="48432"/>
                  </a:lnTo>
                  <a:lnTo>
                    <a:pt x="127656" y="5492"/>
                  </a:lnTo>
                  <a:cubicBezTo>
                    <a:pt x="123994" y="4161"/>
                    <a:pt x="118002" y="1997"/>
                    <a:pt x="109015" y="1997"/>
                  </a:cubicBezTo>
                  <a:close/>
                </a:path>
              </a:pathLst>
            </a:custGeom>
            <a:solidFill>
              <a:srgbClr val="FFFFFF"/>
            </a:solidFill>
            <a:ln w="16561"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D58A5F47-1454-4C4A-B490-1E3C1F3C8B3C}"/>
                </a:ext>
              </a:extLst>
            </p:cNvPr>
            <p:cNvSpPr/>
            <p:nvPr/>
          </p:nvSpPr>
          <p:spPr>
            <a:xfrm>
              <a:off x="1560583" y="6004210"/>
              <a:ext cx="183078" cy="157447"/>
            </a:xfrm>
            <a:custGeom>
              <a:avLst/>
              <a:gdLst>
                <a:gd name="connsiteX0" fmla="*/ 181081 w 183078"/>
                <a:gd name="connsiteY0" fmla="*/ 128321 h 157447"/>
                <a:gd name="connsiteX1" fmla="*/ 164438 w 183078"/>
                <a:gd name="connsiteY1" fmla="*/ 97531 h 157447"/>
                <a:gd name="connsiteX2" fmla="*/ 164438 w 183078"/>
                <a:gd name="connsiteY2" fmla="*/ 333 h 157447"/>
                <a:gd name="connsiteX3" fmla="*/ 105520 w 183078"/>
                <a:gd name="connsiteY3" fmla="*/ 12150 h 157447"/>
                <a:gd name="connsiteX4" fmla="*/ 105520 w 183078"/>
                <a:gd name="connsiteY4" fmla="*/ 16643 h 157447"/>
                <a:gd name="connsiteX5" fmla="*/ 124493 w 183078"/>
                <a:gd name="connsiteY5" fmla="*/ 40277 h 157447"/>
                <a:gd name="connsiteX6" fmla="*/ 124493 w 183078"/>
                <a:gd name="connsiteY6" fmla="*/ 91872 h 157447"/>
                <a:gd name="connsiteX7" fmla="*/ 116837 w 183078"/>
                <a:gd name="connsiteY7" fmla="*/ 116837 h 157447"/>
                <a:gd name="connsiteX8" fmla="*/ 88876 w 183078"/>
                <a:gd name="connsiteY8" fmla="*/ 128321 h 157447"/>
                <a:gd name="connsiteX9" fmla="*/ 60249 w 183078"/>
                <a:gd name="connsiteY9" fmla="*/ 109015 h 157447"/>
                <a:gd name="connsiteX10" fmla="*/ 58086 w 183078"/>
                <a:gd name="connsiteY10" fmla="*/ 91706 h 157447"/>
                <a:gd name="connsiteX11" fmla="*/ 58086 w 183078"/>
                <a:gd name="connsiteY11" fmla="*/ 0 h 157447"/>
                <a:gd name="connsiteX12" fmla="*/ 0 w 183078"/>
                <a:gd name="connsiteY12" fmla="*/ 11817 h 157447"/>
                <a:gd name="connsiteX13" fmla="*/ 0 w 183078"/>
                <a:gd name="connsiteY13" fmla="*/ 16311 h 157447"/>
                <a:gd name="connsiteX14" fmla="*/ 17975 w 183078"/>
                <a:gd name="connsiteY14" fmla="*/ 43939 h 157447"/>
                <a:gd name="connsiteX15" fmla="*/ 17975 w 183078"/>
                <a:gd name="connsiteY15" fmla="*/ 100027 h 157447"/>
                <a:gd name="connsiteX16" fmla="*/ 28294 w 183078"/>
                <a:gd name="connsiteY16" fmla="*/ 138141 h 157447"/>
                <a:gd name="connsiteX17" fmla="*/ 70901 w 183078"/>
                <a:gd name="connsiteY17" fmla="*/ 156449 h 157447"/>
                <a:gd name="connsiteX18" fmla="*/ 126657 w 183078"/>
                <a:gd name="connsiteY18" fmla="*/ 127988 h 157447"/>
                <a:gd name="connsiteX19" fmla="*/ 147794 w 183078"/>
                <a:gd name="connsiteY19" fmla="*/ 157447 h 157447"/>
                <a:gd name="connsiteX20" fmla="*/ 183079 w 183078"/>
                <a:gd name="connsiteY20" fmla="*/ 131151 h 157447"/>
                <a:gd name="connsiteX21" fmla="*/ 181081 w 183078"/>
                <a:gd name="connsiteY21" fmla="*/ 128321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078" h="157447">
                  <a:moveTo>
                    <a:pt x="181081" y="128321"/>
                  </a:moveTo>
                  <a:cubicBezTo>
                    <a:pt x="164438" y="125159"/>
                    <a:pt x="164438" y="113176"/>
                    <a:pt x="164438" y="97531"/>
                  </a:cubicBezTo>
                  <a:lnTo>
                    <a:pt x="164438" y="333"/>
                  </a:lnTo>
                  <a:lnTo>
                    <a:pt x="105520" y="12150"/>
                  </a:lnTo>
                  <a:lnTo>
                    <a:pt x="105520" y="16643"/>
                  </a:lnTo>
                  <a:cubicBezTo>
                    <a:pt x="121165" y="18807"/>
                    <a:pt x="124493" y="24965"/>
                    <a:pt x="124493" y="40277"/>
                  </a:cubicBezTo>
                  <a:lnTo>
                    <a:pt x="124493" y="91872"/>
                  </a:lnTo>
                  <a:cubicBezTo>
                    <a:pt x="124493" y="98529"/>
                    <a:pt x="124161" y="108183"/>
                    <a:pt x="116837" y="116837"/>
                  </a:cubicBezTo>
                  <a:cubicBezTo>
                    <a:pt x="111012" y="123495"/>
                    <a:pt x="101359" y="128321"/>
                    <a:pt x="88876" y="128321"/>
                  </a:cubicBezTo>
                  <a:cubicBezTo>
                    <a:pt x="74064" y="128321"/>
                    <a:pt x="64244" y="120998"/>
                    <a:pt x="60249" y="109015"/>
                  </a:cubicBezTo>
                  <a:cubicBezTo>
                    <a:pt x="58585" y="103855"/>
                    <a:pt x="58086" y="98696"/>
                    <a:pt x="58086" y="91706"/>
                  </a:cubicBezTo>
                  <a:lnTo>
                    <a:pt x="58086" y="0"/>
                  </a:lnTo>
                  <a:lnTo>
                    <a:pt x="0" y="11817"/>
                  </a:lnTo>
                  <a:lnTo>
                    <a:pt x="0" y="16311"/>
                  </a:lnTo>
                  <a:cubicBezTo>
                    <a:pt x="16311" y="18474"/>
                    <a:pt x="17975" y="26962"/>
                    <a:pt x="17975" y="43939"/>
                  </a:cubicBezTo>
                  <a:lnTo>
                    <a:pt x="17975" y="100027"/>
                  </a:lnTo>
                  <a:cubicBezTo>
                    <a:pt x="17975" y="111844"/>
                    <a:pt x="18641" y="125991"/>
                    <a:pt x="28294" y="138141"/>
                  </a:cubicBezTo>
                  <a:cubicBezTo>
                    <a:pt x="32455" y="143633"/>
                    <a:pt x="44272" y="156449"/>
                    <a:pt x="70901" y="156449"/>
                  </a:cubicBezTo>
                  <a:cubicBezTo>
                    <a:pt x="96865" y="156449"/>
                    <a:pt x="115839" y="142635"/>
                    <a:pt x="126657" y="127988"/>
                  </a:cubicBezTo>
                  <a:cubicBezTo>
                    <a:pt x="128987" y="136976"/>
                    <a:pt x="133148" y="146629"/>
                    <a:pt x="147794" y="157447"/>
                  </a:cubicBezTo>
                  <a:lnTo>
                    <a:pt x="183079" y="131151"/>
                  </a:lnTo>
                  <a:lnTo>
                    <a:pt x="181081" y="128321"/>
                  </a:lnTo>
                  <a:close/>
                </a:path>
              </a:pathLst>
            </a:custGeom>
            <a:solidFill>
              <a:srgbClr val="FFFFFF"/>
            </a:solidFill>
            <a:ln w="16561"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B2D472A0-2169-413B-A5DC-8E51ECA779D1}"/>
                </a:ext>
              </a:extLst>
            </p:cNvPr>
            <p:cNvSpPr/>
            <p:nvPr/>
          </p:nvSpPr>
          <p:spPr>
            <a:xfrm>
              <a:off x="1743662" y="6001547"/>
              <a:ext cx="187738" cy="154118"/>
            </a:xfrm>
            <a:custGeom>
              <a:avLst/>
              <a:gdLst>
                <a:gd name="connsiteX0" fmla="*/ 110846 w 187738"/>
                <a:gd name="connsiteY0" fmla="*/ 149625 h 154118"/>
                <a:gd name="connsiteX1" fmla="*/ 110846 w 187738"/>
                <a:gd name="connsiteY1" fmla="*/ 154119 h 154118"/>
                <a:gd name="connsiteX2" fmla="*/ 187739 w 187738"/>
                <a:gd name="connsiteY2" fmla="*/ 154119 h 154118"/>
                <a:gd name="connsiteX3" fmla="*/ 187739 w 187738"/>
                <a:gd name="connsiteY3" fmla="*/ 149625 h 154118"/>
                <a:gd name="connsiteX4" fmla="*/ 168432 w 187738"/>
                <a:gd name="connsiteY4" fmla="*/ 117170 h 154118"/>
                <a:gd name="connsiteX5" fmla="*/ 168432 w 187738"/>
                <a:gd name="connsiteY5" fmla="*/ 62080 h 154118"/>
                <a:gd name="connsiteX6" fmla="*/ 158446 w 187738"/>
                <a:gd name="connsiteY6" fmla="*/ 21304 h 154118"/>
                <a:gd name="connsiteX7" fmla="*/ 116505 w 187738"/>
                <a:gd name="connsiteY7" fmla="*/ 2996 h 154118"/>
                <a:gd name="connsiteX8" fmla="*/ 62247 w 187738"/>
                <a:gd name="connsiteY8" fmla="*/ 27961 h 154118"/>
                <a:gd name="connsiteX9" fmla="*/ 62247 w 187738"/>
                <a:gd name="connsiteY9" fmla="*/ 0 h 154118"/>
                <a:gd name="connsiteX10" fmla="*/ 0 w 187738"/>
                <a:gd name="connsiteY10" fmla="*/ 32455 h 154118"/>
                <a:gd name="connsiteX11" fmla="*/ 2330 w 187738"/>
                <a:gd name="connsiteY11" fmla="*/ 36283 h 154118"/>
                <a:gd name="connsiteX12" fmla="*/ 22136 w 187738"/>
                <a:gd name="connsiteY12" fmla="*/ 67739 h 154118"/>
                <a:gd name="connsiteX13" fmla="*/ 22136 w 187738"/>
                <a:gd name="connsiteY13" fmla="*/ 116504 h 154118"/>
                <a:gd name="connsiteX14" fmla="*/ 2829 w 187738"/>
                <a:gd name="connsiteY14" fmla="*/ 149458 h 154118"/>
                <a:gd name="connsiteX15" fmla="*/ 2829 w 187738"/>
                <a:gd name="connsiteY15" fmla="*/ 154119 h 154118"/>
                <a:gd name="connsiteX16" fmla="*/ 80388 w 187738"/>
                <a:gd name="connsiteY16" fmla="*/ 154119 h 154118"/>
                <a:gd name="connsiteX17" fmla="*/ 80055 w 187738"/>
                <a:gd name="connsiteY17" fmla="*/ 149625 h 154118"/>
                <a:gd name="connsiteX18" fmla="*/ 62080 w 187738"/>
                <a:gd name="connsiteY18" fmla="*/ 120499 h 154118"/>
                <a:gd name="connsiteX19" fmla="*/ 62080 w 187738"/>
                <a:gd name="connsiteY19" fmla="*/ 65742 h 154118"/>
                <a:gd name="connsiteX20" fmla="*/ 73564 w 187738"/>
                <a:gd name="connsiteY20" fmla="*/ 38446 h 154118"/>
                <a:gd name="connsiteX21" fmla="*/ 96366 w 187738"/>
                <a:gd name="connsiteY21" fmla="*/ 31456 h 154118"/>
                <a:gd name="connsiteX22" fmla="*/ 128155 w 187738"/>
                <a:gd name="connsiteY22" fmla="*/ 65742 h 154118"/>
                <a:gd name="connsiteX23" fmla="*/ 128155 w 187738"/>
                <a:gd name="connsiteY23" fmla="*/ 120499 h 154118"/>
                <a:gd name="connsiteX24" fmla="*/ 110846 w 187738"/>
                <a:gd name="connsiteY24" fmla="*/ 149625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738" h="154118">
                  <a:moveTo>
                    <a:pt x="110846" y="149625"/>
                  </a:moveTo>
                  <a:lnTo>
                    <a:pt x="110846" y="154119"/>
                  </a:lnTo>
                  <a:lnTo>
                    <a:pt x="187739" y="154119"/>
                  </a:lnTo>
                  <a:lnTo>
                    <a:pt x="187739" y="149625"/>
                  </a:lnTo>
                  <a:cubicBezTo>
                    <a:pt x="168765" y="146130"/>
                    <a:pt x="168432" y="137142"/>
                    <a:pt x="168432" y="117170"/>
                  </a:cubicBezTo>
                  <a:lnTo>
                    <a:pt x="168432" y="62080"/>
                  </a:lnTo>
                  <a:cubicBezTo>
                    <a:pt x="168432" y="47933"/>
                    <a:pt x="168099" y="33453"/>
                    <a:pt x="158446" y="21304"/>
                  </a:cubicBezTo>
                  <a:cubicBezTo>
                    <a:pt x="151456" y="11983"/>
                    <a:pt x="137309" y="2996"/>
                    <a:pt x="116505" y="2996"/>
                  </a:cubicBezTo>
                  <a:cubicBezTo>
                    <a:pt x="88876" y="2996"/>
                    <a:pt x="72899" y="18141"/>
                    <a:pt x="62247" y="27961"/>
                  </a:cubicBezTo>
                  <a:lnTo>
                    <a:pt x="62247" y="0"/>
                  </a:lnTo>
                  <a:lnTo>
                    <a:pt x="0" y="32455"/>
                  </a:lnTo>
                  <a:lnTo>
                    <a:pt x="2330" y="36283"/>
                  </a:lnTo>
                  <a:cubicBezTo>
                    <a:pt x="21969" y="36948"/>
                    <a:pt x="22136" y="47267"/>
                    <a:pt x="22136" y="67739"/>
                  </a:cubicBezTo>
                  <a:lnTo>
                    <a:pt x="22136" y="116504"/>
                  </a:lnTo>
                  <a:cubicBezTo>
                    <a:pt x="22136" y="132482"/>
                    <a:pt x="21803" y="146629"/>
                    <a:pt x="2829" y="149458"/>
                  </a:cubicBezTo>
                  <a:lnTo>
                    <a:pt x="2829" y="154119"/>
                  </a:lnTo>
                  <a:lnTo>
                    <a:pt x="80388" y="154119"/>
                  </a:lnTo>
                  <a:lnTo>
                    <a:pt x="80055" y="149625"/>
                  </a:lnTo>
                  <a:cubicBezTo>
                    <a:pt x="62746" y="144798"/>
                    <a:pt x="62080" y="137808"/>
                    <a:pt x="62080" y="120499"/>
                  </a:cubicBezTo>
                  <a:lnTo>
                    <a:pt x="62080" y="65742"/>
                  </a:lnTo>
                  <a:cubicBezTo>
                    <a:pt x="62080" y="58086"/>
                    <a:pt x="62413" y="47101"/>
                    <a:pt x="73564" y="38446"/>
                  </a:cubicBezTo>
                  <a:cubicBezTo>
                    <a:pt x="78724" y="34618"/>
                    <a:pt x="86047" y="31456"/>
                    <a:pt x="96366" y="31456"/>
                  </a:cubicBezTo>
                  <a:cubicBezTo>
                    <a:pt x="127822" y="31456"/>
                    <a:pt x="128155" y="57753"/>
                    <a:pt x="128155" y="65742"/>
                  </a:cubicBezTo>
                  <a:lnTo>
                    <a:pt x="128155" y="120499"/>
                  </a:lnTo>
                  <a:cubicBezTo>
                    <a:pt x="128488" y="137142"/>
                    <a:pt x="128155" y="145797"/>
                    <a:pt x="110846" y="149625"/>
                  </a:cubicBezTo>
                  <a:close/>
                </a:path>
              </a:pathLst>
            </a:custGeom>
            <a:solidFill>
              <a:srgbClr val="FFFFFF"/>
            </a:solidFill>
            <a:ln w="16561"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C739D8ED-D209-4FB1-AE50-B5BEDB191B54}"/>
                </a:ext>
              </a:extLst>
            </p:cNvPr>
            <p:cNvSpPr/>
            <p:nvPr/>
          </p:nvSpPr>
          <p:spPr>
            <a:xfrm>
              <a:off x="1940055" y="6004376"/>
              <a:ext cx="105687" cy="156615"/>
            </a:xfrm>
            <a:custGeom>
              <a:avLst/>
              <a:gdLst>
                <a:gd name="connsiteX0" fmla="*/ 76061 w 105687"/>
                <a:gd name="connsiteY0" fmla="*/ 67240 h 156615"/>
                <a:gd name="connsiteX1" fmla="*/ 63911 w 105687"/>
                <a:gd name="connsiteY1" fmla="*/ 61414 h 156615"/>
                <a:gd name="connsiteX2" fmla="*/ 41442 w 105687"/>
                <a:gd name="connsiteY2" fmla="*/ 38280 h 156615"/>
                <a:gd name="connsiteX3" fmla="*/ 65742 w 105687"/>
                <a:gd name="connsiteY3" fmla="*/ 19306 h 156615"/>
                <a:gd name="connsiteX4" fmla="*/ 95534 w 105687"/>
                <a:gd name="connsiteY4" fmla="*/ 43273 h 156615"/>
                <a:gd name="connsiteX5" fmla="*/ 100027 w 105687"/>
                <a:gd name="connsiteY5" fmla="*/ 43273 h 156615"/>
                <a:gd name="connsiteX6" fmla="*/ 100027 w 105687"/>
                <a:gd name="connsiteY6" fmla="*/ 7656 h 156615"/>
                <a:gd name="connsiteX7" fmla="*/ 58752 w 105687"/>
                <a:gd name="connsiteY7" fmla="*/ 0 h 156615"/>
                <a:gd name="connsiteX8" fmla="*/ 1997 w 105687"/>
                <a:gd name="connsiteY8" fmla="*/ 44937 h 156615"/>
                <a:gd name="connsiteX9" fmla="*/ 26963 w 105687"/>
                <a:gd name="connsiteY9" fmla="*/ 81220 h 156615"/>
                <a:gd name="connsiteX10" fmla="*/ 40444 w 105687"/>
                <a:gd name="connsiteY10" fmla="*/ 87711 h 156615"/>
                <a:gd name="connsiteX11" fmla="*/ 65742 w 105687"/>
                <a:gd name="connsiteY11" fmla="*/ 115006 h 156615"/>
                <a:gd name="connsiteX12" fmla="*/ 37448 w 105687"/>
                <a:gd name="connsiteY12" fmla="*/ 137142 h 156615"/>
                <a:gd name="connsiteX13" fmla="*/ 4660 w 105687"/>
                <a:gd name="connsiteY13" fmla="*/ 111178 h 156615"/>
                <a:gd name="connsiteX14" fmla="*/ 0 w 105687"/>
                <a:gd name="connsiteY14" fmla="*/ 111178 h 156615"/>
                <a:gd name="connsiteX15" fmla="*/ 0 w 105687"/>
                <a:gd name="connsiteY15" fmla="*/ 149292 h 156615"/>
                <a:gd name="connsiteX16" fmla="*/ 43606 w 105687"/>
                <a:gd name="connsiteY16" fmla="*/ 156615 h 156615"/>
                <a:gd name="connsiteX17" fmla="*/ 90041 w 105687"/>
                <a:gd name="connsiteY17" fmla="*/ 142135 h 156615"/>
                <a:gd name="connsiteX18" fmla="*/ 105686 w 105687"/>
                <a:gd name="connsiteY18" fmla="*/ 107517 h 156615"/>
                <a:gd name="connsiteX19" fmla="*/ 76061 w 105687"/>
                <a:gd name="connsiteY19" fmla="*/ 67240 h 1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687" h="156615">
                  <a:moveTo>
                    <a:pt x="76061" y="67240"/>
                  </a:moveTo>
                  <a:lnTo>
                    <a:pt x="63911" y="61414"/>
                  </a:lnTo>
                  <a:cubicBezTo>
                    <a:pt x="53592" y="56588"/>
                    <a:pt x="41442" y="50763"/>
                    <a:pt x="41442" y="38280"/>
                  </a:cubicBezTo>
                  <a:cubicBezTo>
                    <a:pt x="41442" y="27628"/>
                    <a:pt x="51428" y="19306"/>
                    <a:pt x="65742" y="19306"/>
                  </a:cubicBezTo>
                  <a:cubicBezTo>
                    <a:pt x="88876" y="19306"/>
                    <a:pt x="93370" y="35284"/>
                    <a:pt x="95534" y="43273"/>
                  </a:cubicBezTo>
                  <a:lnTo>
                    <a:pt x="100027" y="43273"/>
                  </a:lnTo>
                  <a:lnTo>
                    <a:pt x="100027" y="7656"/>
                  </a:lnTo>
                  <a:cubicBezTo>
                    <a:pt x="93037" y="5159"/>
                    <a:pt x="78890" y="0"/>
                    <a:pt x="58752" y="0"/>
                  </a:cubicBezTo>
                  <a:cubicBezTo>
                    <a:pt x="21803" y="0"/>
                    <a:pt x="1997" y="20471"/>
                    <a:pt x="1997" y="44937"/>
                  </a:cubicBezTo>
                  <a:cubicBezTo>
                    <a:pt x="1997" y="67406"/>
                    <a:pt x="18308" y="76394"/>
                    <a:pt x="26963" y="81220"/>
                  </a:cubicBezTo>
                  <a:lnTo>
                    <a:pt x="40444" y="87711"/>
                  </a:lnTo>
                  <a:cubicBezTo>
                    <a:pt x="51595" y="93536"/>
                    <a:pt x="65742" y="100859"/>
                    <a:pt x="65742" y="115006"/>
                  </a:cubicBezTo>
                  <a:cubicBezTo>
                    <a:pt x="65742" y="130984"/>
                    <a:pt x="50929" y="137142"/>
                    <a:pt x="37448" y="137142"/>
                  </a:cubicBezTo>
                  <a:cubicBezTo>
                    <a:pt x="13481" y="137142"/>
                    <a:pt x="7656" y="120499"/>
                    <a:pt x="4660" y="111178"/>
                  </a:cubicBezTo>
                  <a:lnTo>
                    <a:pt x="0" y="111178"/>
                  </a:lnTo>
                  <a:lnTo>
                    <a:pt x="0" y="149292"/>
                  </a:lnTo>
                  <a:cubicBezTo>
                    <a:pt x="12150" y="153120"/>
                    <a:pt x="23467" y="156615"/>
                    <a:pt x="43606" y="156615"/>
                  </a:cubicBezTo>
                  <a:cubicBezTo>
                    <a:pt x="68904" y="156615"/>
                    <a:pt x="83051" y="148293"/>
                    <a:pt x="90041" y="142135"/>
                  </a:cubicBezTo>
                  <a:cubicBezTo>
                    <a:pt x="100027" y="133481"/>
                    <a:pt x="105686" y="120332"/>
                    <a:pt x="105686" y="107517"/>
                  </a:cubicBezTo>
                  <a:cubicBezTo>
                    <a:pt x="105853" y="81387"/>
                    <a:pt x="83717" y="70901"/>
                    <a:pt x="76061" y="67240"/>
                  </a:cubicBezTo>
                  <a:close/>
                </a:path>
              </a:pathLst>
            </a:custGeom>
            <a:solidFill>
              <a:srgbClr val="FFFFFF"/>
            </a:solidFill>
            <a:ln w="16561"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2AA2102A-2880-4BEE-A4D8-B8DB9577B256}"/>
                </a:ext>
              </a:extLst>
            </p:cNvPr>
            <p:cNvSpPr/>
            <p:nvPr/>
          </p:nvSpPr>
          <p:spPr>
            <a:xfrm>
              <a:off x="2048071" y="6010202"/>
              <a:ext cx="268459" cy="148459"/>
            </a:xfrm>
            <a:custGeom>
              <a:avLst/>
              <a:gdLst>
                <a:gd name="connsiteX0" fmla="*/ 268127 w 268459"/>
                <a:gd name="connsiteY0" fmla="*/ 0 h 148459"/>
                <a:gd name="connsiteX1" fmla="*/ 211040 w 268459"/>
                <a:gd name="connsiteY1" fmla="*/ 0 h 148459"/>
                <a:gd name="connsiteX2" fmla="*/ 211040 w 268459"/>
                <a:gd name="connsiteY2" fmla="*/ 4494 h 148459"/>
                <a:gd name="connsiteX3" fmla="*/ 224521 w 268459"/>
                <a:gd name="connsiteY3" fmla="*/ 17975 h 148459"/>
                <a:gd name="connsiteX4" fmla="*/ 221359 w 268459"/>
                <a:gd name="connsiteY4" fmla="*/ 29293 h 148459"/>
                <a:gd name="connsiteX5" fmla="*/ 190235 w 268459"/>
                <a:gd name="connsiteY5" fmla="*/ 99861 h 148459"/>
                <a:gd name="connsiteX6" fmla="*/ 160776 w 268459"/>
                <a:gd name="connsiteY6" fmla="*/ 29293 h 148459"/>
                <a:gd name="connsiteX7" fmla="*/ 158613 w 268459"/>
                <a:gd name="connsiteY7" fmla="*/ 18641 h 148459"/>
                <a:gd name="connsiteX8" fmla="*/ 171428 w 268459"/>
                <a:gd name="connsiteY8" fmla="*/ 4494 h 148459"/>
                <a:gd name="connsiteX9" fmla="*/ 171428 w 268459"/>
                <a:gd name="connsiteY9" fmla="*/ 0 h 148459"/>
                <a:gd name="connsiteX10" fmla="*/ 97364 w 268459"/>
                <a:gd name="connsiteY10" fmla="*/ 0 h 148459"/>
                <a:gd name="connsiteX11" fmla="*/ 97364 w 268459"/>
                <a:gd name="connsiteY11" fmla="*/ 4494 h 148459"/>
                <a:gd name="connsiteX12" fmla="*/ 114674 w 268459"/>
                <a:gd name="connsiteY12" fmla="*/ 18974 h 148459"/>
                <a:gd name="connsiteX13" fmla="*/ 121997 w 268459"/>
                <a:gd name="connsiteY13" fmla="*/ 34618 h 148459"/>
                <a:gd name="connsiteX14" fmla="*/ 92538 w 268459"/>
                <a:gd name="connsiteY14" fmla="*/ 99694 h 148459"/>
                <a:gd name="connsiteX15" fmla="*/ 64077 w 268459"/>
                <a:gd name="connsiteY15" fmla="*/ 30125 h 148459"/>
                <a:gd name="connsiteX16" fmla="*/ 61248 w 268459"/>
                <a:gd name="connsiteY16" fmla="*/ 18641 h 148459"/>
                <a:gd name="connsiteX17" fmla="*/ 74396 w 268459"/>
                <a:gd name="connsiteY17" fmla="*/ 4494 h 148459"/>
                <a:gd name="connsiteX18" fmla="*/ 74396 w 268459"/>
                <a:gd name="connsiteY18" fmla="*/ 0 h 148459"/>
                <a:gd name="connsiteX19" fmla="*/ 0 w 268459"/>
                <a:gd name="connsiteY19" fmla="*/ 0 h 148459"/>
                <a:gd name="connsiteX20" fmla="*/ 0 w 268459"/>
                <a:gd name="connsiteY20" fmla="*/ 4494 h 148459"/>
                <a:gd name="connsiteX21" fmla="*/ 20804 w 268459"/>
                <a:gd name="connsiteY21" fmla="*/ 27628 h 148459"/>
                <a:gd name="connsiteX22" fmla="*/ 73398 w 268459"/>
                <a:gd name="connsiteY22" fmla="*/ 148460 h 148459"/>
                <a:gd name="connsiteX23" fmla="*/ 92371 w 268459"/>
                <a:gd name="connsiteY23" fmla="*/ 148460 h 148459"/>
                <a:gd name="connsiteX24" fmla="*/ 133148 w 268459"/>
                <a:gd name="connsiteY24" fmla="*/ 61248 h 148459"/>
                <a:gd name="connsiteX25" fmla="*/ 171595 w 268459"/>
                <a:gd name="connsiteY25" fmla="*/ 148460 h 148459"/>
                <a:gd name="connsiteX26" fmla="*/ 190568 w 268459"/>
                <a:gd name="connsiteY26" fmla="*/ 148460 h 148459"/>
                <a:gd name="connsiteX27" fmla="*/ 247322 w 268459"/>
                <a:gd name="connsiteY27" fmla="*/ 27628 h 148459"/>
                <a:gd name="connsiteX28" fmla="*/ 268460 w 268459"/>
                <a:gd name="connsiteY28" fmla="*/ 4494 h 148459"/>
                <a:gd name="connsiteX29" fmla="*/ 268460 w 268459"/>
                <a:gd name="connsiteY29" fmla="*/ 0 h 1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459" h="148459">
                  <a:moveTo>
                    <a:pt x="268127" y="0"/>
                  </a:moveTo>
                  <a:lnTo>
                    <a:pt x="211040" y="0"/>
                  </a:lnTo>
                  <a:lnTo>
                    <a:pt x="211040" y="4494"/>
                  </a:lnTo>
                  <a:cubicBezTo>
                    <a:pt x="214535" y="5159"/>
                    <a:pt x="224521" y="6657"/>
                    <a:pt x="224521" y="17975"/>
                  </a:cubicBezTo>
                  <a:cubicBezTo>
                    <a:pt x="224521" y="21470"/>
                    <a:pt x="222856" y="25298"/>
                    <a:pt x="221359" y="29293"/>
                  </a:cubicBezTo>
                  <a:lnTo>
                    <a:pt x="190235" y="99861"/>
                  </a:lnTo>
                  <a:lnTo>
                    <a:pt x="160776" y="29293"/>
                  </a:lnTo>
                  <a:cubicBezTo>
                    <a:pt x="159778" y="26130"/>
                    <a:pt x="158613" y="21969"/>
                    <a:pt x="158613" y="18641"/>
                  </a:cubicBezTo>
                  <a:cubicBezTo>
                    <a:pt x="158613" y="7323"/>
                    <a:pt x="167267" y="5492"/>
                    <a:pt x="171428" y="4494"/>
                  </a:cubicBezTo>
                  <a:lnTo>
                    <a:pt x="171428" y="0"/>
                  </a:lnTo>
                  <a:lnTo>
                    <a:pt x="97364" y="0"/>
                  </a:lnTo>
                  <a:lnTo>
                    <a:pt x="97364" y="4494"/>
                  </a:lnTo>
                  <a:cubicBezTo>
                    <a:pt x="105686" y="6158"/>
                    <a:pt x="109514" y="8322"/>
                    <a:pt x="114674" y="18974"/>
                  </a:cubicBezTo>
                  <a:lnTo>
                    <a:pt x="121997" y="34618"/>
                  </a:lnTo>
                  <a:lnTo>
                    <a:pt x="92538" y="99694"/>
                  </a:lnTo>
                  <a:lnTo>
                    <a:pt x="64077" y="30125"/>
                  </a:lnTo>
                  <a:cubicBezTo>
                    <a:pt x="62746" y="26962"/>
                    <a:pt x="61248" y="22802"/>
                    <a:pt x="61248" y="18641"/>
                  </a:cubicBezTo>
                  <a:cubicBezTo>
                    <a:pt x="61248" y="10319"/>
                    <a:pt x="66075" y="5825"/>
                    <a:pt x="74396" y="4494"/>
                  </a:cubicBezTo>
                  <a:lnTo>
                    <a:pt x="74396" y="0"/>
                  </a:lnTo>
                  <a:lnTo>
                    <a:pt x="0" y="0"/>
                  </a:lnTo>
                  <a:lnTo>
                    <a:pt x="0" y="4494"/>
                  </a:lnTo>
                  <a:cubicBezTo>
                    <a:pt x="12150" y="8655"/>
                    <a:pt x="13814" y="11151"/>
                    <a:pt x="20804" y="27628"/>
                  </a:cubicBezTo>
                  <a:lnTo>
                    <a:pt x="73398" y="148460"/>
                  </a:lnTo>
                  <a:lnTo>
                    <a:pt x="92371" y="148460"/>
                  </a:lnTo>
                  <a:lnTo>
                    <a:pt x="133148" y="61248"/>
                  </a:lnTo>
                  <a:lnTo>
                    <a:pt x="171595" y="148460"/>
                  </a:lnTo>
                  <a:lnTo>
                    <a:pt x="190568" y="148460"/>
                  </a:lnTo>
                  <a:lnTo>
                    <a:pt x="247322" y="27628"/>
                  </a:lnTo>
                  <a:cubicBezTo>
                    <a:pt x="254146" y="13148"/>
                    <a:pt x="255977" y="8655"/>
                    <a:pt x="268460" y="4494"/>
                  </a:cubicBezTo>
                  <a:lnTo>
                    <a:pt x="268460" y="0"/>
                  </a:lnTo>
                  <a:close/>
                </a:path>
              </a:pathLst>
            </a:custGeom>
            <a:solidFill>
              <a:srgbClr val="FFFFFF"/>
            </a:solidFill>
            <a:ln w="16561"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A58A8CB1-2848-42B1-8FC3-30DFA2CEEE86}"/>
                </a:ext>
              </a:extLst>
            </p:cNvPr>
            <p:cNvSpPr/>
            <p:nvPr/>
          </p:nvSpPr>
          <p:spPr>
            <a:xfrm>
              <a:off x="1599529" y="5925153"/>
              <a:ext cx="108682" cy="60082"/>
            </a:xfrm>
            <a:custGeom>
              <a:avLst/>
              <a:gdLst>
                <a:gd name="connsiteX0" fmla="*/ 8322 w 108682"/>
                <a:gd name="connsiteY0" fmla="*/ 11151 h 60082"/>
                <a:gd name="connsiteX1" fmla="*/ 29625 w 108682"/>
                <a:gd name="connsiteY1" fmla="*/ 60083 h 60082"/>
                <a:gd name="connsiteX2" fmla="*/ 37281 w 108682"/>
                <a:gd name="connsiteY2" fmla="*/ 60083 h 60082"/>
                <a:gd name="connsiteX3" fmla="*/ 53759 w 108682"/>
                <a:gd name="connsiteY3" fmla="*/ 24799 h 60082"/>
                <a:gd name="connsiteX4" fmla="*/ 69403 w 108682"/>
                <a:gd name="connsiteY4" fmla="*/ 60083 h 60082"/>
                <a:gd name="connsiteX5" fmla="*/ 77059 w 108682"/>
                <a:gd name="connsiteY5" fmla="*/ 60083 h 60082"/>
                <a:gd name="connsiteX6" fmla="*/ 100027 w 108682"/>
                <a:gd name="connsiteY6" fmla="*/ 11151 h 60082"/>
                <a:gd name="connsiteX7" fmla="*/ 108682 w 108682"/>
                <a:gd name="connsiteY7" fmla="*/ 1831 h 60082"/>
                <a:gd name="connsiteX8" fmla="*/ 108682 w 108682"/>
                <a:gd name="connsiteY8" fmla="*/ 0 h 60082"/>
                <a:gd name="connsiteX9" fmla="*/ 85548 w 108682"/>
                <a:gd name="connsiteY9" fmla="*/ 0 h 60082"/>
                <a:gd name="connsiteX10" fmla="*/ 85548 w 108682"/>
                <a:gd name="connsiteY10" fmla="*/ 1831 h 60082"/>
                <a:gd name="connsiteX11" fmla="*/ 91040 w 108682"/>
                <a:gd name="connsiteY11" fmla="*/ 7323 h 60082"/>
                <a:gd name="connsiteX12" fmla="*/ 89708 w 108682"/>
                <a:gd name="connsiteY12" fmla="*/ 11817 h 60082"/>
                <a:gd name="connsiteX13" fmla="*/ 77059 w 108682"/>
                <a:gd name="connsiteY13" fmla="*/ 40444 h 60082"/>
                <a:gd name="connsiteX14" fmla="*/ 65076 w 108682"/>
                <a:gd name="connsiteY14" fmla="*/ 11817 h 60082"/>
                <a:gd name="connsiteX15" fmla="*/ 64244 w 108682"/>
                <a:gd name="connsiteY15" fmla="*/ 7490 h 60082"/>
                <a:gd name="connsiteX16" fmla="*/ 69403 w 108682"/>
                <a:gd name="connsiteY16" fmla="*/ 1831 h 60082"/>
                <a:gd name="connsiteX17" fmla="*/ 69403 w 108682"/>
                <a:gd name="connsiteY17" fmla="*/ 0 h 60082"/>
                <a:gd name="connsiteX18" fmla="*/ 39445 w 108682"/>
                <a:gd name="connsiteY18" fmla="*/ 0 h 60082"/>
                <a:gd name="connsiteX19" fmla="*/ 39445 w 108682"/>
                <a:gd name="connsiteY19" fmla="*/ 1831 h 60082"/>
                <a:gd name="connsiteX20" fmla="*/ 46435 w 108682"/>
                <a:gd name="connsiteY20" fmla="*/ 7656 h 60082"/>
                <a:gd name="connsiteX21" fmla="*/ 49431 w 108682"/>
                <a:gd name="connsiteY21" fmla="*/ 13981 h 60082"/>
                <a:gd name="connsiteX22" fmla="*/ 37448 w 108682"/>
                <a:gd name="connsiteY22" fmla="*/ 40277 h 60082"/>
                <a:gd name="connsiteX23" fmla="*/ 25964 w 108682"/>
                <a:gd name="connsiteY23" fmla="*/ 12150 h 60082"/>
                <a:gd name="connsiteX24" fmla="*/ 24799 w 108682"/>
                <a:gd name="connsiteY24" fmla="*/ 7490 h 60082"/>
                <a:gd name="connsiteX25" fmla="*/ 30125 w 108682"/>
                <a:gd name="connsiteY25" fmla="*/ 1831 h 60082"/>
                <a:gd name="connsiteX26" fmla="*/ 30125 w 108682"/>
                <a:gd name="connsiteY26" fmla="*/ 0 h 60082"/>
                <a:gd name="connsiteX27" fmla="*/ 0 w 108682"/>
                <a:gd name="connsiteY27" fmla="*/ 0 h 60082"/>
                <a:gd name="connsiteX28" fmla="*/ 0 w 108682"/>
                <a:gd name="connsiteY28" fmla="*/ 1831 h 60082"/>
                <a:gd name="connsiteX29" fmla="*/ 8322 w 108682"/>
                <a:gd name="connsiteY29" fmla="*/ 11151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682" h="60082">
                  <a:moveTo>
                    <a:pt x="8322" y="11151"/>
                  </a:moveTo>
                  <a:lnTo>
                    <a:pt x="29625" y="60083"/>
                  </a:lnTo>
                  <a:lnTo>
                    <a:pt x="37281" y="60083"/>
                  </a:lnTo>
                  <a:lnTo>
                    <a:pt x="53759" y="24799"/>
                  </a:lnTo>
                  <a:lnTo>
                    <a:pt x="69403" y="60083"/>
                  </a:lnTo>
                  <a:lnTo>
                    <a:pt x="77059" y="60083"/>
                  </a:lnTo>
                  <a:lnTo>
                    <a:pt x="100027" y="11151"/>
                  </a:lnTo>
                  <a:cubicBezTo>
                    <a:pt x="102690" y="5326"/>
                    <a:pt x="103523" y="3495"/>
                    <a:pt x="108682" y="1831"/>
                  </a:cubicBezTo>
                  <a:lnTo>
                    <a:pt x="108682" y="0"/>
                  </a:lnTo>
                  <a:lnTo>
                    <a:pt x="85548" y="0"/>
                  </a:lnTo>
                  <a:lnTo>
                    <a:pt x="85548" y="1831"/>
                  </a:lnTo>
                  <a:cubicBezTo>
                    <a:pt x="87046" y="1997"/>
                    <a:pt x="91040" y="2663"/>
                    <a:pt x="91040" y="7323"/>
                  </a:cubicBezTo>
                  <a:cubicBezTo>
                    <a:pt x="91040" y="8821"/>
                    <a:pt x="90374" y="10319"/>
                    <a:pt x="89708" y="11817"/>
                  </a:cubicBezTo>
                  <a:lnTo>
                    <a:pt x="77059" y="40444"/>
                  </a:lnTo>
                  <a:lnTo>
                    <a:pt x="65076" y="11817"/>
                  </a:lnTo>
                  <a:cubicBezTo>
                    <a:pt x="64743" y="10485"/>
                    <a:pt x="64244" y="8821"/>
                    <a:pt x="64244" y="7490"/>
                  </a:cubicBezTo>
                  <a:cubicBezTo>
                    <a:pt x="64244" y="2996"/>
                    <a:pt x="67739" y="2164"/>
                    <a:pt x="69403" y="1831"/>
                  </a:cubicBezTo>
                  <a:lnTo>
                    <a:pt x="69403" y="0"/>
                  </a:lnTo>
                  <a:lnTo>
                    <a:pt x="39445" y="0"/>
                  </a:lnTo>
                  <a:lnTo>
                    <a:pt x="39445" y="1831"/>
                  </a:lnTo>
                  <a:cubicBezTo>
                    <a:pt x="42774" y="2497"/>
                    <a:pt x="44438" y="3329"/>
                    <a:pt x="46435" y="7656"/>
                  </a:cubicBezTo>
                  <a:lnTo>
                    <a:pt x="49431" y="13981"/>
                  </a:lnTo>
                  <a:lnTo>
                    <a:pt x="37448" y="40277"/>
                  </a:lnTo>
                  <a:lnTo>
                    <a:pt x="25964" y="12150"/>
                  </a:lnTo>
                  <a:cubicBezTo>
                    <a:pt x="25465" y="10818"/>
                    <a:pt x="24799" y="9154"/>
                    <a:pt x="24799" y="7490"/>
                  </a:cubicBezTo>
                  <a:cubicBezTo>
                    <a:pt x="24799" y="4161"/>
                    <a:pt x="26796" y="2330"/>
                    <a:pt x="30125" y="1831"/>
                  </a:cubicBezTo>
                  <a:lnTo>
                    <a:pt x="30125" y="0"/>
                  </a:lnTo>
                  <a:lnTo>
                    <a:pt x="0" y="0"/>
                  </a:lnTo>
                  <a:lnTo>
                    <a:pt x="0" y="1831"/>
                  </a:lnTo>
                  <a:cubicBezTo>
                    <a:pt x="4827" y="3495"/>
                    <a:pt x="5492" y="4494"/>
                    <a:pt x="8322" y="11151"/>
                  </a:cubicBezTo>
                  <a:close/>
                </a:path>
              </a:pathLst>
            </a:custGeom>
            <a:solidFill>
              <a:srgbClr val="FFFFFF"/>
            </a:solidFill>
            <a:ln w="16561"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AFD88D04-58D8-4741-AA62-BE43327F5D72}"/>
                </a:ext>
              </a:extLst>
            </p:cNvPr>
            <p:cNvSpPr/>
            <p:nvPr/>
          </p:nvSpPr>
          <p:spPr>
            <a:xfrm>
              <a:off x="2314367" y="6001880"/>
              <a:ext cx="81386" cy="153785"/>
            </a:xfrm>
            <a:custGeom>
              <a:avLst/>
              <a:gdLst>
                <a:gd name="connsiteX0" fmla="*/ 2497 w 81386"/>
                <a:gd name="connsiteY0" fmla="*/ 149292 h 153785"/>
                <a:gd name="connsiteX1" fmla="*/ 2497 w 81386"/>
                <a:gd name="connsiteY1" fmla="*/ 153786 h 153785"/>
                <a:gd name="connsiteX2" fmla="*/ 81387 w 81386"/>
                <a:gd name="connsiteY2" fmla="*/ 153786 h 153785"/>
                <a:gd name="connsiteX3" fmla="*/ 81387 w 81386"/>
                <a:gd name="connsiteY3" fmla="*/ 149292 h 153785"/>
                <a:gd name="connsiteX4" fmla="*/ 61581 w 81386"/>
                <a:gd name="connsiteY4" fmla="*/ 119500 h 153785"/>
                <a:gd name="connsiteX5" fmla="*/ 61581 w 81386"/>
                <a:gd name="connsiteY5" fmla="*/ 0 h 153785"/>
                <a:gd name="connsiteX6" fmla="*/ 0 w 81386"/>
                <a:gd name="connsiteY6" fmla="*/ 30125 h 153785"/>
                <a:gd name="connsiteX7" fmla="*/ 1831 w 81386"/>
                <a:gd name="connsiteY7" fmla="*/ 33620 h 153785"/>
                <a:gd name="connsiteX8" fmla="*/ 21803 w 81386"/>
                <a:gd name="connsiteY8" fmla="*/ 57919 h 153785"/>
                <a:gd name="connsiteX9" fmla="*/ 21803 w 81386"/>
                <a:gd name="connsiteY9" fmla="*/ 117503 h 153785"/>
                <a:gd name="connsiteX10" fmla="*/ 2497 w 81386"/>
                <a:gd name="connsiteY10" fmla="*/ 149292 h 1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86" h="153785">
                  <a:moveTo>
                    <a:pt x="2497" y="149292"/>
                  </a:moveTo>
                  <a:lnTo>
                    <a:pt x="2497" y="153786"/>
                  </a:lnTo>
                  <a:lnTo>
                    <a:pt x="81387" y="153786"/>
                  </a:lnTo>
                  <a:lnTo>
                    <a:pt x="81387" y="149292"/>
                  </a:lnTo>
                  <a:cubicBezTo>
                    <a:pt x="64078" y="145131"/>
                    <a:pt x="61581" y="140637"/>
                    <a:pt x="61581" y="119500"/>
                  </a:cubicBezTo>
                  <a:lnTo>
                    <a:pt x="61581" y="0"/>
                  </a:lnTo>
                  <a:lnTo>
                    <a:pt x="0" y="30125"/>
                  </a:lnTo>
                  <a:lnTo>
                    <a:pt x="1831" y="33620"/>
                  </a:lnTo>
                  <a:cubicBezTo>
                    <a:pt x="20804" y="32621"/>
                    <a:pt x="21803" y="41276"/>
                    <a:pt x="21803" y="57919"/>
                  </a:cubicBezTo>
                  <a:lnTo>
                    <a:pt x="21803" y="117503"/>
                  </a:lnTo>
                  <a:cubicBezTo>
                    <a:pt x="21637" y="135811"/>
                    <a:pt x="21637" y="143633"/>
                    <a:pt x="2497" y="149292"/>
                  </a:cubicBezTo>
                  <a:close/>
                </a:path>
              </a:pathLst>
            </a:custGeom>
            <a:solidFill>
              <a:srgbClr val="FFFFFF"/>
            </a:solidFill>
            <a:ln w="16561" cap="flat">
              <a:noFill/>
              <a:prstDash val="solid"/>
              <a:miter/>
            </a:ln>
          </p:spPr>
          <p:txBody>
            <a:bodyPr rtlCol="0" anchor="ctr"/>
            <a:lstStyle/>
            <a:p>
              <a:endParaRPr lang="en-CA"/>
            </a:p>
          </p:txBody>
        </p:sp>
        <p:sp>
          <p:nvSpPr>
            <p:cNvPr id="62" name="Freeform: Shape 61">
              <a:extLst>
                <a:ext uri="{FF2B5EF4-FFF2-40B4-BE49-F238E27FC236}">
                  <a16:creationId xmlns:a16="http://schemas.microsoft.com/office/drawing/2014/main" id="{BE04D8E4-48DA-4DB3-ABA7-4AC7875FC984}"/>
                </a:ext>
              </a:extLst>
            </p:cNvPr>
            <p:cNvSpPr/>
            <p:nvPr/>
          </p:nvSpPr>
          <p:spPr>
            <a:xfrm>
              <a:off x="2395754" y="6004709"/>
              <a:ext cx="137974" cy="156448"/>
            </a:xfrm>
            <a:custGeom>
              <a:avLst/>
              <a:gdLst>
                <a:gd name="connsiteX0" fmla="*/ 132982 w 137974"/>
                <a:gd name="connsiteY0" fmla="*/ 102857 h 156448"/>
                <a:gd name="connsiteX1" fmla="*/ 86213 w 137974"/>
                <a:gd name="connsiteY1" fmla="*/ 125325 h 156448"/>
                <a:gd name="connsiteX2" fmla="*/ 35950 w 137974"/>
                <a:gd name="connsiteY2" fmla="*/ 69903 h 156448"/>
                <a:gd name="connsiteX3" fmla="*/ 79889 w 137974"/>
                <a:gd name="connsiteY3" fmla="*/ 18641 h 156448"/>
                <a:gd name="connsiteX4" fmla="*/ 120998 w 137974"/>
                <a:gd name="connsiteY4" fmla="*/ 52926 h 156448"/>
                <a:gd name="connsiteX5" fmla="*/ 125492 w 137974"/>
                <a:gd name="connsiteY5" fmla="*/ 52926 h 156448"/>
                <a:gd name="connsiteX6" fmla="*/ 132815 w 137974"/>
                <a:gd name="connsiteY6" fmla="*/ 16311 h 156448"/>
                <a:gd name="connsiteX7" fmla="*/ 79889 w 137974"/>
                <a:gd name="connsiteY7" fmla="*/ 0 h 156448"/>
                <a:gd name="connsiteX8" fmla="*/ 0 w 137974"/>
                <a:gd name="connsiteY8" fmla="*/ 82052 h 156448"/>
                <a:gd name="connsiteX9" fmla="*/ 70568 w 137974"/>
                <a:gd name="connsiteY9" fmla="*/ 156449 h 156448"/>
                <a:gd name="connsiteX10" fmla="*/ 137975 w 137974"/>
                <a:gd name="connsiteY10" fmla="*/ 105520 h 156448"/>
                <a:gd name="connsiteX11" fmla="*/ 132982 w 137974"/>
                <a:gd name="connsiteY11" fmla="*/ 102857 h 1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974" h="156448">
                  <a:moveTo>
                    <a:pt x="132982" y="102857"/>
                  </a:moveTo>
                  <a:cubicBezTo>
                    <a:pt x="123328" y="112510"/>
                    <a:pt x="110513" y="125325"/>
                    <a:pt x="86213" y="125325"/>
                  </a:cubicBezTo>
                  <a:cubicBezTo>
                    <a:pt x="48765" y="125325"/>
                    <a:pt x="35950" y="93869"/>
                    <a:pt x="35950" y="69903"/>
                  </a:cubicBezTo>
                  <a:cubicBezTo>
                    <a:pt x="35950" y="44272"/>
                    <a:pt x="48765" y="18641"/>
                    <a:pt x="79889" y="18641"/>
                  </a:cubicBezTo>
                  <a:cubicBezTo>
                    <a:pt x="108682" y="18641"/>
                    <a:pt x="115839" y="38779"/>
                    <a:pt x="120998" y="52926"/>
                  </a:cubicBezTo>
                  <a:lnTo>
                    <a:pt x="125492" y="52926"/>
                  </a:lnTo>
                  <a:lnTo>
                    <a:pt x="132815" y="16311"/>
                  </a:lnTo>
                  <a:cubicBezTo>
                    <a:pt x="125825" y="11484"/>
                    <a:pt x="108516" y="0"/>
                    <a:pt x="79889" y="0"/>
                  </a:cubicBezTo>
                  <a:cubicBezTo>
                    <a:pt x="31123" y="0"/>
                    <a:pt x="0" y="36948"/>
                    <a:pt x="0" y="82052"/>
                  </a:cubicBezTo>
                  <a:cubicBezTo>
                    <a:pt x="0" y="114174"/>
                    <a:pt x="18641" y="156449"/>
                    <a:pt x="70568" y="156449"/>
                  </a:cubicBezTo>
                  <a:cubicBezTo>
                    <a:pt x="95201" y="156449"/>
                    <a:pt x="119334" y="147794"/>
                    <a:pt x="137975" y="105520"/>
                  </a:cubicBezTo>
                  <a:lnTo>
                    <a:pt x="132982" y="102857"/>
                  </a:lnTo>
                  <a:close/>
                </a:path>
              </a:pathLst>
            </a:custGeom>
            <a:solidFill>
              <a:srgbClr val="FFFFFF"/>
            </a:solidFill>
            <a:ln w="16561" cap="flat">
              <a:noFill/>
              <a:prstDash val="solid"/>
              <a:miter/>
            </a:ln>
          </p:spPr>
          <p:txBody>
            <a:bodyPr rtlCol="0" anchor="ctr"/>
            <a:lstStyle/>
            <a:p>
              <a:endParaRPr lang="en-CA"/>
            </a:p>
          </p:txBody>
        </p:sp>
        <p:sp>
          <p:nvSpPr>
            <p:cNvPr id="63" name="Freeform: Shape 62">
              <a:extLst>
                <a:ext uri="{FF2B5EF4-FFF2-40B4-BE49-F238E27FC236}">
                  <a16:creationId xmlns:a16="http://schemas.microsoft.com/office/drawing/2014/main" id="{10F270AE-0CA6-44A0-AD57-51626F376850}"/>
                </a:ext>
              </a:extLst>
            </p:cNvPr>
            <p:cNvSpPr/>
            <p:nvPr/>
          </p:nvSpPr>
          <p:spPr>
            <a:xfrm>
              <a:off x="2526406" y="5925320"/>
              <a:ext cx="185075" cy="230512"/>
            </a:xfrm>
            <a:custGeom>
              <a:avLst/>
              <a:gdLst>
                <a:gd name="connsiteX0" fmla="*/ 163938 w 185075"/>
                <a:gd name="connsiteY0" fmla="*/ 207877 h 230512"/>
                <a:gd name="connsiteX1" fmla="*/ 102690 w 185075"/>
                <a:gd name="connsiteY1" fmla="*/ 143467 h 230512"/>
                <a:gd name="connsiteX2" fmla="*/ 147628 w 185075"/>
                <a:gd name="connsiteY2" fmla="*/ 103356 h 230512"/>
                <a:gd name="connsiteX3" fmla="*/ 169431 w 185075"/>
                <a:gd name="connsiteY3" fmla="*/ 89209 h 230512"/>
                <a:gd name="connsiteX4" fmla="*/ 169431 w 185075"/>
                <a:gd name="connsiteY4" fmla="*/ 84715 h 230512"/>
                <a:gd name="connsiteX5" fmla="*/ 106851 w 185075"/>
                <a:gd name="connsiteY5" fmla="*/ 84715 h 230512"/>
                <a:gd name="connsiteX6" fmla="*/ 106851 w 185075"/>
                <a:gd name="connsiteY6" fmla="*/ 89209 h 230512"/>
                <a:gd name="connsiteX7" fmla="*/ 115839 w 185075"/>
                <a:gd name="connsiteY7" fmla="*/ 96865 h 230512"/>
                <a:gd name="connsiteX8" fmla="*/ 106851 w 185075"/>
                <a:gd name="connsiteY8" fmla="*/ 110013 h 230512"/>
                <a:gd name="connsiteX9" fmla="*/ 61914 w 185075"/>
                <a:gd name="connsiteY9" fmla="*/ 149458 h 230512"/>
                <a:gd name="connsiteX10" fmla="*/ 61914 w 185075"/>
                <a:gd name="connsiteY10" fmla="*/ 0 h 230512"/>
                <a:gd name="connsiteX11" fmla="*/ 0 w 185075"/>
                <a:gd name="connsiteY11" fmla="*/ 31789 h 230512"/>
                <a:gd name="connsiteX12" fmla="*/ 1997 w 185075"/>
                <a:gd name="connsiteY12" fmla="*/ 35617 h 230512"/>
                <a:gd name="connsiteX13" fmla="*/ 8155 w 185075"/>
                <a:gd name="connsiteY13" fmla="*/ 34618 h 230512"/>
                <a:gd name="connsiteX14" fmla="*/ 22302 w 185075"/>
                <a:gd name="connsiteY14" fmla="*/ 59916 h 230512"/>
                <a:gd name="connsiteX15" fmla="*/ 22302 w 185075"/>
                <a:gd name="connsiteY15" fmla="*/ 200054 h 230512"/>
                <a:gd name="connsiteX16" fmla="*/ 3994 w 185075"/>
                <a:gd name="connsiteY16" fmla="*/ 225685 h 230512"/>
                <a:gd name="connsiteX17" fmla="*/ 3994 w 185075"/>
                <a:gd name="connsiteY17" fmla="*/ 230346 h 230512"/>
                <a:gd name="connsiteX18" fmla="*/ 80388 w 185075"/>
                <a:gd name="connsiteY18" fmla="*/ 230346 h 230512"/>
                <a:gd name="connsiteX19" fmla="*/ 80388 w 185075"/>
                <a:gd name="connsiteY19" fmla="*/ 225852 h 230512"/>
                <a:gd name="connsiteX20" fmla="*/ 62080 w 185075"/>
                <a:gd name="connsiteY20" fmla="*/ 197392 h 230512"/>
                <a:gd name="connsiteX21" fmla="*/ 62080 w 185075"/>
                <a:gd name="connsiteY21" fmla="*/ 155450 h 230512"/>
                <a:gd name="connsiteX22" fmla="*/ 111844 w 185075"/>
                <a:gd name="connsiteY22" fmla="*/ 208043 h 230512"/>
                <a:gd name="connsiteX23" fmla="*/ 161941 w 185075"/>
                <a:gd name="connsiteY23" fmla="*/ 230512 h 230512"/>
                <a:gd name="connsiteX24" fmla="*/ 185076 w 185075"/>
                <a:gd name="connsiteY24" fmla="*/ 230512 h 230512"/>
                <a:gd name="connsiteX25" fmla="*/ 185076 w 185075"/>
                <a:gd name="connsiteY25" fmla="*/ 226018 h 230512"/>
                <a:gd name="connsiteX26" fmla="*/ 163938 w 185075"/>
                <a:gd name="connsiteY26" fmla="*/ 207877 h 2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75" h="230512">
                  <a:moveTo>
                    <a:pt x="163938" y="207877"/>
                  </a:moveTo>
                  <a:lnTo>
                    <a:pt x="102690" y="143467"/>
                  </a:lnTo>
                  <a:lnTo>
                    <a:pt x="147628" y="103356"/>
                  </a:lnTo>
                  <a:cubicBezTo>
                    <a:pt x="160110" y="92371"/>
                    <a:pt x="160443" y="92038"/>
                    <a:pt x="169431" y="89209"/>
                  </a:cubicBezTo>
                  <a:lnTo>
                    <a:pt x="169431" y="84715"/>
                  </a:lnTo>
                  <a:lnTo>
                    <a:pt x="106851" y="84715"/>
                  </a:lnTo>
                  <a:lnTo>
                    <a:pt x="106851" y="89209"/>
                  </a:lnTo>
                  <a:cubicBezTo>
                    <a:pt x="109681" y="89875"/>
                    <a:pt x="115839" y="91206"/>
                    <a:pt x="115839" y="96865"/>
                  </a:cubicBezTo>
                  <a:cubicBezTo>
                    <a:pt x="115839" y="101026"/>
                    <a:pt x="113009" y="103855"/>
                    <a:pt x="106851" y="110013"/>
                  </a:cubicBezTo>
                  <a:lnTo>
                    <a:pt x="61914" y="149458"/>
                  </a:lnTo>
                  <a:lnTo>
                    <a:pt x="61914" y="0"/>
                  </a:lnTo>
                  <a:lnTo>
                    <a:pt x="0" y="31789"/>
                  </a:lnTo>
                  <a:lnTo>
                    <a:pt x="1997" y="35617"/>
                  </a:lnTo>
                  <a:cubicBezTo>
                    <a:pt x="4327" y="34951"/>
                    <a:pt x="6158" y="34618"/>
                    <a:pt x="8155" y="34618"/>
                  </a:cubicBezTo>
                  <a:cubicBezTo>
                    <a:pt x="21969" y="34618"/>
                    <a:pt x="22302" y="47101"/>
                    <a:pt x="22302" y="59916"/>
                  </a:cubicBezTo>
                  <a:lnTo>
                    <a:pt x="22302" y="200054"/>
                  </a:lnTo>
                  <a:cubicBezTo>
                    <a:pt x="22302" y="213869"/>
                    <a:pt x="20638" y="222856"/>
                    <a:pt x="3994" y="225685"/>
                  </a:cubicBezTo>
                  <a:lnTo>
                    <a:pt x="3994" y="230346"/>
                  </a:lnTo>
                  <a:lnTo>
                    <a:pt x="80388" y="230346"/>
                  </a:lnTo>
                  <a:lnTo>
                    <a:pt x="80388" y="225852"/>
                  </a:lnTo>
                  <a:cubicBezTo>
                    <a:pt x="62413" y="222024"/>
                    <a:pt x="62080" y="212038"/>
                    <a:pt x="62080" y="197392"/>
                  </a:cubicBezTo>
                  <a:lnTo>
                    <a:pt x="62080" y="155450"/>
                  </a:lnTo>
                  <a:lnTo>
                    <a:pt x="111844" y="208043"/>
                  </a:lnTo>
                  <a:cubicBezTo>
                    <a:pt x="127822" y="224687"/>
                    <a:pt x="133980" y="230179"/>
                    <a:pt x="161941" y="230512"/>
                  </a:cubicBezTo>
                  <a:lnTo>
                    <a:pt x="185076" y="230512"/>
                  </a:lnTo>
                  <a:lnTo>
                    <a:pt x="185076" y="226018"/>
                  </a:lnTo>
                  <a:cubicBezTo>
                    <a:pt x="176588" y="222357"/>
                    <a:pt x="170097" y="215034"/>
                    <a:pt x="163938" y="207877"/>
                  </a:cubicBezTo>
                  <a:close/>
                </a:path>
              </a:pathLst>
            </a:custGeom>
            <a:solidFill>
              <a:srgbClr val="FFFFFF"/>
            </a:solidFill>
            <a:ln w="16561" cap="flat">
              <a:noFill/>
              <a:prstDash val="solid"/>
              <a:miter/>
            </a:ln>
          </p:spPr>
          <p:txBody>
            <a:bodyPr rtlCol="0" anchor="ctr"/>
            <a:lstStyle/>
            <a:p>
              <a:endParaRPr lang="en-CA"/>
            </a:p>
          </p:txBody>
        </p:sp>
        <p:sp>
          <p:nvSpPr>
            <p:cNvPr id="64" name="Freeform: Shape 63">
              <a:extLst>
                <a:ext uri="{FF2B5EF4-FFF2-40B4-BE49-F238E27FC236}">
                  <a16:creationId xmlns:a16="http://schemas.microsoft.com/office/drawing/2014/main" id="{BAABB83C-66E2-470B-AF76-F01F1134C8B9}"/>
                </a:ext>
              </a:extLst>
            </p:cNvPr>
            <p:cNvSpPr/>
            <p:nvPr/>
          </p:nvSpPr>
          <p:spPr>
            <a:xfrm>
              <a:off x="202560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5" name="Freeform: Shape 64">
              <a:extLst>
                <a:ext uri="{FF2B5EF4-FFF2-40B4-BE49-F238E27FC236}">
                  <a16:creationId xmlns:a16="http://schemas.microsoft.com/office/drawing/2014/main" id="{D3A23248-0457-45B8-A29D-2D0C0B27D314}"/>
                </a:ext>
              </a:extLst>
            </p:cNvPr>
            <p:cNvSpPr/>
            <p:nvPr/>
          </p:nvSpPr>
          <p:spPr>
            <a:xfrm>
              <a:off x="144108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6" name="Freeform: Shape 65">
              <a:extLst>
                <a:ext uri="{FF2B5EF4-FFF2-40B4-BE49-F238E27FC236}">
                  <a16:creationId xmlns:a16="http://schemas.microsoft.com/office/drawing/2014/main" id="{8C9D6E3D-98FC-409E-B618-FB9B9EE48449}"/>
                </a:ext>
              </a:extLst>
            </p:cNvPr>
            <p:cNvSpPr/>
            <p:nvPr/>
          </p:nvSpPr>
          <p:spPr>
            <a:xfrm>
              <a:off x="2124126" y="5922823"/>
              <a:ext cx="65748" cy="63744"/>
            </a:xfrm>
            <a:custGeom>
              <a:avLst/>
              <a:gdLst>
                <a:gd name="connsiteX0" fmla="*/ 8494 w 65748"/>
                <a:gd name="connsiteY0" fmla="*/ 54923 h 63744"/>
                <a:gd name="connsiteX1" fmla="*/ 31962 w 65748"/>
                <a:gd name="connsiteY1" fmla="*/ 63744 h 63744"/>
                <a:gd name="connsiteX2" fmla="*/ 65748 w 65748"/>
                <a:gd name="connsiteY2" fmla="*/ 31623 h 63744"/>
                <a:gd name="connsiteX3" fmla="*/ 33293 w 65748"/>
                <a:gd name="connsiteY3" fmla="*/ 0 h 63744"/>
                <a:gd name="connsiteX4" fmla="*/ 6 w 65748"/>
                <a:gd name="connsiteY4" fmla="*/ 32288 h 63744"/>
                <a:gd name="connsiteX5" fmla="*/ 8494 w 65748"/>
                <a:gd name="connsiteY5" fmla="*/ 54923 h 63744"/>
                <a:gd name="connsiteX6" fmla="*/ 21809 w 65748"/>
                <a:gd name="connsiteY6" fmla="*/ 12982 h 63744"/>
                <a:gd name="connsiteX7" fmla="*/ 32295 w 65748"/>
                <a:gd name="connsiteY7" fmla="*/ 7656 h 63744"/>
                <a:gd name="connsiteX8" fmla="*/ 42114 w 65748"/>
                <a:gd name="connsiteY8" fmla="*/ 11983 h 63744"/>
                <a:gd name="connsiteX9" fmla="*/ 48439 w 65748"/>
                <a:gd name="connsiteY9" fmla="*/ 33120 h 63744"/>
                <a:gd name="connsiteX10" fmla="*/ 40284 w 65748"/>
                <a:gd name="connsiteY10" fmla="*/ 54757 h 63744"/>
                <a:gd name="connsiteX11" fmla="*/ 34125 w 65748"/>
                <a:gd name="connsiteY11" fmla="*/ 56255 h 63744"/>
                <a:gd name="connsiteX12" fmla="*/ 17316 w 65748"/>
                <a:gd name="connsiteY12" fmla="*/ 30125 h 63744"/>
                <a:gd name="connsiteX13" fmla="*/ 21809 w 65748"/>
                <a:gd name="connsiteY13" fmla="*/ 12982 h 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48" h="63744">
                  <a:moveTo>
                    <a:pt x="8494" y="54923"/>
                  </a:moveTo>
                  <a:cubicBezTo>
                    <a:pt x="15818" y="62579"/>
                    <a:pt x="24639" y="63744"/>
                    <a:pt x="31962" y="63744"/>
                  </a:cubicBezTo>
                  <a:cubicBezTo>
                    <a:pt x="56095" y="63744"/>
                    <a:pt x="65748" y="46935"/>
                    <a:pt x="65748" y="31623"/>
                  </a:cubicBezTo>
                  <a:cubicBezTo>
                    <a:pt x="65748" y="15146"/>
                    <a:pt x="55096" y="0"/>
                    <a:pt x="33293" y="0"/>
                  </a:cubicBezTo>
                  <a:cubicBezTo>
                    <a:pt x="12655" y="0"/>
                    <a:pt x="6" y="14813"/>
                    <a:pt x="6" y="32288"/>
                  </a:cubicBezTo>
                  <a:cubicBezTo>
                    <a:pt x="-160" y="41109"/>
                    <a:pt x="3002" y="49431"/>
                    <a:pt x="8494" y="54923"/>
                  </a:cubicBezTo>
                  <a:close/>
                  <a:moveTo>
                    <a:pt x="21809" y="12982"/>
                  </a:moveTo>
                  <a:cubicBezTo>
                    <a:pt x="23973" y="10319"/>
                    <a:pt x="27634" y="7656"/>
                    <a:pt x="32295" y="7656"/>
                  </a:cubicBezTo>
                  <a:cubicBezTo>
                    <a:pt x="36289" y="7656"/>
                    <a:pt x="39784" y="9487"/>
                    <a:pt x="42114" y="11983"/>
                  </a:cubicBezTo>
                  <a:cubicBezTo>
                    <a:pt x="45443" y="15645"/>
                    <a:pt x="48439" y="23467"/>
                    <a:pt x="48439" y="33120"/>
                  </a:cubicBezTo>
                  <a:cubicBezTo>
                    <a:pt x="48439" y="37614"/>
                    <a:pt x="48106" y="50097"/>
                    <a:pt x="40284" y="54757"/>
                  </a:cubicBezTo>
                  <a:cubicBezTo>
                    <a:pt x="38453" y="55756"/>
                    <a:pt x="36289" y="56255"/>
                    <a:pt x="34125" y="56255"/>
                  </a:cubicBezTo>
                  <a:cubicBezTo>
                    <a:pt x="22142" y="56255"/>
                    <a:pt x="17316" y="41775"/>
                    <a:pt x="17316" y="30125"/>
                  </a:cubicBezTo>
                  <a:cubicBezTo>
                    <a:pt x="17149" y="23467"/>
                    <a:pt x="18647" y="16976"/>
                    <a:pt x="21809" y="12982"/>
                  </a:cubicBezTo>
                  <a:close/>
                </a:path>
              </a:pathLst>
            </a:custGeom>
            <a:solidFill>
              <a:srgbClr val="FFFFFF"/>
            </a:solidFill>
            <a:ln w="16561" cap="flat">
              <a:noFill/>
              <a:prstDash val="solid"/>
              <a:miter/>
            </a:ln>
          </p:spPr>
          <p:txBody>
            <a:bodyPr rtlCol="0" anchor="ctr"/>
            <a:lstStyle/>
            <a:p>
              <a:endParaRPr lang="en-CA"/>
            </a:p>
          </p:txBody>
        </p:sp>
        <p:sp>
          <p:nvSpPr>
            <p:cNvPr id="67" name="Freeform: Shape 66">
              <a:extLst>
                <a:ext uri="{FF2B5EF4-FFF2-40B4-BE49-F238E27FC236}">
                  <a16:creationId xmlns:a16="http://schemas.microsoft.com/office/drawing/2014/main" id="{6428EBF6-2E96-43A9-B628-C97DD57D1429}"/>
                </a:ext>
              </a:extLst>
            </p:cNvPr>
            <p:cNvSpPr/>
            <p:nvPr/>
          </p:nvSpPr>
          <p:spPr>
            <a:xfrm>
              <a:off x="2189708" y="5922823"/>
              <a:ext cx="74562" cy="64077"/>
            </a:xfrm>
            <a:custGeom>
              <a:avLst/>
              <a:gdLst>
                <a:gd name="connsiteX0" fmla="*/ 7323 w 74562"/>
                <a:gd name="connsiteY0" fmla="*/ 17975 h 64077"/>
                <a:gd name="connsiteX1" fmla="*/ 7323 w 74562"/>
                <a:gd name="connsiteY1" fmla="*/ 40776 h 64077"/>
                <a:gd name="connsiteX2" fmla="*/ 11484 w 74562"/>
                <a:gd name="connsiteY2" fmla="*/ 56255 h 64077"/>
                <a:gd name="connsiteX3" fmla="*/ 28793 w 74562"/>
                <a:gd name="connsiteY3" fmla="*/ 63744 h 64077"/>
                <a:gd name="connsiteX4" fmla="*/ 51595 w 74562"/>
                <a:gd name="connsiteY4" fmla="*/ 52094 h 64077"/>
                <a:gd name="connsiteX5" fmla="*/ 60250 w 74562"/>
                <a:gd name="connsiteY5" fmla="*/ 64077 h 64077"/>
                <a:gd name="connsiteX6" fmla="*/ 74563 w 74562"/>
                <a:gd name="connsiteY6" fmla="*/ 53426 h 64077"/>
                <a:gd name="connsiteX7" fmla="*/ 73731 w 74562"/>
                <a:gd name="connsiteY7" fmla="*/ 52094 h 64077"/>
                <a:gd name="connsiteX8" fmla="*/ 66907 w 74562"/>
                <a:gd name="connsiteY8" fmla="*/ 39611 h 64077"/>
                <a:gd name="connsiteX9" fmla="*/ 66907 w 74562"/>
                <a:gd name="connsiteY9" fmla="*/ 0 h 64077"/>
                <a:gd name="connsiteX10" fmla="*/ 42940 w 74562"/>
                <a:gd name="connsiteY10" fmla="*/ 4827 h 64077"/>
                <a:gd name="connsiteX11" fmla="*/ 42940 w 74562"/>
                <a:gd name="connsiteY11" fmla="*/ 6657 h 64077"/>
                <a:gd name="connsiteX12" fmla="*/ 50596 w 74562"/>
                <a:gd name="connsiteY12" fmla="*/ 16311 h 64077"/>
                <a:gd name="connsiteX13" fmla="*/ 50596 w 74562"/>
                <a:gd name="connsiteY13" fmla="*/ 37281 h 64077"/>
                <a:gd name="connsiteX14" fmla="*/ 47434 w 74562"/>
                <a:gd name="connsiteY14" fmla="*/ 47434 h 64077"/>
                <a:gd name="connsiteX15" fmla="*/ 36116 w 74562"/>
                <a:gd name="connsiteY15" fmla="*/ 52094 h 64077"/>
                <a:gd name="connsiteX16" fmla="*/ 24466 w 74562"/>
                <a:gd name="connsiteY16" fmla="*/ 44272 h 64077"/>
                <a:gd name="connsiteX17" fmla="*/ 23467 w 74562"/>
                <a:gd name="connsiteY17" fmla="*/ 37281 h 64077"/>
                <a:gd name="connsiteX18" fmla="*/ 23467 w 74562"/>
                <a:gd name="connsiteY18" fmla="*/ 0 h 64077"/>
                <a:gd name="connsiteX19" fmla="*/ 0 w 74562"/>
                <a:gd name="connsiteY19" fmla="*/ 4827 h 64077"/>
                <a:gd name="connsiteX20" fmla="*/ 0 w 74562"/>
                <a:gd name="connsiteY20" fmla="*/ 6657 h 64077"/>
                <a:gd name="connsiteX21" fmla="*/ 7323 w 74562"/>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2" h="64077">
                  <a:moveTo>
                    <a:pt x="7323" y="17975"/>
                  </a:moveTo>
                  <a:lnTo>
                    <a:pt x="7323" y="40776"/>
                  </a:lnTo>
                  <a:cubicBezTo>
                    <a:pt x="7323" y="45603"/>
                    <a:pt x="7656" y="51428"/>
                    <a:pt x="11484" y="56255"/>
                  </a:cubicBezTo>
                  <a:cubicBezTo>
                    <a:pt x="13148" y="58419"/>
                    <a:pt x="17975" y="63744"/>
                    <a:pt x="28793" y="63744"/>
                  </a:cubicBezTo>
                  <a:cubicBezTo>
                    <a:pt x="39445" y="63744"/>
                    <a:pt x="47101" y="58086"/>
                    <a:pt x="51595" y="52094"/>
                  </a:cubicBezTo>
                  <a:cubicBezTo>
                    <a:pt x="52593" y="55756"/>
                    <a:pt x="54258" y="59584"/>
                    <a:pt x="60250" y="64077"/>
                  </a:cubicBezTo>
                  <a:lnTo>
                    <a:pt x="74563" y="53426"/>
                  </a:lnTo>
                  <a:lnTo>
                    <a:pt x="73731" y="52094"/>
                  </a:lnTo>
                  <a:cubicBezTo>
                    <a:pt x="66907" y="50763"/>
                    <a:pt x="66907" y="45936"/>
                    <a:pt x="66907" y="39611"/>
                  </a:cubicBezTo>
                  <a:lnTo>
                    <a:pt x="66907" y="0"/>
                  </a:lnTo>
                  <a:lnTo>
                    <a:pt x="42940" y="4827"/>
                  </a:lnTo>
                  <a:lnTo>
                    <a:pt x="42940" y="6657"/>
                  </a:lnTo>
                  <a:cubicBezTo>
                    <a:pt x="49265" y="7490"/>
                    <a:pt x="50596" y="9986"/>
                    <a:pt x="50596" y="16311"/>
                  </a:cubicBezTo>
                  <a:lnTo>
                    <a:pt x="50596" y="37281"/>
                  </a:lnTo>
                  <a:cubicBezTo>
                    <a:pt x="50596" y="40111"/>
                    <a:pt x="50430" y="43939"/>
                    <a:pt x="47434" y="47434"/>
                  </a:cubicBezTo>
                  <a:cubicBezTo>
                    <a:pt x="45104" y="50263"/>
                    <a:pt x="41109" y="52094"/>
                    <a:pt x="36116" y="52094"/>
                  </a:cubicBezTo>
                  <a:cubicBezTo>
                    <a:pt x="30125" y="52094"/>
                    <a:pt x="26130" y="49098"/>
                    <a:pt x="24466" y="44272"/>
                  </a:cubicBezTo>
                  <a:cubicBezTo>
                    <a:pt x="23800" y="42108"/>
                    <a:pt x="23467" y="40111"/>
                    <a:pt x="23467" y="37281"/>
                  </a:cubicBezTo>
                  <a:lnTo>
                    <a:pt x="23467" y="0"/>
                  </a:lnTo>
                  <a:lnTo>
                    <a:pt x="0" y="4827"/>
                  </a:lnTo>
                  <a:lnTo>
                    <a:pt x="0" y="6657"/>
                  </a:lnTo>
                  <a:cubicBezTo>
                    <a:pt x="6657" y="7656"/>
                    <a:pt x="7323" y="10985"/>
                    <a:pt x="7323" y="17975"/>
                  </a:cubicBezTo>
                  <a:close/>
                </a:path>
              </a:pathLst>
            </a:custGeom>
            <a:solidFill>
              <a:srgbClr val="FFFFFF"/>
            </a:solidFill>
            <a:ln w="16561" cap="flat">
              <a:noFill/>
              <a:prstDash val="solid"/>
              <a:miter/>
            </a:ln>
          </p:spPr>
          <p:txBody>
            <a:bodyPr rtlCol="0" anchor="ctr"/>
            <a:lstStyle/>
            <a:p>
              <a:endParaRPr lang="en-CA"/>
            </a:p>
          </p:txBody>
        </p:sp>
        <p:sp>
          <p:nvSpPr>
            <p:cNvPr id="68" name="Freeform: Shape 67">
              <a:extLst>
                <a:ext uri="{FF2B5EF4-FFF2-40B4-BE49-F238E27FC236}">
                  <a16:creationId xmlns:a16="http://schemas.microsoft.com/office/drawing/2014/main" id="{563E6CF8-8E66-41B9-BEC3-379FD5939F19}"/>
                </a:ext>
              </a:extLst>
            </p:cNvPr>
            <p:cNvSpPr/>
            <p:nvPr/>
          </p:nvSpPr>
          <p:spPr>
            <a:xfrm>
              <a:off x="2324351"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39"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69" name="Freeform: Shape 68">
              <a:extLst>
                <a:ext uri="{FF2B5EF4-FFF2-40B4-BE49-F238E27FC236}">
                  <a16:creationId xmlns:a16="http://schemas.microsoft.com/office/drawing/2014/main" id="{42FA1F22-007C-4216-99A8-0172D17246DC}"/>
                </a:ext>
              </a:extLst>
            </p:cNvPr>
            <p:cNvSpPr/>
            <p:nvPr/>
          </p:nvSpPr>
          <p:spPr>
            <a:xfrm>
              <a:off x="1540443"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40"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70" name="Freeform: Shape 69">
              <a:extLst>
                <a:ext uri="{FF2B5EF4-FFF2-40B4-BE49-F238E27FC236}">
                  <a16:creationId xmlns:a16="http://schemas.microsoft.com/office/drawing/2014/main" id="{E55DB051-EED0-479D-BDA2-438160D48285}"/>
                </a:ext>
              </a:extLst>
            </p:cNvPr>
            <p:cNvSpPr/>
            <p:nvPr/>
          </p:nvSpPr>
          <p:spPr>
            <a:xfrm>
              <a:off x="2387599" y="5922657"/>
              <a:ext cx="61414" cy="64077"/>
            </a:xfrm>
            <a:custGeom>
              <a:avLst/>
              <a:gdLst>
                <a:gd name="connsiteX0" fmla="*/ 19140 w 61414"/>
                <a:gd name="connsiteY0" fmla="*/ 63744 h 64077"/>
                <a:gd name="connsiteX1" fmla="*/ 39112 w 61414"/>
                <a:gd name="connsiteY1" fmla="*/ 54091 h 64077"/>
                <a:gd name="connsiteX2" fmla="*/ 46768 w 61414"/>
                <a:gd name="connsiteY2" fmla="*/ 64077 h 64077"/>
                <a:gd name="connsiteX3" fmla="*/ 61415 w 61414"/>
                <a:gd name="connsiteY3" fmla="*/ 53093 h 64077"/>
                <a:gd name="connsiteX4" fmla="*/ 60416 w 61414"/>
                <a:gd name="connsiteY4" fmla="*/ 51595 h 64077"/>
                <a:gd name="connsiteX5" fmla="*/ 53426 w 61414"/>
                <a:gd name="connsiteY5" fmla="*/ 38280 h 64077"/>
                <a:gd name="connsiteX6" fmla="*/ 53426 w 61414"/>
                <a:gd name="connsiteY6" fmla="*/ 24133 h 64077"/>
                <a:gd name="connsiteX7" fmla="*/ 49598 w 61414"/>
                <a:gd name="connsiteY7" fmla="*/ 7490 h 64077"/>
                <a:gd name="connsiteX8" fmla="*/ 30291 w 61414"/>
                <a:gd name="connsiteY8" fmla="*/ 0 h 64077"/>
                <a:gd name="connsiteX9" fmla="*/ 7822 w 61414"/>
                <a:gd name="connsiteY9" fmla="*/ 4161 h 64077"/>
                <a:gd name="connsiteX10" fmla="*/ 5825 w 61414"/>
                <a:gd name="connsiteY10" fmla="*/ 17975 h 64077"/>
                <a:gd name="connsiteX11" fmla="*/ 7822 w 61414"/>
                <a:gd name="connsiteY11" fmla="*/ 17975 h 64077"/>
                <a:gd name="connsiteX12" fmla="*/ 14979 w 61414"/>
                <a:gd name="connsiteY12" fmla="*/ 11318 h 64077"/>
                <a:gd name="connsiteX13" fmla="*/ 26963 w 61414"/>
                <a:gd name="connsiteY13" fmla="*/ 7989 h 64077"/>
                <a:gd name="connsiteX14" fmla="*/ 36616 w 61414"/>
                <a:gd name="connsiteY14" fmla="*/ 12649 h 64077"/>
                <a:gd name="connsiteX15" fmla="*/ 37448 w 61414"/>
                <a:gd name="connsiteY15" fmla="*/ 16976 h 64077"/>
                <a:gd name="connsiteX16" fmla="*/ 24799 w 61414"/>
                <a:gd name="connsiteY16" fmla="*/ 26962 h 64077"/>
                <a:gd name="connsiteX17" fmla="*/ 20305 w 61414"/>
                <a:gd name="connsiteY17" fmla="*/ 27961 h 64077"/>
                <a:gd name="connsiteX18" fmla="*/ 0 w 61414"/>
                <a:gd name="connsiteY18" fmla="*/ 46768 h 64077"/>
                <a:gd name="connsiteX19" fmla="*/ 19140 w 61414"/>
                <a:gd name="connsiteY19" fmla="*/ 63744 h 64077"/>
                <a:gd name="connsiteX20" fmla="*/ 28128 w 61414"/>
                <a:gd name="connsiteY20" fmla="*/ 33786 h 64077"/>
                <a:gd name="connsiteX21" fmla="*/ 37947 w 61414"/>
                <a:gd name="connsiteY21" fmla="*/ 29126 h 64077"/>
                <a:gd name="connsiteX22" fmla="*/ 37947 w 61414"/>
                <a:gd name="connsiteY22" fmla="*/ 45770 h 64077"/>
                <a:gd name="connsiteX23" fmla="*/ 24965 w 61414"/>
                <a:gd name="connsiteY23" fmla="*/ 53093 h 64077"/>
                <a:gd name="connsiteX24" fmla="*/ 16644 w 61414"/>
                <a:gd name="connsiteY24" fmla="*/ 45104 h 64077"/>
                <a:gd name="connsiteX25" fmla="*/ 28128 w 61414"/>
                <a:gd name="connsiteY25" fmla="*/ 33786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414" h="64077">
                  <a:moveTo>
                    <a:pt x="19140" y="63744"/>
                  </a:moveTo>
                  <a:cubicBezTo>
                    <a:pt x="29459" y="63744"/>
                    <a:pt x="34785" y="58419"/>
                    <a:pt x="39112" y="54091"/>
                  </a:cubicBezTo>
                  <a:cubicBezTo>
                    <a:pt x="40610" y="58585"/>
                    <a:pt x="42275" y="61082"/>
                    <a:pt x="46768" y="64077"/>
                  </a:cubicBezTo>
                  <a:lnTo>
                    <a:pt x="61415" y="53093"/>
                  </a:lnTo>
                  <a:lnTo>
                    <a:pt x="60416" y="51595"/>
                  </a:lnTo>
                  <a:cubicBezTo>
                    <a:pt x="53592" y="48765"/>
                    <a:pt x="53426" y="45770"/>
                    <a:pt x="53426" y="38280"/>
                  </a:cubicBezTo>
                  <a:lnTo>
                    <a:pt x="53426" y="24133"/>
                  </a:lnTo>
                  <a:cubicBezTo>
                    <a:pt x="53426" y="17143"/>
                    <a:pt x="53426" y="12316"/>
                    <a:pt x="49598" y="7490"/>
                  </a:cubicBezTo>
                  <a:cubicBezTo>
                    <a:pt x="44272" y="499"/>
                    <a:pt x="34951" y="0"/>
                    <a:pt x="30291" y="0"/>
                  </a:cubicBezTo>
                  <a:cubicBezTo>
                    <a:pt x="24965" y="0"/>
                    <a:pt x="17143" y="832"/>
                    <a:pt x="7822" y="4161"/>
                  </a:cubicBezTo>
                  <a:lnTo>
                    <a:pt x="5825" y="17975"/>
                  </a:lnTo>
                  <a:lnTo>
                    <a:pt x="7822" y="17975"/>
                  </a:lnTo>
                  <a:cubicBezTo>
                    <a:pt x="9653" y="15811"/>
                    <a:pt x="11651" y="13315"/>
                    <a:pt x="14979" y="11318"/>
                  </a:cubicBezTo>
                  <a:cubicBezTo>
                    <a:pt x="18641" y="9154"/>
                    <a:pt x="23134" y="7989"/>
                    <a:pt x="26963" y="7989"/>
                  </a:cubicBezTo>
                  <a:cubicBezTo>
                    <a:pt x="30957" y="7989"/>
                    <a:pt x="34951" y="9320"/>
                    <a:pt x="36616" y="12649"/>
                  </a:cubicBezTo>
                  <a:cubicBezTo>
                    <a:pt x="37282" y="14147"/>
                    <a:pt x="37448" y="15645"/>
                    <a:pt x="37448" y="16976"/>
                  </a:cubicBezTo>
                  <a:cubicBezTo>
                    <a:pt x="37448" y="23301"/>
                    <a:pt x="31123" y="25298"/>
                    <a:pt x="24799" y="26962"/>
                  </a:cubicBezTo>
                  <a:lnTo>
                    <a:pt x="20305" y="27961"/>
                  </a:lnTo>
                  <a:cubicBezTo>
                    <a:pt x="14147" y="29459"/>
                    <a:pt x="0" y="33120"/>
                    <a:pt x="0" y="46768"/>
                  </a:cubicBezTo>
                  <a:cubicBezTo>
                    <a:pt x="166" y="53925"/>
                    <a:pt x="4494" y="63744"/>
                    <a:pt x="19140" y="63744"/>
                  </a:cubicBezTo>
                  <a:close/>
                  <a:moveTo>
                    <a:pt x="28128" y="33786"/>
                  </a:moveTo>
                  <a:cubicBezTo>
                    <a:pt x="32788" y="32288"/>
                    <a:pt x="33953" y="31623"/>
                    <a:pt x="37947" y="29126"/>
                  </a:cubicBezTo>
                  <a:lnTo>
                    <a:pt x="37947" y="45770"/>
                  </a:lnTo>
                  <a:cubicBezTo>
                    <a:pt x="32122" y="52593"/>
                    <a:pt x="26297" y="53093"/>
                    <a:pt x="24965" y="53093"/>
                  </a:cubicBezTo>
                  <a:cubicBezTo>
                    <a:pt x="20139" y="53093"/>
                    <a:pt x="16644" y="49598"/>
                    <a:pt x="16644" y="45104"/>
                  </a:cubicBezTo>
                  <a:cubicBezTo>
                    <a:pt x="16477" y="37614"/>
                    <a:pt x="24632" y="34951"/>
                    <a:pt x="28128" y="33786"/>
                  </a:cubicBezTo>
                  <a:close/>
                </a:path>
              </a:pathLst>
            </a:custGeom>
            <a:solidFill>
              <a:srgbClr val="FFFFFF"/>
            </a:solidFill>
            <a:ln w="16561" cap="flat">
              <a:noFill/>
              <a:prstDash val="solid"/>
              <a:miter/>
            </a:ln>
          </p:spPr>
          <p:txBody>
            <a:bodyPr rtlCol="0" anchor="ctr"/>
            <a:lstStyle/>
            <a:p>
              <a:endParaRPr lang="en-CA"/>
            </a:p>
          </p:txBody>
        </p:sp>
        <p:sp>
          <p:nvSpPr>
            <p:cNvPr id="71" name="Freeform: Shape 70">
              <a:extLst>
                <a:ext uri="{FF2B5EF4-FFF2-40B4-BE49-F238E27FC236}">
                  <a16:creationId xmlns:a16="http://schemas.microsoft.com/office/drawing/2014/main" id="{86E96E20-053C-4085-8D0A-F42E2FD1F7F4}"/>
                </a:ext>
              </a:extLst>
            </p:cNvPr>
            <p:cNvSpPr/>
            <p:nvPr/>
          </p:nvSpPr>
          <p:spPr>
            <a:xfrm>
              <a:off x="2446517" y="5922823"/>
              <a:ext cx="74729" cy="64077"/>
            </a:xfrm>
            <a:custGeom>
              <a:avLst/>
              <a:gdLst>
                <a:gd name="connsiteX0" fmla="*/ 7490 w 74729"/>
                <a:gd name="connsiteY0" fmla="*/ 17975 h 64077"/>
                <a:gd name="connsiteX1" fmla="*/ 7490 w 74729"/>
                <a:gd name="connsiteY1" fmla="*/ 40776 h 64077"/>
                <a:gd name="connsiteX2" fmla="*/ 11651 w 74729"/>
                <a:gd name="connsiteY2" fmla="*/ 56255 h 64077"/>
                <a:gd name="connsiteX3" fmla="*/ 28960 w 74729"/>
                <a:gd name="connsiteY3" fmla="*/ 63744 h 64077"/>
                <a:gd name="connsiteX4" fmla="*/ 51761 w 74729"/>
                <a:gd name="connsiteY4" fmla="*/ 52094 h 64077"/>
                <a:gd name="connsiteX5" fmla="*/ 60416 w 74729"/>
                <a:gd name="connsiteY5" fmla="*/ 64077 h 64077"/>
                <a:gd name="connsiteX6" fmla="*/ 74729 w 74729"/>
                <a:gd name="connsiteY6" fmla="*/ 53426 h 64077"/>
                <a:gd name="connsiteX7" fmla="*/ 73897 w 74729"/>
                <a:gd name="connsiteY7" fmla="*/ 52094 h 64077"/>
                <a:gd name="connsiteX8" fmla="*/ 67073 w 74729"/>
                <a:gd name="connsiteY8" fmla="*/ 39611 h 64077"/>
                <a:gd name="connsiteX9" fmla="*/ 67073 w 74729"/>
                <a:gd name="connsiteY9" fmla="*/ 0 h 64077"/>
                <a:gd name="connsiteX10" fmla="*/ 43107 w 74729"/>
                <a:gd name="connsiteY10" fmla="*/ 4827 h 64077"/>
                <a:gd name="connsiteX11" fmla="*/ 43107 w 74729"/>
                <a:gd name="connsiteY11" fmla="*/ 6657 h 64077"/>
                <a:gd name="connsiteX12" fmla="*/ 50763 w 74729"/>
                <a:gd name="connsiteY12" fmla="*/ 16311 h 64077"/>
                <a:gd name="connsiteX13" fmla="*/ 50763 w 74729"/>
                <a:gd name="connsiteY13" fmla="*/ 37281 h 64077"/>
                <a:gd name="connsiteX14" fmla="*/ 47600 w 74729"/>
                <a:gd name="connsiteY14" fmla="*/ 47434 h 64077"/>
                <a:gd name="connsiteX15" fmla="*/ 36283 w 74729"/>
                <a:gd name="connsiteY15" fmla="*/ 52094 h 64077"/>
                <a:gd name="connsiteX16" fmla="*/ 24632 w 74729"/>
                <a:gd name="connsiteY16" fmla="*/ 44272 h 64077"/>
                <a:gd name="connsiteX17" fmla="*/ 23634 w 74729"/>
                <a:gd name="connsiteY17" fmla="*/ 37281 h 64077"/>
                <a:gd name="connsiteX18" fmla="*/ 23634 w 74729"/>
                <a:gd name="connsiteY18" fmla="*/ 0 h 64077"/>
                <a:gd name="connsiteX19" fmla="*/ 0 w 74729"/>
                <a:gd name="connsiteY19" fmla="*/ 4827 h 64077"/>
                <a:gd name="connsiteX20" fmla="*/ 0 w 74729"/>
                <a:gd name="connsiteY20" fmla="*/ 6657 h 64077"/>
                <a:gd name="connsiteX21" fmla="*/ 7490 w 74729"/>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729" h="64077">
                  <a:moveTo>
                    <a:pt x="7490" y="17975"/>
                  </a:moveTo>
                  <a:lnTo>
                    <a:pt x="7490" y="40776"/>
                  </a:lnTo>
                  <a:cubicBezTo>
                    <a:pt x="7490" y="45603"/>
                    <a:pt x="7822" y="51428"/>
                    <a:pt x="11651" y="56255"/>
                  </a:cubicBezTo>
                  <a:cubicBezTo>
                    <a:pt x="13315" y="58419"/>
                    <a:pt x="18141" y="63744"/>
                    <a:pt x="28960" y="63744"/>
                  </a:cubicBezTo>
                  <a:cubicBezTo>
                    <a:pt x="39612" y="63744"/>
                    <a:pt x="47268" y="58086"/>
                    <a:pt x="51761" y="52094"/>
                  </a:cubicBezTo>
                  <a:cubicBezTo>
                    <a:pt x="52760" y="55756"/>
                    <a:pt x="54424" y="59584"/>
                    <a:pt x="60416" y="64077"/>
                  </a:cubicBezTo>
                  <a:lnTo>
                    <a:pt x="74729" y="53426"/>
                  </a:lnTo>
                  <a:lnTo>
                    <a:pt x="73897" y="52094"/>
                  </a:lnTo>
                  <a:cubicBezTo>
                    <a:pt x="67073" y="50763"/>
                    <a:pt x="67073" y="45936"/>
                    <a:pt x="67073" y="39611"/>
                  </a:cubicBezTo>
                  <a:lnTo>
                    <a:pt x="67073" y="0"/>
                  </a:lnTo>
                  <a:lnTo>
                    <a:pt x="43107" y="4827"/>
                  </a:lnTo>
                  <a:lnTo>
                    <a:pt x="43107" y="6657"/>
                  </a:lnTo>
                  <a:cubicBezTo>
                    <a:pt x="49431" y="7490"/>
                    <a:pt x="50763" y="9986"/>
                    <a:pt x="50763" y="16311"/>
                  </a:cubicBezTo>
                  <a:lnTo>
                    <a:pt x="50763" y="37281"/>
                  </a:lnTo>
                  <a:cubicBezTo>
                    <a:pt x="50763" y="40111"/>
                    <a:pt x="50596" y="43939"/>
                    <a:pt x="47600" y="47434"/>
                  </a:cubicBezTo>
                  <a:cubicBezTo>
                    <a:pt x="45270" y="50263"/>
                    <a:pt x="41276" y="52094"/>
                    <a:pt x="36283" y="52094"/>
                  </a:cubicBezTo>
                  <a:cubicBezTo>
                    <a:pt x="30291" y="52094"/>
                    <a:pt x="26297" y="49098"/>
                    <a:pt x="24632" y="44272"/>
                  </a:cubicBezTo>
                  <a:cubicBezTo>
                    <a:pt x="23967" y="42108"/>
                    <a:pt x="23634" y="40111"/>
                    <a:pt x="23634" y="37281"/>
                  </a:cubicBezTo>
                  <a:lnTo>
                    <a:pt x="23634" y="0"/>
                  </a:lnTo>
                  <a:lnTo>
                    <a:pt x="0" y="4827"/>
                  </a:lnTo>
                  <a:lnTo>
                    <a:pt x="0" y="6657"/>
                  </a:lnTo>
                  <a:cubicBezTo>
                    <a:pt x="6824" y="7656"/>
                    <a:pt x="7490" y="10985"/>
                    <a:pt x="7490" y="17975"/>
                  </a:cubicBezTo>
                  <a:close/>
                </a:path>
              </a:pathLst>
            </a:custGeom>
            <a:solidFill>
              <a:srgbClr val="FFFFFF"/>
            </a:solidFill>
            <a:ln w="16561" cap="flat">
              <a:noFill/>
              <a:prstDash val="solid"/>
              <a:miter/>
            </a:ln>
          </p:spPr>
          <p:txBody>
            <a:bodyPr rtlCol="0" anchor="ctr"/>
            <a:lstStyle/>
            <a:p>
              <a:endParaRPr lang="en-CA"/>
            </a:p>
          </p:txBody>
        </p:sp>
        <p:sp>
          <p:nvSpPr>
            <p:cNvPr id="72" name="Freeform: Shape 71">
              <a:extLst>
                <a:ext uri="{FF2B5EF4-FFF2-40B4-BE49-F238E27FC236}">
                  <a16:creationId xmlns:a16="http://schemas.microsoft.com/office/drawing/2014/main" id="{D72BEEDA-8FFE-4598-A25A-DEB81693AB6D}"/>
                </a:ext>
              </a:extLst>
            </p:cNvPr>
            <p:cNvSpPr/>
            <p:nvPr/>
          </p:nvSpPr>
          <p:spPr>
            <a:xfrm>
              <a:off x="1700389" y="5942043"/>
              <a:ext cx="180740" cy="49351"/>
            </a:xfrm>
            <a:custGeom>
              <a:avLst/>
              <a:gdLst>
                <a:gd name="connsiteX0" fmla="*/ 86213 w 180740"/>
                <a:gd name="connsiteY0" fmla="*/ 31543 h 49351"/>
                <a:gd name="connsiteX1" fmla="*/ 135811 w 180740"/>
                <a:gd name="connsiteY1" fmla="*/ 45856 h 49351"/>
                <a:gd name="connsiteX2" fmla="*/ 152954 w 180740"/>
                <a:gd name="connsiteY2" fmla="*/ 40031 h 49351"/>
                <a:gd name="connsiteX3" fmla="*/ 112843 w 180740"/>
                <a:gd name="connsiteY3" fmla="*/ 26051 h 49351"/>
                <a:gd name="connsiteX4" fmla="*/ 154785 w 180740"/>
                <a:gd name="connsiteY4" fmla="*/ 16564 h 49351"/>
                <a:gd name="connsiteX5" fmla="*/ 176255 w 180740"/>
                <a:gd name="connsiteY5" fmla="*/ 49352 h 49351"/>
                <a:gd name="connsiteX6" fmla="*/ 178418 w 180740"/>
                <a:gd name="connsiteY6" fmla="*/ 45524 h 49351"/>
                <a:gd name="connsiteX7" fmla="*/ 134812 w 180740"/>
                <a:gd name="connsiteY7" fmla="*/ 87 h 49351"/>
                <a:gd name="connsiteX8" fmla="*/ 0 w 180740"/>
                <a:gd name="connsiteY8" fmla="*/ 43859 h 49351"/>
                <a:gd name="connsiteX9" fmla="*/ 91040 w 180740"/>
                <a:gd name="connsiteY9" fmla="*/ 17563 h 49351"/>
                <a:gd name="connsiteX10" fmla="*/ 86213 w 180740"/>
                <a:gd name="connsiteY10" fmla="*/ 31543 h 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740" h="49351">
                  <a:moveTo>
                    <a:pt x="86213" y="31543"/>
                  </a:moveTo>
                  <a:cubicBezTo>
                    <a:pt x="88543" y="43193"/>
                    <a:pt x="113842" y="50517"/>
                    <a:pt x="135811" y="45856"/>
                  </a:cubicBezTo>
                  <a:cubicBezTo>
                    <a:pt x="142136" y="44525"/>
                    <a:pt x="147794" y="42028"/>
                    <a:pt x="152954" y="40031"/>
                  </a:cubicBezTo>
                  <a:cubicBezTo>
                    <a:pt x="148460" y="41696"/>
                    <a:pt x="112177" y="39865"/>
                    <a:pt x="112843" y="26051"/>
                  </a:cubicBezTo>
                  <a:cubicBezTo>
                    <a:pt x="113342" y="15565"/>
                    <a:pt x="137142" y="10239"/>
                    <a:pt x="154785" y="16564"/>
                  </a:cubicBezTo>
                  <a:cubicBezTo>
                    <a:pt x="169431" y="21890"/>
                    <a:pt x="180083" y="41030"/>
                    <a:pt x="176255" y="49352"/>
                  </a:cubicBezTo>
                  <a:cubicBezTo>
                    <a:pt x="177087" y="48186"/>
                    <a:pt x="177919" y="46855"/>
                    <a:pt x="178418" y="45524"/>
                  </a:cubicBezTo>
                  <a:cubicBezTo>
                    <a:pt x="185076" y="31044"/>
                    <a:pt x="179417" y="-1910"/>
                    <a:pt x="134812" y="87"/>
                  </a:cubicBezTo>
                  <a:cubicBezTo>
                    <a:pt x="78391" y="2583"/>
                    <a:pt x="0" y="43859"/>
                    <a:pt x="0" y="43859"/>
                  </a:cubicBezTo>
                  <a:cubicBezTo>
                    <a:pt x="0" y="43859"/>
                    <a:pt x="43273" y="24386"/>
                    <a:pt x="91040" y="17563"/>
                  </a:cubicBezTo>
                  <a:cubicBezTo>
                    <a:pt x="87212" y="22056"/>
                    <a:pt x="85215" y="26883"/>
                    <a:pt x="86213" y="31543"/>
                  </a:cubicBezTo>
                  <a:close/>
                </a:path>
              </a:pathLst>
            </a:custGeom>
            <a:solidFill>
              <a:srgbClr val="FFFFFF"/>
            </a:solidFill>
            <a:ln w="16561" cap="flat">
              <a:noFill/>
              <a:prstDash val="solid"/>
              <a:miter/>
            </a:ln>
          </p:spPr>
          <p:txBody>
            <a:bodyPr rtlCol="0" anchor="ctr"/>
            <a:lstStyle/>
            <a:p>
              <a:endParaRPr lang="en-CA"/>
            </a:p>
          </p:txBody>
        </p:sp>
        <p:sp>
          <p:nvSpPr>
            <p:cNvPr id="73" name="Freeform: Shape 72">
              <a:extLst>
                <a:ext uri="{FF2B5EF4-FFF2-40B4-BE49-F238E27FC236}">
                  <a16:creationId xmlns:a16="http://schemas.microsoft.com/office/drawing/2014/main" id="{09455AB9-C87F-44EA-B57F-275FD9A839D3}"/>
                </a:ext>
              </a:extLst>
            </p:cNvPr>
            <p:cNvSpPr/>
            <p:nvPr/>
          </p:nvSpPr>
          <p:spPr>
            <a:xfrm>
              <a:off x="1910763" y="5940144"/>
              <a:ext cx="106048" cy="44898"/>
            </a:xfrm>
            <a:custGeom>
              <a:avLst/>
              <a:gdLst>
                <a:gd name="connsiteX0" fmla="*/ 48932 w 106048"/>
                <a:gd name="connsiteY0" fmla="*/ 39933 h 44898"/>
                <a:gd name="connsiteX1" fmla="*/ 31290 w 106048"/>
                <a:gd name="connsiteY1" fmla="*/ 38269 h 44898"/>
                <a:gd name="connsiteX2" fmla="*/ 69903 w 106048"/>
                <a:gd name="connsiteY2" fmla="*/ 43595 h 44898"/>
                <a:gd name="connsiteX3" fmla="*/ 105853 w 106048"/>
                <a:gd name="connsiteY3" fmla="*/ 14802 h 44898"/>
                <a:gd name="connsiteX4" fmla="*/ 61747 w 106048"/>
                <a:gd name="connsiteY4" fmla="*/ 1321 h 44898"/>
                <a:gd name="connsiteX5" fmla="*/ 37448 w 106048"/>
                <a:gd name="connsiteY5" fmla="*/ 10807 h 44898"/>
                <a:gd name="connsiteX6" fmla="*/ 0 w 106048"/>
                <a:gd name="connsiteY6" fmla="*/ 38935 h 44898"/>
                <a:gd name="connsiteX7" fmla="*/ 19306 w 106048"/>
                <a:gd name="connsiteY7" fmla="*/ 28283 h 44898"/>
                <a:gd name="connsiteX8" fmla="*/ 76893 w 106048"/>
                <a:gd name="connsiteY8" fmla="*/ 21626 h 44898"/>
                <a:gd name="connsiteX9" fmla="*/ 48932 w 106048"/>
                <a:gd name="connsiteY9" fmla="*/ 39933 h 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48" h="44898">
                  <a:moveTo>
                    <a:pt x="48932" y="39933"/>
                  </a:moveTo>
                  <a:cubicBezTo>
                    <a:pt x="42940" y="40766"/>
                    <a:pt x="35284" y="40433"/>
                    <a:pt x="31290" y="38269"/>
                  </a:cubicBezTo>
                  <a:cubicBezTo>
                    <a:pt x="39112" y="44261"/>
                    <a:pt x="53925" y="46591"/>
                    <a:pt x="69903" y="43595"/>
                  </a:cubicBezTo>
                  <a:cubicBezTo>
                    <a:pt x="92039" y="39434"/>
                    <a:pt x="108016" y="26452"/>
                    <a:pt x="105853" y="14802"/>
                  </a:cubicBezTo>
                  <a:cubicBezTo>
                    <a:pt x="103523" y="3151"/>
                    <a:pt x="83883" y="-2840"/>
                    <a:pt x="61747" y="1321"/>
                  </a:cubicBezTo>
                  <a:cubicBezTo>
                    <a:pt x="52427" y="3151"/>
                    <a:pt x="43939" y="7146"/>
                    <a:pt x="37448" y="10807"/>
                  </a:cubicBezTo>
                  <a:cubicBezTo>
                    <a:pt x="22136" y="19628"/>
                    <a:pt x="0" y="38935"/>
                    <a:pt x="0" y="38935"/>
                  </a:cubicBezTo>
                  <a:cubicBezTo>
                    <a:pt x="5326" y="35107"/>
                    <a:pt x="12150" y="31612"/>
                    <a:pt x="19306" y="28283"/>
                  </a:cubicBezTo>
                  <a:cubicBezTo>
                    <a:pt x="28627" y="23956"/>
                    <a:pt x="71734" y="6979"/>
                    <a:pt x="76893" y="21626"/>
                  </a:cubicBezTo>
                  <a:cubicBezTo>
                    <a:pt x="79223" y="28283"/>
                    <a:pt x="71068" y="37104"/>
                    <a:pt x="48932" y="39933"/>
                  </a:cubicBezTo>
                  <a:close/>
                </a:path>
              </a:pathLst>
            </a:custGeom>
            <a:solidFill>
              <a:srgbClr val="FFFFFF"/>
            </a:solidFill>
            <a:ln w="16561" cap="flat">
              <a:noFill/>
              <a:prstDash val="solid"/>
              <a:miter/>
            </a:ln>
          </p:spPr>
          <p:txBody>
            <a:bodyPr rtlCol="0" anchor="ctr"/>
            <a:lstStyle/>
            <a:p>
              <a:endParaRPr lang="en-CA"/>
            </a:p>
          </p:txBody>
        </p:sp>
        <p:sp>
          <p:nvSpPr>
            <p:cNvPr id="74" name="Freeform: Shape 73">
              <a:extLst>
                <a:ext uri="{FF2B5EF4-FFF2-40B4-BE49-F238E27FC236}">
                  <a16:creationId xmlns:a16="http://schemas.microsoft.com/office/drawing/2014/main" id="{F495B196-D21E-408B-AB56-A1C14C76ACF8}"/>
                </a:ext>
              </a:extLst>
            </p:cNvPr>
            <p:cNvSpPr/>
            <p:nvPr/>
          </p:nvSpPr>
          <p:spPr>
            <a:xfrm>
              <a:off x="1691401" y="5872630"/>
              <a:ext cx="301913" cy="119263"/>
            </a:xfrm>
            <a:custGeom>
              <a:avLst/>
              <a:gdLst>
                <a:gd name="connsiteX0" fmla="*/ 191733 w 301913"/>
                <a:gd name="connsiteY0" fmla="*/ 119264 h 119263"/>
                <a:gd name="connsiteX1" fmla="*/ 301913 w 301913"/>
                <a:gd name="connsiteY1" fmla="*/ 8252 h 119263"/>
                <a:gd name="connsiteX2" fmla="*/ 0 w 301913"/>
                <a:gd name="connsiteY2" fmla="*/ 109111 h 119263"/>
                <a:gd name="connsiteX3" fmla="*/ 264632 w 301913"/>
                <a:gd name="connsiteY3" fmla="*/ 30221 h 119263"/>
                <a:gd name="connsiteX4" fmla="*/ 191733 w 301913"/>
                <a:gd name="connsiteY4" fmla="*/ 119264 h 1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 h="119263">
                  <a:moveTo>
                    <a:pt x="191733" y="119264"/>
                  </a:moveTo>
                  <a:cubicBezTo>
                    <a:pt x="247322" y="81982"/>
                    <a:pt x="281442" y="43702"/>
                    <a:pt x="301913" y="8252"/>
                  </a:cubicBezTo>
                  <a:cubicBezTo>
                    <a:pt x="191733" y="-35521"/>
                    <a:pt x="0" y="109111"/>
                    <a:pt x="0" y="109111"/>
                  </a:cubicBezTo>
                  <a:cubicBezTo>
                    <a:pt x="0" y="109111"/>
                    <a:pt x="176920" y="16573"/>
                    <a:pt x="264632" y="30221"/>
                  </a:cubicBezTo>
                  <a:cubicBezTo>
                    <a:pt x="230180" y="81816"/>
                    <a:pt x="191733" y="119264"/>
                    <a:pt x="191733" y="119264"/>
                  </a:cubicBezTo>
                  <a:close/>
                </a:path>
              </a:pathLst>
            </a:custGeom>
            <a:solidFill>
              <a:srgbClr val="FFFFFF"/>
            </a:solidFill>
            <a:ln w="16561" cap="flat">
              <a:noFill/>
              <a:prstDash val="solid"/>
              <a:miter/>
            </a:ln>
          </p:spPr>
          <p:txBody>
            <a:bodyPr rtlCol="0" anchor="ctr"/>
            <a:lstStyle/>
            <a:p>
              <a:endParaRPr lang="en-CA"/>
            </a:p>
          </p:txBody>
        </p:sp>
        <p:sp>
          <p:nvSpPr>
            <p:cNvPr id="75" name="Freeform: Shape 74">
              <a:extLst>
                <a:ext uri="{FF2B5EF4-FFF2-40B4-BE49-F238E27FC236}">
                  <a16:creationId xmlns:a16="http://schemas.microsoft.com/office/drawing/2014/main" id="{F6578539-F5CE-4599-BD2A-77A7AA094DCD}"/>
                </a:ext>
              </a:extLst>
            </p:cNvPr>
            <p:cNvSpPr/>
            <p:nvPr/>
          </p:nvSpPr>
          <p:spPr>
            <a:xfrm>
              <a:off x="1744660" y="5656362"/>
              <a:ext cx="274887" cy="270789"/>
            </a:xfrm>
            <a:custGeom>
              <a:avLst/>
              <a:gdLst>
                <a:gd name="connsiteX0" fmla="*/ 205547 w 274887"/>
                <a:gd name="connsiteY0" fmla="*/ 178751 h 270789"/>
                <a:gd name="connsiteX1" fmla="*/ 250152 w 274887"/>
                <a:gd name="connsiteY1" fmla="*/ 219860 h 270789"/>
                <a:gd name="connsiteX2" fmla="*/ 268293 w 274887"/>
                <a:gd name="connsiteY2" fmla="*/ 80222 h 270789"/>
                <a:gd name="connsiteX3" fmla="*/ 207378 w 274887"/>
                <a:gd name="connsiteY3" fmla="*/ 39279 h 270789"/>
                <a:gd name="connsiteX4" fmla="*/ 197059 w 274887"/>
                <a:gd name="connsiteY4" fmla="*/ 0 h 270789"/>
                <a:gd name="connsiteX5" fmla="*/ 198723 w 274887"/>
                <a:gd name="connsiteY5" fmla="*/ 36116 h 270789"/>
                <a:gd name="connsiteX6" fmla="*/ 95367 w 274887"/>
                <a:gd name="connsiteY6" fmla="*/ 23134 h 270789"/>
                <a:gd name="connsiteX7" fmla="*/ 0 w 274887"/>
                <a:gd name="connsiteY7" fmla="*/ 270789 h 270789"/>
                <a:gd name="connsiteX8" fmla="*/ 205547 w 274887"/>
                <a:gd name="connsiteY8" fmla="*/ 178751 h 270789"/>
                <a:gd name="connsiteX9" fmla="*/ 141969 w 274887"/>
                <a:gd name="connsiteY9" fmla="*/ 42940 h 270789"/>
                <a:gd name="connsiteX10" fmla="*/ 259139 w 274887"/>
                <a:gd name="connsiteY10" fmla="*/ 86879 h 270789"/>
                <a:gd name="connsiteX11" fmla="*/ 243494 w 274887"/>
                <a:gd name="connsiteY11" fmla="*/ 188570 h 270789"/>
                <a:gd name="connsiteX12" fmla="*/ 205547 w 274887"/>
                <a:gd name="connsiteY12" fmla="*/ 156116 h 270789"/>
                <a:gd name="connsiteX13" fmla="*/ 71234 w 274887"/>
                <a:gd name="connsiteY13" fmla="*/ 211538 h 270789"/>
                <a:gd name="connsiteX14" fmla="*/ 141969 w 274887"/>
                <a:gd name="connsiteY14" fmla="*/ 42940 h 27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887" h="270789">
                  <a:moveTo>
                    <a:pt x="205547" y="178751"/>
                  </a:moveTo>
                  <a:cubicBezTo>
                    <a:pt x="205547" y="178751"/>
                    <a:pt x="227517" y="181747"/>
                    <a:pt x="250152" y="219860"/>
                  </a:cubicBezTo>
                  <a:cubicBezTo>
                    <a:pt x="291761" y="141802"/>
                    <a:pt x="268293" y="80222"/>
                    <a:pt x="268293" y="80222"/>
                  </a:cubicBezTo>
                  <a:cubicBezTo>
                    <a:pt x="268293" y="80222"/>
                    <a:pt x="250152" y="56255"/>
                    <a:pt x="207378" y="39279"/>
                  </a:cubicBezTo>
                  <a:cubicBezTo>
                    <a:pt x="205048" y="24299"/>
                    <a:pt x="201386" y="11484"/>
                    <a:pt x="197059" y="0"/>
                  </a:cubicBezTo>
                  <a:cubicBezTo>
                    <a:pt x="199389" y="10153"/>
                    <a:pt x="199888" y="24632"/>
                    <a:pt x="198723" y="36116"/>
                  </a:cubicBezTo>
                  <a:cubicBezTo>
                    <a:pt x="172760" y="27129"/>
                    <a:pt x="138640" y="20971"/>
                    <a:pt x="95367" y="23134"/>
                  </a:cubicBezTo>
                  <a:cubicBezTo>
                    <a:pt x="95367" y="23134"/>
                    <a:pt x="188238" y="66574"/>
                    <a:pt x="0" y="270789"/>
                  </a:cubicBezTo>
                  <a:cubicBezTo>
                    <a:pt x="166" y="270623"/>
                    <a:pt x="154285" y="165103"/>
                    <a:pt x="205547" y="178751"/>
                  </a:cubicBezTo>
                  <a:close/>
                  <a:moveTo>
                    <a:pt x="141969" y="42940"/>
                  </a:moveTo>
                  <a:cubicBezTo>
                    <a:pt x="225353" y="42940"/>
                    <a:pt x="259139" y="86879"/>
                    <a:pt x="259139" y="86879"/>
                  </a:cubicBezTo>
                  <a:cubicBezTo>
                    <a:pt x="269458" y="119001"/>
                    <a:pt x="257641" y="155450"/>
                    <a:pt x="243494" y="188570"/>
                  </a:cubicBezTo>
                  <a:cubicBezTo>
                    <a:pt x="225686" y="160776"/>
                    <a:pt x="205547" y="156116"/>
                    <a:pt x="205547" y="156116"/>
                  </a:cubicBezTo>
                  <a:cubicBezTo>
                    <a:pt x="154285" y="142468"/>
                    <a:pt x="71234" y="211538"/>
                    <a:pt x="71234" y="211538"/>
                  </a:cubicBezTo>
                  <a:cubicBezTo>
                    <a:pt x="181414" y="79722"/>
                    <a:pt x="141969" y="42940"/>
                    <a:pt x="141969" y="42940"/>
                  </a:cubicBezTo>
                  <a:close/>
                </a:path>
              </a:pathLst>
            </a:custGeom>
            <a:solidFill>
              <a:srgbClr val="FFFFFF"/>
            </a:solidFill>
            <a:ln w="16561" cap="flat">
              <a:noFill/>
              <a:prstDash val="solid"/>
              <a:miter/>
            </a:ln>
          </p:spPr>
          <p:txBody>
            <a:bodyPr rtlCol="0" anchor="ctr"/>
            <a:lstStyle/>
            <a:p>
              <a:endParaRPr lang="en-CA" dirty="0"/>
            </a:p>
          </p:txBody>
        </p:sp>
        <p:sp>
          <p:nvSpPr>
            <p:cNvPr id="76" name="Freeform: Shape 75">
              <a:extLst>
                <a:ext uri="{FF2B5EF4-FFF2-40B4-BE49-F238E27FC236}">
                  <a16:creationId xmlns:a16="http://schemas.microsoft.com/office/drawing/2014/main" id="{9A7D4910-1490-4566-BE31-2318E23C97A0}"/>
                </a:ext>
              </a:extLst>
            </p:cNvPr>
            <p:cNvSpPr/>
            <p:nvPr/>
          </p:nvSpPr>
          <p:spPr>
            <a:xfrm>
              <a:off x="1855673" y="5658176"/>
              <a:ext cx="79470" cy="22651"/>
            </a:xfrm>
            <a:custGeom>
              <a:avLst/>
              <a:gdLst>
                <a:gd name="connsiteX0" fmla="*/ 78557 w 79470"/>
                <a:gd name="connsiteY0" fmla="*/ 1848 h 22651"/>
                <a:gd name="connsiteX1" fmla="*/ 0 w 79470"/>
                <a:gd name="connsiteY1" fmla="*/ 11501 h 22651"/>
                <a:gd name="connsiteX2" fmla="*/ 79057 w 79470"/>
                <a:gd name="connsiteY2" fmla="*/ 22652 h 22651"/>
                <a:gd name="connsiteX3" fmla="*/ 78557 w 79470"/>
                <a:gd name="connsiteY3" fmla="*/ 1848 h 22651"/>
              </a:gdLst>
              <a:ahLst/>
              <a:cxnLst>
                <a:cxn ang="0">
                  <a:pos x="connsiteX0" y="connsiteY0"/>
                </a:cxn>
                <a:cxn ang="0">
                  <a:pos x="connsiteX1" y="connsiteY1"/>
                </a:cxn>
                <a:cxn ang="0">
                  <a:pos x="connsiteX2" y="connsiteY2"/>
                </a:cxn>
                <a:cxn ang="0">
                  <a:pos x="connsiteX3" y="connsiteY3"/>
                </a:cxn>
              </a:cxnLst>
              <a:rect l="l" t="t" r="r" b="b"/>
              <a:pathLst>
                <a:path w="79470" h="22651">
                  <a:moveTo>
                    <a:pt x="78557" y="1848"/>
                  </a:moveTo>
                  <a:cubicBezTo>
                    <a:pt x="29792" y="-5143"/>
                    <a:pt x="2996" y="9836"/>
                    <a:pt x="0" y="11501"/>
                  </a:cubicBezTo>
                  <a:cubicBezTo>
                    <a:pt x="50929" y="12832"/>
                    <a:pt x="61082" y="18158"/>
                    <a:pt x="79057" y="22652"/>
                  </a:cubicBezTo>
                  <a:cubicBezTo>
                    <a:pt x="80222" y="15828"/>
                    <a:pt x="78557" y="1848"/>
                    <a:pt x="78557" y="1848"/>
                  </a:cubicBezTo>
                  <a:close/>
                </a:path>
              </a:pathLst>
            </a:custGeom>
            <a:solidFill>
              <a:srgbClr val="FFFFFF"/>
            </a:solidFill>
            <a:ln w="16561" cap="flat">
              <a:noFill/>
              <a:prstDash val="solid"/>
              <a:miter/>
            </a:ln>
          </p:spPr>
          <p:txBody>
            <a:bodyPr rtlCol="0" anchor="ctr"/>
            <a:lstStyle/>
            <a:p>
              <a:endParaRPr lang="en-CA"/>
            </a:p>
          </p:txBody>
        </p:sp>
      </p:grpSp>
      <p:sp>
        <p:nvSpPr>
          <p:cNvPr id="2" name="Title 1">
            <a:extLst>
              <a:ext uri="{FF2B5EF4-FFF2-40B4-BE49-F238E27FC236}">
                <a16:creationId xmlns:a16="http://schemas.microsoft.com/office/drawing/2014/main" id="{8827979F-6DBC-D5E7-A825-C34C482BD7B7}"/>
              </a:ext>
            </a:extLst>
          </p:cNvPr>
          <p:cNvSpPr txBox="1">
            <a:spLocks/>
          </p:cNvSpPr>
          <p:nvPr/>
        </p:nvSpPr>
        <p:spPr>
          <a:xfrm>
            <a:off x="0" y="16510"/>
            <a:ext cx="11640246" cy="8152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CA" sz="3200" b="1" dirty="0">
                <a:solidFill>
                  <a:srgbClr val="0069AA"/>
                </a:solidFill>
                <a:latin typeface="+mn-lt"/>
              </a:rPr>
              <a:t>Type of Support Provided to Classroom Teachers and Most Useful</a:t>
            </a:r>
          </a:p>
        </p:txBody>
      </p:sp>
      <p:graphicFrame>
        <p:nvGraphicFramePr>
          <p:cNvPr id="3" name="Table 3">
            <a:extLst>
              <a:ext uri="{FF2B5EF4-FFF2-40B4-BE49-F238E27FC236}">
                <a16:creationId xmlns:a16="http://schemas.microsoft.com/office/drawing/2014/main" id="{108E0EEF-36C8-CAD7-D82A-A011EA54FEB1}"/>
              </a:ext>
            </a:extLst>
          </p:cNvPr>
          <p:cNvGraphicFramePr>
            <a:graphicFrameLocks noGrp="1"/>
          </p:cNvGraphicFramePr>
          <p:nvPr>
            <p:extLst>
              <p:ext uri="{D42A27DB-BD31-4B8C-83A1-F6EECF244321}">
                <p14:modId xmlns:p14="http://schemas.microsoft.com/office/powerpoint/2010/main" val="2559831417"/>
              </p:ext>
            </p:extLst>
          </p:nvPr>
        </p:nvGraphicFramePr>
        <p:xfrm>
          <a:off x="439577" y="667804"/>
          <a:ext cx="11200669" cy="3251892"/>
        </p:xfrm>
        <a:graphic>
          <a:graphicData uri="http://schemas.openxmlformats.org/drawingml/2006/table">
            <a:tbl>
              <a:tblPr firstRow="1" bandRow="1">
                <a:tableStyleId>{5C22544A-7EE6-4342-B048-85BDC9FD1C3A}</a:tableStyleId>
              </a:tblPr>
              <a:tblGrid>
                <a:gridCol w="7908129">
                  <a:extLst>
                    <a:ext uri="{9D8B030D-6E8A-4147-A177-3AD203B41FA5}">
                      <a16:colId xmlns:a16="http://schemas.microsoft.com/office/drawing/2014/main" val="3121618854"/>
                    </a:ext>
                  </a:extLst>
                </a:gridCol>
                <a:gridCol w="1635606">
                  <a:extLst>
                    <a:ext uri="{9D8B030D-6E8A-4147-A177-3AD203B41FA5}">
                      <a16:colId xmlns:a16="http://schemas.microsoft.com/office/drawing/2014/main" val="534053643"/>
                    </a:ext>
                  </a:extLst>
                </a:gridCol>
                <a:gridCol w="1656934">
                  <a:extLst>
                    <a:ext uri="{9D8B030D-6E8A-4147-A177-3AD203B41FA5}">
                      <a16:colId xmlns:a16="http://schemas.microsoft.com/office/drawing/2014/main" val="1978589686"/>
                    </a:ext>
                  </a:extLst>
                </a:gridCol>
              </a:tblGrid>
              <a:tr h="848355">
                <a:tc>
                  <a:txBody>
                    <a:bodyPr/>
                    <a:lstStyle/>
                    <a:p>
                      <a:r>
                        <a:rPr lang="en-CA" dirty="0"/>
                        <a:t>Help Provided</a:t>
                      </a:r>
                    </a:p>
                  </a:txBody>
                  <a:tcPr anchor="ctr">
                    <a:solidFill>
                      <a:srgbClr val="005289"/>
                    </a:solidFill>
                  </a:tcPr>
                </a:tc>
                <a:tc>
                  <a:txBody>
                    <a:bodyPr/>
                    <a:lstStyle/>
                    <a:p>
                      <a:pPr algn="ctr"/>
                      <a:endParaRPr lang="en-CA" dirty="0"/>
                    </a:p>
                    <a:p>
                      <a:pPr algn="ctr"/>
                      <a:r>
                        <a:rPr lang="en-CA" dirty="0"/>
                        <a:t>Province</a:t>
                      </a:r>
                    </a:p>
                  </a:txBody>
                  <a:tcPr>
                    <a:solidFill>
                      <a:srgbClr val="005289"/>
                    </a:solidFill>
                  </a:tcPr>
                </a:tc>
                <a:tc>
                  <a:txBody>
                    <a:bodyPr/>
                    <a:lstStyle/>
                    <a:p>
                      <a:pPr algn="ctr"/>
                      <a:endParaRPr lang="en-CA" dirty="0"/>
                    </a:p>
                    <a:p>
                      <a:pPr algn="ctr"/>
                      <a:r>
                        <a:rPr lang="en-CA" dirty="0"/>
                        <a:t>ASD-W</a:t>
                      </a:r>
                    </a:p>
                    <a:p>
                      <a:pPr algn="ctr"/>
                      <a:endParaRPr lang="en-CA" dirty="0"/>
                    </a:p>
                  </a:txBody>
                  <a:tcPr>
                    <a:solidFill>
                      <a:srgbClr val="005289"/>
                    </a:solidFill>
                  </a:tcPr>
                </a:tc>
                <a:extLst>
                  <a:ext uri="{0D108BD9-81ED-4DB2-BD59-A6C34878D82A}">
                    <a16:rowId xmlns:a16="http://schemas.microsoft.com/office/drawing/2014/main" val="1129677235"/>
                  </a:ext>
                </a:extLst>
              </a:tr>
              <a:tr h="584373">
                <a:tc>
                  <a:txBody>
                    <a:bodyPr/>
                    <a:lstStyle/>
                    <a:p>
                      <a:pPr marL="342900" marR="0" lvl="0" indent="-342900">
                        <a:spcBef>
                          <a:spcPts val="0"/>
                        </a:spcBef>
                        <a:spcAft>
                          <a:spcPts val="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Calibri" panose="020F0502020204030204" pitchFamily="34" charset="0"/>
                        </a:rPr>
                        <a:t>Helping with collecting Leaner Data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83%</a:t>
                      </a:r>
                      <a:endParaRPr lang="en-CA" b="1" dirty="0">
                        <a:solidFill>
                          <a:schemeClr val="accent4">
                            <a:lumMod val="75000"/>
                          </a:schemeClr>
                        </a:solidFill>
                      </a:endParaRPr>
                    </a:p>
                  </a:txBody>
                  <a:tcPr anchor="ctr"/>
                </a:tc>
                <a:tc>
                  <a:txBody>
                    <a:bodyPr/>
                    <a:lstStyle/>
                    <a:p>
                      <a:pPr marL="0" algn="ctr" defTabSz="914400" rtl="0" eaLnBrk="1" latinLnBrk="0" hangingPunct="1"/>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85%</a:t>
                      </a:r>
                    </a:p>
                  </a:txBody>
                  <a:tcPr anchor="ctr"/>
                </a:tc>
                <a:extLst>
                  <a:ext uri="{0D108BD9-81ED-4DB2-BD59-A6C34878D82A}">
                    <a16:rowId xmlns:a16="http://schemas.microsoft.com/office/drawing/2014/main" val="3315294157"/>
                  </a:ext>
                </a:extLst>
              </a:tr>
              <a:tr h="584373">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a:effectLst/>
                          <a:latin typeface="Calibri" panose="020F0502020204030204" pitchFamily="34" charset="0"/>
                          <a:ea typeface="Calibri" panose="020F0502020204030204" pitchFamily="34" charset="0"/>
                          <a:cs typeface="Calibri" panose="020F0502020204030204" pitchFamily="34" charset="0"/>
                        </a:rPr>
                        <a:t>Helping </a:t>
                      </a:r>
                      <a:r>
                        <a:rPr lang="en-CA" sz="1800" dirty="0">
                          <a:effectLst/>
                          <a:latin typeface="Calibri" panose="020F0502020204030204" pitchFamily="34" charset="0"/>
                          <a:ea typeface="Calibri" panose="020F0502020204030204" pitchFamily="34" charset="0"/>
                          <a:cs typeface="Calibri" panose="020F0502020204030204" pitchFamily="34" charset="0"/>
                        </a:rPr>
                        <a:t>to interpret data to inform Instruction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60%</a:t>
                      </a:r>
                      <a:endParaRPr lang="en-CA" dirty="0">
                        <a:solidFill>
                          <a:schemeClr val="accent4">
                            <a:lumMod val="75000"/>
                          </a:schemeClr>
                        </a:solidFill>
                      </a:endParaRPr>
                    </a:p>
                  </a:txBody>
                  <a:tcPr anchor="ctr"/>
                </a:tc>
                <a:tc>
                  <a:txBody>
                    <a:bodyPr/>
                    <a:lstStyle/>
                    <a:p>
                      <a:pPr marL="0" algn="ctr" defTabSz="914400" rtl="0" eaLnBrk="1" latinLnBrk="0" hangingPunct="1"/>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62%</a:t>
                      </a:r>
                    </a:p>
                  </a:txBody>
                  <a:tcPr anchor="ctr"/>
                </a:tc>
                <a:extLst>
                  <a:ext uri="{0D108BD9-81ED-4DB2-BD59-A6C34878D82A}">
                    <a16:rowId xmlns:a16="http://schemas.microsoft.com/office/drawing/2014/main" val="3112923260"/>
                  </a:ext>
                </a:extLst>
              </a:tr>
              <a:tr h="584373">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Developing Learner Interventions with the classroom Teacher</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48%</a:t>
                      </a:r>
                      <a:endParaRPr lang="en-CA" b="1" dirty="0">
                        <a:solidFill>
                          <a:schemeClr val="accent4">
                            <a:lumMod val="75000"/>
                          </a:schemeClr>
                        </a:solidFill>
                      </a:endParaRPr>
                    </a:p>
                  </a:txBody>
                  <a:tcPr anchor="ctr"/>
                </a:tc>
                <a:tc>
                  <a:txBody>
                    <a:bodyPr/>
                    <a:lstStyle/>
                    <a:p>
                      <a:pPr marL="0" algn="ctr" defTabSz="914400" rtl="0" eaLnBrk="1" latinLnBrk="0" hangingPunct="1"/>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47%</a:t>
                      </a:r>
                    </a:p>
                  </a:txBody>
                  <a:tcPr anchor="ctr"/>
                </a:tc>
                <a:extLst>
                  <a:ext uri="{0D108BD9-81ED-4DB2-BD59-A6C34878D82A}">
                    <a16:rowId xmlns:a16="http://schemas.microsoft.com/office/drawing/2014/main" val="542617932"/>
                  </a:ext>
                </a:extLst>
              </a:tr>
              <a:tr h="584373">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Modelling/ providing learner Interventions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56%</a:t>
                      </a:r>
                      <a:endParaRPr lang="en-CA" b="1" dirty="0">
                        <a:solidFill>
                          <a:schemeClr val="accent4">
                            <a:lumMod val="75000"/>
                          </a:schemeClr>
                        </a:solidFill>
                      </a:endParaRPr>
                    </a:p>
                  </a:txBody>
                  <a:tcPr anchor="ctr"/>
                </a:tc>
                <a:tc>
                  <a:txBody>
                    <a:bodyPr/>
                    <a:lstStyle/>
                    <a:p>
                      <a:pPr marL="0" algn="ctr" defTabSz="914400" rtl="0" eaLnBrk="1" latinLnBrk="0" hangingPunct="1"/>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57%</a:t>
                      </a:r>
                    </a:p>
                  </a:txBody>
                  <a:tcPr anchor="ctr"/>
                </a:tc>
                <a:extLst>
                  <a:ext uri="{0D108BD9-81ED-4DB2-BD59-A6C34878D82A}">
                    <a16:rowId xmlns:a16="http://schemas.microsoft.com/office/drawing/2014/main" val="2105896716"/>
                  </a:ext>
                </a:extLst>
              </a:tr>
            </a:tbl>
          </a:graphicData>
        </a:graphic>
      </p:graphicFrame>
      <p:graphicFrame>
        <p:nvGraphicFramePr>
          <p:cNvPr id="4" name="Table 3">
            <a:extLst>
              <a:ext uri="{FF2B5EF4-FFF2-40B4-BE49-F238E27FC236}">
                <a16:creationId xmlns:a16="http://schemas.microsoft.com/office/drawing/2014/main" id="{2967C4B1-3BB8-9B64-4433-83C766F284E4}"/>
              </a:ext>
            </a:extLst>
          </p:cNvPr>
          <p:cNvGraphicFramePr>
            <a:graphicFrameLocks noGrp="1"/>
          </p:cNvGraphicFramePr>
          <p:nvPr>
            <p:extLst>
              <p:ext uri="{D42A27DB-BD31-4B8C-83A1-F6EECF244321}">
                <p14:modId xmlns:p14="http://schemas.microsoft.com/office/powerpoint/2010/main" val="311093977"/>
              </p:ext>
            </p:extLst>
          </p:nvPr>
        </p:nvGraphicFramePr>
        <p:xfrm>
          <a:off x="398134" y="4079018"/>
          <a:ext cx="11287549" cy="2913288"/>
        </p:xfrm>
        <a:graphic>
          <a:graphicData uri="http://schemas.openxmlformats.org/drawingml/2006/table">
            <a:tbl>
              <a:tblPr firstRow="1" bandRow="1">
                <a:tableStyleId>{5C22544A-7EE6-4342-B048-85BDC9FD1C3A}</a:tableStyleId>
              </a:tblPr>
              <a:tblGrid>
                <a:gridCol w="7969470">
                  <a:extLst>
                    <a:ext uri="{9D8B030D-6E8A-4147-A177-3AD203B41FA5}">
                      <a16:colId xmlns:a16="http://schemas.microsoft.com/office/drawing/2014/main" val="2405359456"/>
                    </a:ext>
                  </a:extLst>
                </a:gridCol>
                <a:gridCol w="1648293">
                  <a:extLst>
                    <a:ext uri="{9D8B030D-6E8A-4147-A177-3AD203B41FA5}">
                      <a16:colId xmlns:a16="http://schemas.microsoft.com/office/drawing/2014/main" val="3140072605"/>
                    </a:ext>
                  </a:extLst>
                </a:gridCol>
                <a:gridCol w="1669786">
                  <a:extLst>
                    <a:ext uri="{9D8B030D-6E8A-4147-A177-3AD203B41FA5}">
                      <a16:colId xmlns:a16="http://schemas.microsoft.com/office/drawing/2014/main" val="1646024879"/>
                    </a:ext>
                  </a:extLst>
                </a:gridCol>
              </a:tblGrid>
              <a:tr h="900341">
                <a:tc>
                  <a:txBody>
                    <a:bodyPr/>
                    <a:lstStyle/>
                    <a:p>
                      <a:r>
                        <a:rPr lang="en-CA" dirty="0"/>
                        <a:t>Activities Most Useful </a:t>
                      </a:r>
                    </a:p>
                  </a:txBody>
                  <a:tcPr anchor="ctr">
                    <a:solidFill>
                      <a:srgbClr val="005289"/>
                    </a:solidFill>
                  </a:tcPr>
                </a:tc>
                <a:tc>
                  <a:txBody>
                    <a:bodyPr/>
                    <a:lstStyle/>
                    <a:p>
                      <a:pPr algn="ctr"/>
                      <a:endParaRPr lang="en-CA" dirty="0"/>
                    </a:p>
                    <a:p>
                      <a:pPr algn="ctr"/>
                      <a:r>
                        <a:rPr lang="en-CA" dirty="0"/>
                        <a:t>Province</a:t>
                      </a:r>
                    </a:p>
                  </a:txBody>
                  <a:tcPr>
                    <a:solidFill>
                      <a:srgbClr val="005289"/>
                    </a:solidFill>
                  </a:tcPr>
                </a:tc>
                <a:tc>
                  <a:txBody>
                    <a:bodyPr/>
                    <a:lstStyle/>
                    <a:p>
                      <a:pPr algn="ctr"/>
                      <a:endParaRPr lang="en-CA" dirty="0"/>
                    </a:p>
                    <a:p>
                      <a:pPr algn="ctr"/>
                      <a:r>
                        <a:rPr lang="en-CA" dirty="0"/>
                        <a:t>ASD-W</a:t>
                      </a:r>
                    </a:p>
                    <a:p>
                      <a:pPr algn="ctr"/>
                      <a:endParaRPr lang="en-CA" dirty="0"/>
                    </a:p>
                  </a:txBody>
                  <a:tcPr>
                    <a:solidFill>
                      <a:srgbClr val="005289"/>
                    </a:solidFill>
                  </a:tcPr>
                </a:tc>
                <a:extLst>
                  <a:ext uri="{0D108BD9-81ED-4DB2-BD59-A6C34878D82A}">
                    <a16:rowId xmlns:a16="http://schemas.microsoft.com/office/drawing/2014/main" val="4084017455"/>
                  </a:ext>
                </a:extLst>
              </a:tr>
              <a:tr h="499722">
                <a:tc>
                  <a:txBody>
                    <a:bodyPr/>
                    <a:lstStyle/>
                    <a:p>
                      <a:pPr marL="342900" marR="0" lvl="0" indent="-342900">
                        <a:spcBef>
                          <a:spcPts val="0"/>
                        </a:spcBef>
                        <a:spcAft>
                          <a:spcPts val="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Calibri" panose="020F0502020204030204" pitchFamily="34" charset="0"/>
                        </a:rPr>
                        <a:t>Assisting with targeted small group literacy/numeracy instruction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46%</a:t>
                      </a:r>
                      <a:endParaRPr lang="en-CA" b="1" dirty="0">
                        <a:solidFill>
                          <a:schemeClr val="accent4">
                            <a:lumMod val="75000"/>
                          </a:schemeClr>
                        </a:solidFill>
                      </a:endParaRPr>
                    </a:p>
                  </a:txBody>
                  <a:tcPr anchor="ctr"/>
                </a:tc>
                <a:tc>
                  <a:txBody>
                    <a:bodyPr/>
                    <a:lstStyle/>
                    <a:p>
                      <a:pPr marL="0" algn="ctr" defTabSz="914400" rtl="0" eaLnBrk="1" latinLnBrk="0" hangingPunct="1"/>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48%</a:t>
                      </a:r>
                    </a:p>
                  </a:txBody>
                  <a:tcPr anchor="ctr"/>
                </a:tc>
                <a:extLst>
                  <a:ext uri="{0D108BD9-81ED-4DB2-BD59-A6C34878D82A}">
                    <a16:rowId xmlns:a16="http://schemas.microsoft.com/office/drawing/2014/main" val="3792381026"/>
                  </a:ext>
                </a:extLst>
              </a:tr>
              <a:tr h="499722">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Helping with collecting learner data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18%</a:t>
                      </a:r>
                      <a:endParaRPr lang="en-CA" dirty="0">
                        <a:solidFill>
                          <a:schemeClr val="accent4">
                            <a:lumMod val="75000"/>
                          </a:schemeClr>
                        </a:solidFill>
                      </a:endParaRPr>
                    </a:p>
                  </a:txBody>
                  <a:tcPr anchor="ctr"/>
                </a:tc>
                <a:tc>
                  <a:txBody>
                    <a:bodyPr/>
                    <a:lstStyle/>
                    <a:p>
                      <a:pPr marL="0" algn="ctr" defTabSz="914400" rtl="0" eaLnBrk="1" latinLnBrk="0" hangingPunct="1"/>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17%</a:t>
                      </a:r>
                    </a:p>
                  </a:txBody>
                  <a:tcPr anchor="ctr"/>
                </a:tc>
                <a:extLst>
                  <a:ext uri="{0D108BD9-81ED-4DB2-BD59-A6C34878D82A}">
                    <a16:rowId xmlns:a16="http://schemas.microsoft.com/office/drawing/2014/main" val="3233344353"/>
                  </a:ext>
                </a:extLst>
              </a:tr>
              <a:tr h="499722">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Developing /modelling/ providing Learner Interventions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CA" sz="18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b="1" dirty="0">
                        <a:solidFill>
                          <a:schemeClr val="accent4">
                            <a:lumMod val="75000"/>
                          </a:schemeClr>
                        </a:solidFill>
                      </a:endParaRPr>
                    </a:p>
                  </a:txBody>
                  <a:tcPr anchor="ctr"/>
                </a:tc>
                <a:tc>
                  <a:txBody>
                    <a:bodyPr/>
                    <a:lstStyle/>
                    <a:p>
                      <a:pPr marL="0" algn="ctr" defTabSz="914400" rtl="0" eaLnBrk="1" latinLnBrk="0" hangingPunct="1"/>
                      <a:r>
                        <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rPr>
                        <a:t>14%</a:t>
                      </a:r>
                    </a:p>
                  </a:txBody>
                  <a:tcPr anchor="ctr"/>
                </a:tc>
                <a:extLst>
                  <a:ext uri="{0D108BD9-81ED-4DB2-BD59-A6C34878D82A}">
                    <a16:rowId xmlns:a16="http://schemas.microsoft.com/office/drawing/2014/main" val="1259804393"/>
                  </a:ext>
                </a:extLst>
              </a:tr>
              <a:tr h="499722">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endParaRPr lang="en-CA" b="1" dirty="0">
                        <a:solidFill>
                          <a:schemeClr val="accent4">
                            <a:lumMod val="75000"/>
                          </a:schemeClr>
                        </a:solidFill>
                      </a:endParaRPr>
                    </a:p>
                  </a:txBody>
                  <a:tcPr anchor="ctr"/>
                </a:tc>
                <a:tc>
                  <a:txBody>
                    <a:bodyPr/>
                    <a:lstStyle/>
                    <a:p>
                      <a:pPr marL="0" algn="ctr" defTabSz="914400" rtl="0" eaLnBrk="1" latinLnBrk="0" hangingPunct="1"/>
                      <a:endParaRPr lang="en-CA" sz="1800" b="1" kern="1200" dirty="0">
                        <a:solidFill>
                          <a:schemeClr val="accent4">
                            <a:lumMod val="75000"/>
                          </a:schemeClr>
                        </a:solidFill>
                        <a:effectLst/>
                        <a:highlight>
                          <a:srgbClr val="FFFF00"/>
                        </a:highligh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1355242"/>
                  </a:ext>
                </a:extLst>
              </a:tr>
            </a:tbl>
          </a:graphicData>
        </a:graphic>
      </p:graphicFrame>
    </p:spTree>
    <p:extLst>
      <p:ext uri="{BB962C8B-B14F-4D97-AF65-F5344CB8AC3E}">
        <p14:creationId xmlns:p14="http://schemas.microsoft.com/office/powerpoint/2010/main" val="2384597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C9E5E5-4CEB-4EF4-988D-9B30834FB906}"/>
              </a:ext>
            </a:extLst>
          </p:cNvPr>
          <p:cNvSpPr/>
          <p:nvPr/>
        </p:nvSpPr>
        <p:spPr>
          <a:xfrm>
            <a:off x="17333" y="650781"/>
            <a:ext cx="1949119" cy="327564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200" dirty="0">
              <a:solidFill>
                <a:schemeClr val="bg1"/>
              </a:solidFill>
              <a:cs typeface="Times New Roman" panose="02020603050405020304" pitchFamily="18" charset="0"/>
            </a:endParaRPr>
          </a:p>
        </p:txBody>
      </p:sp>
      <p:grpSp>
        <p:nvGrpSpPr>
          <p:cNvPr id="45" name="Graphic 7">
            <a:extLst>
              <a:ext uri="{FF2B5EF4-FFF2-40B4-BE49-F238E27FC236}">
                <a16:creationId xmlns:a16="http://schemas.microsoft.com/office/drawing/2014/main" id="{39184AD2-46DE-41EE-8E34-B26CF56C20CC}"/>
              </a:ext>
            </a:extLst>
          </p:cNvPr>
          <p:cNvGrpSpPr/>
          <p:nvPr/>
        </p:nvGrpSpPr>
        <p:grpSpPr>
          <a:xfrm>
            <a:off x="259994" y="5858732"/>
            <a:ext cx="1463795" cy="505295"/>
            <a:chOff x="1247686" y="5656362"/>
            <a:chExt cx="1463795" cy="505295"/>
          </a:xfrm>
        </p:grpSpPr>
        <p:sp>
          <p:nvSpPr>
            <p:cNvPr id="46" name="Freeform: Shape 45">
              <a:extLst>
                <a:ext uri="{FF2B5EF4-FFF2-40B4-BE49-F238E27FC236}">
                  <a16:creationId xmlns:a16="http://schemas.microsoft.com/office/drawing/2014/main" id="{29D6E628-CB19-4292-86A4-379EF0B82446}"/>
                </a:ext>
              </a:extLst>
            </p:cNvPr>
            <p:cNvSpPr/>
            <p:nvPr/>
          </p:nvSpPr>
          <p:spPr>
            <a:xfrm>
              <a:off x="2339000"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299"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47" name="Freeform: Shape 46">
              <a:extLst>
                <a:ext uri="{FF2B5EF4-FFF2-40B4-BE49-F238E27FC236}">
                  <a16:creationId xmlns:a16="http://schemas.microsoft.com/office/drawing/2014/main" id="{44993245-D129-482B-B4A8-C58DD8FEA910}"/>
                </a:ext>
              </a:extLst>
            </p:cNvPr>
            <p:cNvSpPr/>
            <p:nvPr/>
          </p:nvSpPr>
          <p:spPr>
            <a:xfrm>
              <a:off x="2403909" y="5951783"/>
              <a:ext cx="21470" cy="23966"/>
            </a:xfrm>
            <a:custGeom>
              <a:avLst/>
              <a:gdLst>
                <a:gd name="connsiteX0" fmla="*/ 8488 w 21470"/>
                <a:gd name="connsiteY0" fmla="*/ 23967 h 23966"/>
                <a:gd name="connsiteX1" fmla="*/ 21470 w 21470"/>
                <a:gd name="connsiteY1" fmla="*/ 16643 h 23966"/>
                <a:gd name="connsiteX2" fmla="*/ 21470 w 21470"/>
                <a:gd name="connsiteY2" fmla="*/ 0 h 23966"/>
                <a:gd name="connsiteX3" fmla="*/ 11650 w 21470"/>
                <a:gd name="connsiteY3" fmla="*/ 4660 h 23966"/>
                <a:gd name="connsiteX4" fmla="*/ 0 w 21470"/>
                <a:gd name="connsiteY4" fmla="*/ 15978 h 23966"/>
                <a:gd name="connsiteX5" fmla="*/ 8488 w 21470"/>
                <a:gd name="connsiteY5" fmla="*/ 23967 h 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0" h="23966">
                  <a:moveTo>
                    <a:pt x="8488" y="23967"/>
                  </a:moveTo>
                  <a:cubicBezTo>
                    <a:pt x="9986" y="23967"/>
                    <a:pt x="15811" y="23467"/>
                    <a:pt x="21470" y="16643"/>
                  </a:cubicBezTo>
                  <a:lnTo>
                    <a:pt x="21470" y="0"/>
                  </a:lnTo>
                  <a:cubicBezTo>
                    <a:pt x="17642" y="2663"/>
                    <a:pt x="16311" y="3162"/>
                    <a:pt x="11650" y="4660"/>
                  </a:cubicBezTo>
                  <a:cubicBezTo>
                    <a:pt x="8322" y="5825"/>
                    <a:pt x="0" y="8655"/>
                    <a:pt x="0" y="15978"/>
                  </a:cubicBezTo>
                  <a:cubicBezTo>
                    <a:pt x="166" y="20471"/>
                    <a:pt x="3662" y="23967"/>
                    <a:pt x="8488" y="23967"/>
                  </a:cubicBezTo>
                  <a:close/>
                </a:path>
              </a:pathLst>
            </a:custGeom>
            <a:noFill/>
            <a:ln w="16561" cap="flat">
              <a:noFill/>
              <a:prstDash val="solid"/>
              <a:miter/>
            </a:ln>
          </p:spPr>
          <p:txBody>
            <a:bodyPr rtlCol="0" anchor="ctr"/>
            <a:lstStyle/>
            <a:p>
              <a:endParaRPr lang="en-CA"/>
            </a:p>
          </p:txBody>
        </p:sp>
        <p:sp>
          <p:nvSpPr>
            <p:cNvPr id="48" name="Freeform: Shape 47">
              <a:extLst>
                <a:ext uri="{FF2B5EF4-FFF2-40B4-BE49-F238E27FC236}">
                  <a16:creationId xmlns:a16="http://schemas.microsoft.com/office/drawing/2014/main" id="{B9C23E63-29DA-42C1-8FEC-69DFC19A0FCE}"/>
                </a:ext>
              </a:extLst>
            </p:cNvPr>
            <p:cNvSpPr/>
            <p:nvPr/>
          </p:nvSpPr>
          <p:spPr>
            <a:xfrm>
              <a:off x="2141109" y="5930479"/>
              <a:ext cx="31289" cy="48598"/>
            </a:xfrm>
            <a:custGeom>
              <a:avLst/>
              <a:gdLst>
                <a:gd name="connsiteX0" fmla="*/ 16976 w 31289"/>
                <a:gd name="connsiteY0" fmla="*/ 48599 h 48598"/>
                <a:gd name="connsiteX1" fmla="*/ 23134 w 31289"/>
                <a:gd name="connsiteY1" fmla="*/ 47101 h 48598"/>
                <a:gd name="connsiteX2" fmla="*/ 31290 w 31289"/>
                <a:gd name="connsiteY2" fmla="*/ 25465 h 48598"/>
                <a:gd name="connsiteX3" fmla="*/ 24965 w 31289"/>
                <a:gd name="connsiteY3" fmla="*/ 4327 h 48598"/>
                <a:gd name="connsiteX4" fmla="*/ 15146 w 31289"/>
                <a:gd name="connsiteY4" fmla="*/ 0 h 48598"/>
                <a:gd name="connsiteX5" fmla="*/ 4660 w 31289"/>
                <a:gd name="connsiteY5" fmla="*/ 5326 h 48598"/>
                <a:gd name="connsiteX6" fmla="*/ 0 w 31289"/>
                <a:gd name="connsiteY6" fmla="*/ 22635 h 48598"/>
                <a:gd name="connsiteX7" fmla="*/ 16976 w 31289"/>
                <a:gd name="connsiteY7" fmla="*/ 48599 h 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 h="48598">
                  <a:moveTo>
                    <a:pt x="16976" y="48599"/>
                  </a:moveTo>
                  <a:cubicBezTo>
                    <a:pt x="18974" y="48599"/>
                    <a:pt x="21304" y="48100"/>
                    <a:pt x="23134" y="47101"/>
                  </a:cubicBezTo>
                  <a:cubicBezTo>
                    <a:pt x="30957" y="42441"/>
                    <a:pt x="31290" y="29792"/>
                    <a:pt x="31290" y="25465"/>
                  </a:cubicBezTo>
                  <a:cubicBezTo>
                    <a:pt x="31290" y="15811"/>
                    <a:pt x="28460" y="7989"/>
                    <a:pt x="24965" y="4327"/>
                  </a:cubicBezTo>
                  <a:cubicBezTo>
                    <a:pt x="22635" y="1831"/>
                    <a:pt x="19140" y="0"/>
                    <a:pt x="15146" y="0"/>
                  </a:cubicBezTo>
                  <a:cubicBezTo>
                    <a:pt x="10485" y="0"/>
                    <a:pt x="6824" y="2663"/>
                    <a:pt x="4660" y="5326"/>
                  </a:cubicBezTo>
                  <a:cubicBezTo>
                    <a:pt x="1498" y="9320"/>
                    <a:pt x="0" y="15811"/>
                    <a:pt x="0" y="22635"/>
                  </a:cubicBezTo>
                  <a:cubicBezTo>
                    <a:pt x="166" y="34119"/>
                    <a:pt x="4827" y="48599"/>
                    <a:pt x="16976" y="48599"/>
                  </a:cubicBezTo>
                  <a:close/>
                </a:path>
              </a:pathLst>
            </a:custGeom>
            <a:noFill/>
            <a:ln w="16561" cap="flat">
              <a:noFill/>
              <a:prstDash val="solid"/>
              <a:miter/>
            </a:ln>
          </p:spPr>
          <p:txBody>
            <a:bodyPr rtlCol="0" anchor="ctr"/>
            <a:lstStyle/>
            <a:p>
              <a:endParaRPr lang="en-CA"/>
            </a:p>
          </p:txBody>
        </p:sp>
        <p:sp>
          <p:nvSpPr>
            <p:cNvPr id="49" name="Freeform: Shape 48">
              <a:extLst>
                <a:ext uri="{FF2B5EF4-FFF2-40B4-BE49-F238E27FC236}">
                  <a16:creationId xmlns:a16="http://schemas.microsoft.com/office/drawing/2014/main" id="{D9DE41BF-050C-4A37-8D1D-16AEA1EC7511}"/>
                </a:ext>
              </a:extLst>
            </p:cNvPr>
            <p:cNvSpPr/>
            <p:nvPr/>
          </p:nvSpPr>
          <p:spPr>
            <a:xfrm>
              <a:off x="1815728" y="5699302"/>
              <a:ext cx="191980" cy="168598"/>
            </a:xfrm>
            <a:custGeom>
              <a:avLst/>
              <a:gdLst>
                <a:gd name="connsiteX0" fmla="*/ 134479 w 191980"/>
                <a:gd name="connsiteY0" fmla="*/ 113176 h 168598"/>
                <a:gd name="connsiteX1" fmla="*/ 172427 w 191980"/>
                <a:gd name="connsiteY1" fmla="*/ 145630 h 168598"/>
                <a:gd name="connsiteX2" fmla="*/ 188072 w 191980"/>
                <a:gd name="connsiteY2" fmla="*/ 43939 h 168598"/>
                <a:gd name="connsiteX3" fmla="*/ 70901 w 191980"/>
                <a:gd name="connsiteY3" fmla="*/ 0 h 168598"/>
                <a:gd name="connsiteX4" fmla="*/ 0 w 191980"/>
                <a:gd name="connsiteY4" fmla="*/ 168598 h 168598"/>
                <a:gd name="connsiteX5" fmla="*/ 134479 w 191980"/>
                <a:gd name="connsiteY5" fmla="*/ 113176 h 1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80" h="168598">
                  <a:moveTo>
                    <a:pt x="134479" y="113176"/>
                  </a:moveTo>
                  <a:cubicBezTo>
                    <a:pt x="134479" y="113176"/>
                    <a:pt x="154618" y="117836"/>
                    <a:pt x="172427" y="145630"/>
                  </a:cubicBezTo>
                  <a:cubicBezTo>
                    <a:pt x="186574" y="112676"/>
                    <a:pt x="198390" y="76061"/>
                    <a:pt x="188072" y="43939"/>
                  </a:cubicBezTo>
                  <a:cubicBezTo>
                    <a:pt x="188072" y="43939"/>
                    <a:pt x="154285" y="0"/>
                    <a:pt x="70901" y="0"/>
                  </a:cubicBezTo>
                  <a:cubicBezTo>
                    <a:pt x="70901" y="0"/>
                    <a:pt x="110346" y="36782"/>
                    <a:pt x="0" y="168598"/>
                  </a:cubicBezTo>
                  <a:cubicBezTo>
                    <a:pt x="166" y="168598"/>
                    <a:pt x="83218" y="99528"/>
                    <a:pt x="134479" y="113176"/>
                  </a:cubicBezTo>
                  <a:close/>
                </a:path>
              </a:pathLst>
            </a:custGeom>
            <a:noFill/>
            <a:ln w="16561" cap="flat">
              <a:noFill/>
              <a:prstDash val="solid"/>
              <a:miter/>
            </a:ln>
          </p:spPr>
          <p:txBody>
            <a:bodyPr rtlCol="0" anchor="ctr"/>
            <a:lstStyle/>
            <a:p>
              <a:endParaRPr lang="en-CA"/>
            </a:p>
          </p:txBody>
        </p:sp>
        <p:sp>
          <p:nvSpPr>
            <p:cNvPr id="50" name="Freeform: Shape 49">
              <a:extLst>
                <a:ext uri="{FF2B5EF4-FFF2-40B4-BE49-F238E27FC236}">
                  <a16:creationId xmlns:a16="http://schemas.microsoft.com/office/drawing/2014/main" id="{DD357284-B21A-499A-AD8E-9252377BED64}"/>
                </a:ext>
              </a:extLst>
            </p:cNvPr>
            <p:cNvSpPr/>
            <p:nvPr/>
          </p:nvSpPr>
          <p:spPr>
            <a:xfrm>
              <a:off x="1310931" y="6048648"/>
              <a:ext cx="74895" cy="83550"/>
            </a:xfrm>
            <a:custGeom>
              <a:avLst/>
              <a:gdLst>
                <a:gd name="connsiteX0" fmla="*/ 74896 w 74895"/>
                <a:gd name="connsiteY0" fmla="*/ 42940 h 83550"/>
                <a:gd name="connsiteX1" fmla="*/ 56921 w 74895"/>
                <a:gd name="connsiteY1" fmla="*/ 7656 h 83550"/>
                <a:gd name="connsiteX2" fmla="*/ 21969 w 74895"/>
                <a:gd name="connsiteY2" fmla="*/ 0 h 83550"/>
                <a:gd name="connsiteX3" fmla="*/ 0 w 74895"/>
                <a:gd name="connsiteY3" fmla="*/ 0 h 83550"/>
                <a:gd name="connsiteX4" fmla="*/ 0 w 74895"/>
                <a:gd name="connsiteY4" fmla="*/ 55090 h 83550"/>
                <a:gd name="connsiteX5" fmla="*/ 22802 w 74895"/>
                <a:gd name="connsiteY5" fmla="*/ 83550 h 83550"/>
                <a:gd name="connsiteX6" fmla="*/ 60915 w 74895"/>
                <a:gd name="connsiteY6" fmla="*/ 74230 h 83550"/>
                <a:gd name="connsiteX7" fmla="*/ 74896 w 74895"/>
                <a:gd name="connsiteY7" fmla="*/ 42940 h 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95" h="83550">
                  <a:moveTo>
                    <a:pt x="74896" y="42940"/>
                  </a:moveTo>
                  <a:cubicBezTo>
                    <a:pt x="74896" y="21803"/>
                    <a:pt x="63079" y="11484"/>
                    <a:pt x="56921" y="7656"/>
                  </a:cubicBezTo>
                  <a:cubicBezTo>
                    <a:pt x="45104" y="333"/>
                    <a:pt x="32288" y="0"/>
                    <a:pt x="21969" y="0"/>
                  </a:cubicBezTo>
                  <a:lnTo>
                    <a:pt x="0" y="0"/>
                  </a:lnTo>
                  <a:lnTo>
                    <a:pt x="0" y="55090"/>
                  </a:lnTo>
                  <a:cubicBezTo>
                    <a:pt x="0" y="70735"/>
                    <a:pt x="333" y="83550"/>
                    <a:pt x="22802" y="83550"/>
                  </a:cubicBezTo>
                  <a:cubicBezTo>
                    <a:pt x="35617" y="83550"/>
                    <a:pt x="51096" y="81719"/>
                    <a:pt x="60915" y="74230"/>
                  </a:cubicBezTo>
                  <a:cubicBezTo>
                    <a:pt x="67905" y="68904"/>
                    <a:pt x="74896" y="58585"/>
                    <a:pt x="74896" y="42940"/>
                  </a:cubicBezTo>
                  <a:close/>
                </a:path>
              </a:pathLst>
            </a:custGeom>
            <a:noFill/>
            <a:ln w="16561" cap="flat">
              <a:noFill/>
              <a:prstDash val="solid"/>
              <a:miter/>
            </a:ln>
          </p:spPr>
          <p:txBody>
            <a:bodyPr rtlCol="0" anchor="ctr"/>
            <a:lstStyle/>
            <a:p>
              <a:endParaRPr lang="en-CA"/>
            </a:p>
          </p:txBody>
        </p:sp>
        <p:sp>
          <p:nvSpPr>
            <p:cNvPr id="51" name="Freeform: Shape 50">
              <a:extLst>
                <a:ext uri="{FF2B5EF4-FFF2-40B4-BE49-F238E27FC236}">
                  <a16:creationId xmlns:a16="http://schemas.microsoft.com/office/drawing/2014/main" id="{711E82C3-3B97-4F21-8752-E3608A7D29A4}"/>
                </a:ext>
              </a:extLst>
            </p:cNvPr>
            <p:cNvSpPr/>
            <p:nvPr/>
          </p:nvSpPr>
          <p:spPr>
            <a:xfrm>
              <a:off x="1310931" y="5952948"/>
              <a:ext cx="64077" cy="71566"/>
            </a:xfrm>
            <a:custGeom>
              <a:avLst/>
              <a:gdLst>
                <a:gd name="connsiteX0" fmla="*/ 64077 w 64077"/>
                <a:gd name="connsiteY0" fmla="*/ 36283 h 71566"/>
                <a:gd name="connsiteX1" fmla="*/ 45770 w 64077"/>
                <a:gd name="connsiteY1" fmla="*/ 4161 h 71566"/>
                <a:gd name="connsiteX2" fmla="*/ 13315 w 64077"/>
                <a:gd name="connsiteY2" fmla="*/ 0 h 71566"/>
                <a:gd name="connsiteX3" fmla="*/ 0 w 64077"/>
                <a:gd name="connsiteY3" fmla="*/ 0 h 71566"/>
                <a:gd name="connsiteX4" fmla="*/ 0 w 64077"/>
                <a:gd name="connsiteY4" fmla="*/ 71567 h 71566"/>
                <a:gd name="connsiteX5" fmla="*/ 16976 w 64077"/>
                <a:gd name="connsiteY5" fmla="*/ 71567 h 71566"/>
                <a:gd name="connsiteX6" fmla="*/ 64077 w 64077"/>
                <a:gd name="connsiteY6" fmla="*/ 36283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77" h="71566">
                  <a:moveTo>
                    <a:pt x="64077" y="36283"/>
                  </a:moveTo>
                  <a:cubicBezTo>
                    <a:pt x="64077" y="21137"/>
                    <a:pt x="58585" y="9986"/>
                    <a:pt x="45770" y="4161"/>
                  </a:cubicBezTo>
                  <a:cubicBezTo>
                    <a:pt x="36782" y="333"/>
                    <a:pt x="26463" y="0"/>
                    <a:pt x="13315" y="0"/>
                  </a:cubicBezTo>
                  <a:lnTo>
                    <a:pt x="0" y="0"/>
                  </a:lnTo>
                  <a:lnTo>
                    <a:pt x="0" y="71567"/>
                  </a:lnTo>
                  <a:lnTo>
                    <a:pt x="16976" y="71567"/>
                  </a:lnTo>
                  <a:cubicBezTo>
                    <a:pt x="38779" y="71567"/>
                    <a:pt x="64077" y="65242"/>
                    <a:pt x="64077" y="36283"/>
                  </a:cubicBezTo>
                  <a:close/>
                </a:path>
              </a:pathLst>
            </a:custGeom>
            <a:noFill/>
            <a:ln w="16561" cap="flat">
              <a:noFill/>
              <a:prstDash val="solid"/>
              <a:miter/>
            </a:ln>
          </p:spPr>
          <p:txBody>
            <a:bodyPr rtlCol="0" anchor="ctr"/>
            <a:lstStyle/>
            <a:p>
              <a:endParaRPr lang="en-CA"/>
            </a:p>
          </p:txBody>
        </p:sp>
        <p:sp>
          <p:nvSpPr>
            <p:cNvPr id="52" name="Freeform: Shape 51">
              <a:extLst>
                <a:ext uri="{FF2B5EF4-FFF2-40B4-BE49-F238E27FC236}">
                  <a16:creationId xmlns:a16="http://schemas.microsoft.com/office/drawing/2014/main" id="{0F4E918F-0DA4-497D-AC86-9271C4587A44}"/>
                </a:ext>
              </a:extLst>
            </p:cNvPr>
            <p:cNvSpPr/>
            <p:nvPr/>
          </p:nvSpPr>
          <p:spPr>
            <a:xfrm>
              <a:off x="1555091"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300"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53" name="Freeform: Shape 52">
              <a:extLst>
                <a:ext uri="{FF2B5EF4-FFF2-40B4-BE49-F238E27FC236}">
                  <a16:creationId xmlns:a16="http://schemas.microsoft.com/office/drawing/2014/main" id="{2CD03265-6599-4A07-BF25-DC9A4C54DFD1}"/>
                </a:ext>
              </a:extLst>
            </p:cNvPr>
            <p:cNvSpPr/>
            <p:nvPr/>
          </p:nvSpPr>
          <p:spPr>
            <a:xfrm>
              <a:off x="2260775" y="5924987"/>
              <a:ext cx="68904" cy="60582"/>
            </a:xfrm>
            <a:custGeom>
              <a:avLst/>
              <a:gdLst>
                <a:gd name="connsiteX0" fmla="*/ 8322 w 68904"/>
                <a:gd name="connsiteY0" fmla="*/ 9986 h 60582"/>
                <a:gd name="connsiteX1" fmla="*/ 29792 w 68904"/>
                <a:gd name="connsiteY1" fmla="*/ 60582 h 60582"/>
                <a:gd name="connsiteX2" fmla="*/ 37614 w 68904"/>
                <a:gd name="connsiteY2" fmla="*/ 60582 h 60582"/>
                <a:gd name="connsiteX3" fmla="*/ 60915 w 68904"/>
                <a:gd name="connsiteY3" fmla="*/ 9986 h 60582"/>
                <a:gd name="connsiteX4" fmla="*/ 68904 w 68904"/>
                <a:gd name="connsiteY4" fmla="*/ 1997 h 60582"/>
                <a:gd name="connsiteX5" fmla="*/ 68904 w 68904"/>
                <a:gd name="connsiteY5" fmla="*/ 0 h 60582"/>
                <a:gd name="connsiteX6" fmla="*/ 45936 w 68904"/>
                <a:gd name="connsiteY6" fmla="*/ 0 h 60582"/>
                <a:gd name="connsiteX7" fmla="*/ 45936 w 68904"/>
                <a:gd name="connsiteY7" fmla="*/ 1997 h 60582"/>
                <a:gd name="connsiteX8" fmla="*/ 51428 w 68904"/>
                <a:gd name="connsiteY8" fmla="*/ 7157 h 60582"/>
                <a:gd name="connsiteX9" fmla="*/ 50097 w 68904"/>
                <a:gd name="connsiteY9" fmla="*/ 12316 h 60582"/>
                <a:gd name="connsiteX10" fmla="*/ 37614 w 68904"/>
                <a:gd name="connsiteY10" fmla="*/ 40943 h 60582"/>
                <a:gd name="connsiteX11" fmla="*/ 25964 w 68904"/>
                <a:gd name="connsiteY11" fmla="*/ 11484 h 60582"/>
                <a:gd name="connsiteX12" fmla="*/ 24799 w 68904"/>
                <a:gd name="connsiteY12" fmla="*/ 7157 h 60582"/>
                <a:gd name="connsiteX13" fmla="*/ 29792 w 68904"/>
                <a:gd name="connsiteY13" fmla="*/ 2164 h 60582"/>
                <a:gd name="connsiteX14" fmla="*/ 29792 w 68904"/>
                <a:gd name="connsiteY14" fmla="*/ 166 h 60582"/>
                <a:gd name="connsiteX15" fmla="*/ 0 w 68904"/>
                <a:gd name="connsiteY15" fmla="*/ 166 h 60582"/>
                <a:gd name="connsiteX16" fmla="*/ 0 w 68904"/>
                <a:gd name="connsiteY16" fmla="*/ 2164 h 60582"/>
                <a:gd name="connsiteX17" fmla="*/ 8322 w 68904"/>
                <a:gd name="connsiteY17" fmla="*/ 9986 h 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04" h="60582">
                  <a:moveTo>
                    <a:pt x="8322" y="9986"/>
                  </a:moveTo>
                  <a:lnTo>
                    <a:pt x="29792" y="60582"/>
                  </a:lnTo>
                  <a:lnTo>
                    <a:pt x="37614" y="60582"/>
                  </a:lnTo>
                  <a:lnTo>
                    <a:pt x="60915" y="9986"/>
                  </a:lnTo>
                  <a:cubicBezTo>
                    <a:pt x="63745" y="4161"/>
                    <a:pt x="64910" y="2497"/>
                    <a:pt x="68904" y="1997"/>
                  </a:cubicBezTo>
                  <a:lnTo>
                    <a:pt x="68904" y="0"/>
                  </a:lnTo>
                  <a:lnTo>
                    <a:pt x="45936" y="0"/>
                  </a:lnTo>
                  <a:lnTo>
                    <a:pt x="45936" y="1997"/>
                  </a:lnTo>
                  <a:cubicBezTo>
                    <a:pt x="47600" y="2164"/>
                    <a:pt x="51428" y="2663"/>
                    <a:pt x="51428" y="7157"/>
                  </a:cubicBezTo>
                  <a:cubicBezTo>
                    <a:pt x="51428" y="8655"/>
                    <a:pt x="50596" y="11151"/>
                    <a:pt x="50097" y="12316"/>
                  </a:cubicBezTo>
                  <a:lnTo>
                    <a:pt x="37614" y="40943"/>
                  </a:lnTo>
                  <a:lnTo>
                    <a:pt x="25964" y="11484"/>
                  </a:lnTo>
                  <a:cubicBezTo>
                    <a:pt x="25465" y="10153"/>
                    <a:pt x="24799" y="8488"/>
                    <a:pt x="24799" y="7157"/>
                  </a:cubicBezTo>
                  <a:cubicBezTo>
                    <a:pt x="24799" y="3162"/>
                    <a:pt x="28294" y="2497"/>
                    <a:pt x="29792" y="2164"/>
                  </a:cubicBezTo>
                  <a:lnTo>
                    <a:pt x="29792" y="166"/>
                  </a:lnTo>
                  <a:lnTo>
                    <a:pt x="0" y="166"/>
                  </a:lnTo>
                  <a:lnTo>
                    <a:pt x="0" y="2164"/>
                  </a:lnTo>
                  <a:cubicBezTo>
                    <a:pt x="3994" y="2497"/>
                    <a:pt x="5992" y="4993"/>
                    <a:pt x="8322" y="9986"/>
                  </a:cubicBezTo>
                  <a:close/>
                </a:path>
              </a:pathLst>
            </a:custGeom>
            <a:solidFill>
              <a:srgbClr val="FFFFFF"/>
            </a:solidFill>
            <a:ln w="16561" cap="flat">
              <a:noFill/>
              <a:prstDash val="solid"/>
              <a:miter/>
            </a:ln>
          </p:spPr>
          <p:txBody>
            <a:bodyPr rtlCol="0" anchor="ctr"/>
            <a:lstStyle/>
            <a:p>
              <a:endParaRPr lang="en-CA"/>
            </a:p>
          </p:txBody>
        </p:sp>
        <p:sp>
          <p:nvSpPr>
            <p:cNvPr id="54" name="Freeform: Shape 53">
              <a:extLst>
                <a:ext uri="{FF2B5EF4-FFF2-40B4-BE49-F238E27FC236}">
                  <a16:creationId xmlns:a16="http://schemas.microsoft.com/office/drawing/2014/main" id="{A0CB49F7-19A7-4041-AC13-8E43C6574F52}"/>
                </a:ext>
              </a:extLst>
            </p:cNvPr>
            <p:cNvSpPr/>
            <p:nvPr/>
          </p:nvSpPr>
          <p:spPr>
            <a:xfrm>
              <a:off x="1247686" y="5929481"/>
              <a:ext cx="183577" cy="226184"/>
            </a:xfrm>
            <a:custGeom>
              <a:avLst/>
              <a:gdLst>
                <a:gd name="connsiteX0" fmla="*/ 155117 w 183577"/>
                <a:gd name="connsiteY0" fmla="*/ 214701 h 226184"/>
                <a:gd name="connsiteX1" fmla="*/ 183578 w 183577"/>
                <a:gd name="connsiteY1" fmla="*/ 163439 h 226184"/>
                <a:gd name="connsiteX2" fmla="*/ 126491 w 183577"/>
                <a:gd name="connsiteY2" fmla="*/ 103855 h 226184"/>
                <a:gd name="connsiteX3" fmla="*/ 172427 w 183577"/>
                <a:gd name="connsiteY3" fmla="*/ 53259 h 226184"/>
                <a:gd name="connsiteX4" fmla="*/ 141969 w 183577"/>
                <a:gd name="connsiteY4" fmla="*/ 6158 h 226184"/>
                <a:gd name="connsiteX5" fmla="*/ 94202 w 183577"/>
                <a:gd name="connsiteY5" fmla="*/ 0 h 226184"/>
                <a:gd name="connsiteX6" fmla="*/ 0 w 183577"/>
                <a:gd name="connsiteY6" fmla="*/ 0 h 226184"/>
                <a:gd name="connsiteX7" fmla="*/ 0 w 183577"/>
                <a:gd name="connsiteY7" fmla="*/ 4827 h 226184"/>
                <a:gd name="connsiteX8" fmla="*/ 19639 w 183577"/>
                <a:gd name="connsiteY8" fmla="*/ 35284 h 226184"/>
                <a:gd name="connsiteX9" fmla="*/ 19639 w 183577"/>
                <a:gd name="connsiteY9" fmla="*/ 192398 h 226184"/>
                <a:gd name="connsiteX10" fmla="*/ 0 w 183577"/>
                <a:gd name="connsiteY10" fmla="*/ 221525 h 226184"/>
                <a:gd name="connsiteX11" fmla="*/ 0 w 183577"/>
                <a:gd name="connsiteY11" fmla="*/ 226185 h 226184"/>
                <a:gd name="connsiteX12" fmla="*/ 96865 w 183577"/>
                <a:gd name="connsiteY12" fmla="*/ 226185 h 226184"/>
                <a:gd name="connsiteX13" fmla="*/ 155117 w 183577"/>
                <a:gd name="connsiteY13" fmla="*/ 214701 h 226184"/>
                <a:gd name="connsiteX14" fmla="*/ 63245 w 183577"/>
                <a:gd name="connsiteY14" fmla="*/ 23634 h 226184"/>
                <a:gd name="connsiteX15" fmla="*/ 76560 w 183577"/>
                <a:gd name="connsiteY15" fmla="*/ 23634 h 226184"/>
                <a:gd name="connsiteX16" fmla="*/ 109015 w 183577"/>
                <a:gd name="connsiteY16" fmla="*/ 27795 h 226184"/>
                <a:gd name="connsiteX17" fmla="*/ 127323 w 183577"/>
                <a:gd name="connsiteY17" fmla="*/ 59916 h 226184"/>
                <a:gd name="connsiteX18" fmla="*/ 80222 w 183577"/>
                <a:gd name="connsiteY18" fmla="*/ 95201 h 226184"/>
                <a:gd name="connsiteX19" fmla="*/ 63245 w 183577"/>
                <a:gd name="connsiteY19" fmla="*/ 95201 h 226184"/>
                <a:gd name="connsiteX20" fmla="*/ 63245 w 183577"/>
                <a:gd name="connsiteY20" fmla="*/ 23634 h 226184"/>
                <a:gd name="connsiteX21" fmla="*/ 63245 w 183577"/>
                <a:gd name="connsiteY21" fmla="*/ 174257 h 226184"/>
                <a:gd name="connsiteX22" fmla="*/ 63245 w 183577"/>
                <a:gd name="connsiteY22" fmla="*/ 119167 h 226184"/>
                <a:gd name="connsiteX23" fmla="*/ 85381 w 183577"/>
                <a:gd name="connsiteY23" fmla="*/ 119167 h 226184"/>
                <a:gd name="connsiteX24" fmla="*/ 120333 w 183577"/>
                <a:gd name="connsiteY24" fmla="*/ 126823 h 226184"/>
                <a:gd name="connsiteX25" fmla="*/ 138307 w 183577"/>
                <a:gd name="connsiteY25" fmla="*/ 162107 h 226184"/>
                <a:gd name="connsiteX26" fmla="*/ 124161 w 183577"/>
                <a:gd name="connsiteY26" fmla="*/ 193564 h 226184"/>
                <a:gd name="connsiteX27" fmla="*/ 86047 w 183577"/>
                <a:gd name="connsiteY27" fmla="*/ 202884 h 226184"/>
                <a:gd name="connsiteX28" fmla="*/ 63245 w 183577"/>
                <a:gd name="connsiteY28" fmla="*/ 174257 h 2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577" h="226184">
                  <a:moveTo>
                    <a:pt x="155117" y="214701"/>
                  </a:moveTo>
                  <a:cubicBezTo>
                    <a:pt x="169930" y="205713"/>
                    <a:pt x="183578" y="188404"/>
                    <a:pt x="183578" y="163439"/>
                  </a:cubicBezTo>
                  <a:cubicBezTo>
                    <a:pt x="183578" y="128155"/>
                    <a:pt x="157281" y="110180"/>
                    <a:pt x="126491" y="103855"/>
                  </a:cubicBezTo>
                  <a:cubicBezTo>
                    <a:pt x="150790" y="97364"/>
                    <a:pt x="172427" y="83384"/>
                    <a:pt x="172427" y="53259"/>
                  </a:cubicBezTo>
                  <a:cubicBezTo>
                    <a:pt x="172427" y="34286"/>
                    <a:pt x="164105" y="15146"/>
                    <a:pt x="141969" y="6158"/>
                  </a:cubicBezTo>
                  <a:cubicBezTo>
                    <a:pt x="129486" y="999"/>
                    <a:pt x="114008" y="0"/>
                    <a:pt x="94202" y="0"/>
                  </a:cubicBezTo>
                  <a:lnTo>
                    <a:pt x="0" y="0"/>
                  </a:lnTo>
                  <a:lnTo>
                    <a:pt x="0" y="4827"/>
                  </a:lnTo>
                  <a:cubicBezTo>
                    <a:pt x="19639" y="7323"/>
                    <a:pt x="19639" y="18641"/>
                    <a:pt x="19639" y="35284"/>
                  </a:cubicBezTo>
                  <a:lnTo>
                    <a:pt x="19639" y="192398"/>
                  </a:lnTo>
                  <a:cubicBezTo>
                    <a:pt x="19639" y="210041"/>
                    <a:pt x="17476" y="218362"/>
                    <a:pt x="0" y="221525"/>
                  </a:cubicBezTo>
                  <a:lnTo>
                    <a:pt x="0" y="226185"/>
                  </a:lnTo>
                  <a:lnTo>
                    <a:pt x="96865" y="226185"/>
                  </a:lnTo>
                  <a:cubicBezTo>
                    <a:pt x="114174" y="226185"/>
                    <a:pt x="136310" y="226185"/>
                    <a:pt x="155117" y="214701"/>
                  </a:cubicBezTo>
                  <a:close/>
                  <a:moveTo>
                    <a:pt x="63245" y="23634"/>
                  </a:moveTo>
                  <a:lnTo>
                    <a:pt x="76560" y="23634"/>
                  </a:lnTo>
                  <a:cubicBezTo>
                    <a:pt x="89708" y="23634"/>
                    <a:pt x="100027" y="23967"/>
                    <a:pt x="109015" y="27795"/>
                  </a:cubicBezTo>
                  <a:cubicBezTo>
                    <a:pt x="121830" y="33620"/>
                    <a:pt x="127323" y="44771"/>
                    <a:pt x="127323" y="59916"/>
                  </a:cubicBezTo>
                  <a:cubicBezTo>
                    <a:pt x="127323" y="88710"/>
                    <a:pt x="102025" y="95201"/>
                    <a:pt x="80222" y="95201"/>
                  </a:cubicBezTo>
                  <a:lnTo>
                    <a:pt x="63245" y="95201"/>
                  </a:lnTo>
                  <a:lnTo>
                    <a:pt x="63245" y="23634"/>
                  </a:lnTo>
                  <a:close/>
                  <a:moveTo>
                    <a:pt x="63245" y="174257"/>
                  </a:moveTo>
                  <a:lnTo>
                    <a:pt x="63245" y="119167"/>
                  </a:lnTo>
                  <a:lnTo>
                    <a:pt x="85381" y="119167"/>
                  </a:lnTo>
                  <a:cubicBezTo>
                    <a:pt x="95700" y="119167"/>
                    <a:pt x="108516" y="119500"/>
                    <a:pt x="120333" y="126823"/>
                  </a:cubicBezTo>
                  <a:cubicBezTo>
                    <a:pt x="126491" y="130651"/>
                    <a:pt x="138307" y="140970"/>
                    <a:pt x="138307" y="162107"/>
                  </a:cubicBezTo>
                  <a:cubicBezTo>
                    <a:pt x="138307" y="177752"/>
                    <a:pt x="131317" y="188071"/>
                    <a:pt x="124161" y="193564"/>
                  </a:cubicBezTo>
                  <a:cubicBezTo>
                    <a:pt x="114174" y="200887"/>
                    <a:pt x="98862" y="202884"/>
                    <a:pt x="86047" y="202884"/>
                  </a:cubicBezTo>
                  <a:cubicBezTo>
                    <a:pt x="63412" y="202884"/>
                    <a:pt x="63245" y="189902"/>
                    <a:pt x="63245" y="174257"/>
                  </a:cubicBezTo>
                  <a:close/>
                </a:path>
              </a:pathLst>
            </a:custGeom>
            <a:solidFill>
              <a:srgbClr val="FFFFFF"/>
            </a:solidFill>
            <a:ln w="16561"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62270C4B-C0CF-4CA2-B235-124F017E0B87}"/>
                </a:ext>
              </a:extLst>
            </p:cNvPr>
            <p:cNvSpPr/>
            <p:nvPr/>
          </p:nvSpPr>
          <p:spPr>
            <a:xfrm>
              <a:off x="1427269" y="6001713"/>
              <a:ext cx="127655" cy="153952"/>
            </a:xfrm>
            <a:custGeom>
              <a:avLst/>
              <a:gdLst>
                <a:gd name="connsiteX0" fmla="*/ 109015 w 127655"/>
                <a:gd name="connsiteY0" fmla="*/ 1997 h 153952"/>
                <a:gd name="connsiteX1" fmla="*/ 61914 w 127655"/>
                <a:gd name="connsiteY1" fmla="*/ 27628 h 153952"/>
                <a:gd name="connsiteX2" fmla="*/ 61914 w 127655"/>
                <a:gd name="connsiteY2" fmla="*/ 0 h 153952"/>
                <a:gd name="connsiteX3" fmla="*/ 0 w 127655"/>
                <a:gd name="connsiteY3" fmla="*/ 32455 h 153952"/>
                <a:gd name="connsiteX4" fmla="*/ 1664 w 127655"/>
                <a:gd name="connsiteY4" fmla="*/ 35950 h 153952"/>
                <a:gd name="connsiteX5" fmla="*/ 22136 w 127655"/>
                <a:gd name="connsiteY5" fmla="*/ 68072 h 153952"/>
                <a:gd name="connsiteX6" fmla="*/ 22136 w 127655"/>
                <a:gd name="connsiteY6" fmla="*/ 115506 h 153952"/>
                <a:gd name="connsiteX7" fmla="*/ 19639 w 127655"/>
                <a:gd name="connsiteY7" fmla="*/ 135977 h 153952"/>
                <a:gd name="connsiteX8" fmla="*/ 3329 w 127655"/>
                <a:gd name="connsiteY8" fmla="*/ 149458 h 153952"/>
                <a:gd name="connsiteX9" fmla="*/ 3329 w 127655"/>
                <a:gd name="connsiteY9" fmla="*/ 153952 h 153952"/>
                <a:gd name="connsiteX10" fmla="*/ 81553 w 127655"/>
                <a:gd name="connsiteY10" fmla="*/ 153952 h 153952"/>
                <a:gd name="connsiteX11" fmla="*/ 81553 w 127655"/>
                <a:gd name="connsiteY11" fmla="*/ 149458 h 153952"/>
                <a:gd name="connsiteX12" fmla="*/ 61914 w 127655"/>
                <a:gd name="connsiteY12" fmla="*/ 115506 h 153952"/>
                <a:gd name="connsiteX13" fmla="*/ 61914 w 127655"/>
                <a:gd name="connsiteY13" fmla="*/ 71567 h 153952"/>
                <a:gd name="connsiteX14" fmla="*/ 68405 w 127655"/>
                <a:gd name="connsiteY14" fmla="*/ 45603 h 153952"/>
                <a:gd name="connsiteX15" fmla="*/ 93370 w 127655"/>
                <a:gd name="connsiteY15" fmla="*/ 32788 h 153952"/>
                <a:gd name="connsiteX16" fmla="*/ 117170 w 127655"/>
                <a:gd name="connsiteY16" fmla="*/ 48432 h 153952"/>
                <a:gd name="connsiteX17" fmla="*/ 120998 w 127655"/>
                <a:gd name="connsiteY17" fmla="*/ 48432 h 153952"/>
                <a:gd name="connsiteX18" fmla="*/ 127656 w 127655"/>
                <a:gd name="connsiteY18" fmla="*/ 5492 h 153952"/>
                <a:gd name="connsiteX19" fmla="*/ 109015 w 127655"/>
                <a:gd name="connsiteY19" fmla="*/ 1997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55" h="153952">
                  <a:moveTo>
                    <a:pt x="109015" y="1997"/>
                  </a:moveTo>
                  <a:cubicBezTo>
                    <a:pt x="84715" y="1997"/>
                    <a:pt x="71733" y="16477"/>
                    <a:pt x="61914" y="27628"/>
                  </a:cubicBezTo>
                  <a:lnTo>
                    <a:pt x="61914" y="0"/>
                  </a:lnTo>
                  <a:lnTo>
                    <a:pt x="0" y="32455"/>
                  </a:lnTo>
                  <a:lnTo>
                    <a:pt x="1664" y="35950"/>
                  </a:lnTo>
                  <a:cubicBezTo>
                    <a:pt x="21803" y="35950"/>
                    <a:pt x="22136" y="51595"/>
                    <a:pt x="22136" y="68072"/>
                  </a:cubicBezTo>
                  <a:lnTo>
                    <a:pt x="22136" y="115506"/>
                  </a:lnTo>
                  <a:cubicBezTo>
                    <a:pt x="22136" y="121664"/>
                    <a:pt x="21803" y="130318"/>
                    <a:pt x="19639" y="135977"/>
                  </a:cubicBezTo>
                  <a:cubicBezTo>
                    <a:pt x="15478" y="145297"/>
                    <a:pt x="8155" y="147794"/>
                    <a:pt x="3329" y="149458"/>
                  </a:cubicBezTo>
                  <a:lnTo>
                    <a:pt x="3329" y="153952"/>
                  </a:lnTo>
                  <a:lnTo>
                    <a:pt x="81553" y="153952"/>
                  </a:lnTo>
                  <a:lnTo>
                    <a:pt x="81553" y="149458"/>
                  </a:lnTo>
                  <a:cubicBezTo>
                    <a:pt x="63911" y="143134"/>
                    <a:pt x="61914" y="139139"/>
                    <a:pt x="61914" y="115506"/>
                  </a:cubicBezTo>
                  <a:lnTo>
                    <a:pt x="61914" y="71567"/>
                  </a:lnTo>
                  <a:cubicBezTo>
                    <a:pt x="61914" y="63911"/>
                    <a:pt x="61914" y="54591"/>
                    <a:pt x="68405" y="45603"/>
                  </a:cubicBezTo>
                  <a:cubicBezTo>
                    <a:pt x="74230" y="37614"/>
                    <a:pt x="82885" y="32788"/>
                    <a:pt x="93370" y="32788"/>
                  </a:cubicBezTo>
                  <a:cubicBezTo>
                    <a:pt x="107517" y="32788"/>
                    <a:pt x="113176" y="41775"/>
                    <a:pt x="117170" y="48432"/>
                  </a:cubicBezTo>
                  <a:lnTo>
                    <a:pt x="120998" y="48432"/>
                  </a:lnTo>
                  <a:lnTo>
                    <a:pt x="127656" y="5492"/>
                  </a:lnTo>
                  <a:cubicBezTo>
                    <a:pt x="123994" y="4161"/>
                    <a:pt x="118002" y="1997"/>
                    <a:pt x="109015" y="1997"/>
                  </a:cubicBezTo>
                  <a:close/>
                </a:path>
              </a:pathLst>
            </a:custGeom>
            <a:solidFill>
              <a:srgbClr val="FFFFFF"/>
            </a:solidFill>
            <a:ln w="16561"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D58A5F47-1454-4C4A-B490-1E3C1F3C8B3C}"/>
                </a:ext>
              </a:extLst>
            </p:cNvPr>
            <p:cNvSpPr/>
            <p:nvPr/>
          </p:nvSpPr>
          <p:spPr>
            <a:xfrm>
              <a:off x="1560583" y="6004210"/>
              <a:ext cx="183078" cy="157447"/>
            </a:xfrm>
            <a:custGeom>
              <a:avLst/>
              <a:gdLst>
                <a:gd name="connsiteX0" fmla="*/ 181081 w 183078"/>
                <a:gd name="connsiteY0" fmla="*/ 128321 h 157447"/>
                <a:gd name="connsiteX1" fmla="*/ 164438 w 183078"/>
                <a:gd name="connsiteY1" fmla="*/ 97531 h 157447"/>
                <a:gd name="connsiteX2" fmla="*/ 164438 w 183078"/>
                <a:gd name="connsiteY2" fmla="*/ 333 h 157447"/>
                <a:gd name="connsiteX3" fmla="*/ 105520 w 183078"/>
                <a:gd name="connsiteY3" fmla="*/ 12150 h 157447"/>
                <a:gd name="connsiteX4" fmla="*/ 105520 w 183078"/>
                <a:gd name="connsiteY4" fmla="*/ 16643 h 157447"/>
                <a:gd name="connsiteX5" fmla="*/ 124493 w 183078"/>
                <a:gd name="connsiteY5" fmla="*/ 40277 h 157447"/>
                <a:gd name="connsiteX6" fmla="*/ 124493 w 183078"/>
                <a:gd name="connsiteY6" fmla="*/ 91872 h 157447"/>
                <a:gd name="connsiteX7" fmla="*/ 116837 w 183078"/>
                <a:gd name="connsiteY7" fmla="*/ 116837 h 157447"/>
                <a:gd name="connsiteX8" fmla="*/ 88876 w 183078"/>
                <a:gd name="connsiteY8" fmla="*/ 128321 h 157447"/>
                <a:gd name="connsiteX9" fmla="*/ 60249 w 183078"/>
                <a:gd name="connsiteY9" fmla="*/ 109015 h 157447"/>
                <a:gd name="connsiteX10" fmla="*/ 58086 w 183078"/>
                <a:gd name="connsiteY10" fmla="*/ 91706 h 157447"/>
                <a:gd name="connsiteX11" fmla="*/ 58086 w 183078"/>
                <a:gd name="connsiteY11" fmla="*/ 0 h 157447"/>
                <a:gd name="connsiteX12" fmla="*/ 0 w 183078"/>
                <a:gd name="connsiteY12" fmla="*/ 11817 h 157447"/>
                <a:gd name="connsiteX13" fmla="*/ 0 w 183078"/>
                <a:gd name="connsiteY13" fmla="*/ 16311 h 157447"/>
                <a:gd name="connsiteX14" fmla="*/ 17975 w 183078"/>
                <a:gd name="connsiteY14" fmla="*/ 43939 h 157447"/>
                <a:gd name="connsiteX15" fmla="*/ 17975 w 183078"/>
                <a:gd name="connsiteY15" fmla="*/ 100027 h 157447"/>
                <a:gd name="connsiteX16" fmla="*/ 28294 w 183078"/>
                <a:gd name="connsiteY16" fmla="*/ 138141 h 157447"/>
                <a:gd name="connsiteX17" fmla="*/ 70901 w 183078"/>
                <a:gd name="connsiteY17" fmla="*/ 156449 h 157447"/>
                <a:gd name="connsiteX18" fmla="*/ 126657 w 183078"/>
                <a:gd name="connsiteY18" fmla="*/ 127988 h 157447"/>
                <a:gd name="connsiteX19" fmla="*/ 147794 w 183078"/>
                <a:gd name="connsiteY19" fmla="*/ 157447 h 157447"/>
                <a:gd name="connsiteX20" fmla="*/ 183079 w 183078"/>
                <a:gd name="connsiteY20" fmla="*/ 131151 h 157447"/>
                <a:gd name="connsiteX21" fmla="*/ 181081 w 183078"/>
                <a:gd name="connsiteY21" fmla="*/ 128321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078" h="157447">
                  <a:moveTo>
                    <a:pt x="181081" y="128321"/>
                  </a:moveTo>
                  <a:cubicBezTo>
                    <a:pt x="164438" y="125159"/>
                    <a:pt x="164438" y="113176"/>
                    <a:pt x="164438" y="97531"/>
                  </a:cubicBezTo>
                  <a:lnTo>
                    <a:pt x="164438" y="333"/>
                  </a:lnTo>
                  <a:lnTo>
                    <a:pt x="105520" y="12150"/>
                  </a:lnTo>
                  <a:lnTo>
                    <a:pt x="105520" y="16643"/>
                  </a:lnTo>
                  <a:cubicBezTo>
                    <a:pt x="121165" y="18807"/>
                    <a:pt x="124493" y="24965"/>
                    <a:pt x="124493" y="40277"/>
                  </a:cubicBezTo>
                  <a:lnTo>
                    <a:pt x="124493" y="91872"/>
                  </a:lnTo>
                  <a:cubicBezTo>
                    <a:pt x="124493" y="98529"/>
                    <a:pt x="124161" y="108183"/>
                    <a:pt x="116837" y="116837"/>
                  </a:cubicBezTo>
                  <a:cubicBezTo>
                    <a:pt x="111012" y="123495"/>
                    <a:pt x="101359" y="128321"/>
                    <a:pt x="88876" y="128321"/>
                  </a:cubicBezTo>
                  <a:cubicBezTo>
                    <a:pt x="74064" y="128321"/>
                    <a:pt x="64244" y="120998"/>
                    <a:pt x="60249" y="109015"/>
                  </a:cubicBezTo>
                  <a:cubicBezTo>
                    <a:pt x="58585" y="103855"/>
                    <a:pt x="58086" y="98696"/>
                    <a:pt x="58086" y="91706"/>
                  </a:cubicBezTo>
                  <a:lnTo>
                    <a:pt x="58086" y="0"/>
                  </a:lnTo>
                  <a:lnTo>
                    <a:pt x="0" y="11817"/>
                  </a:lnTo>
                  <a:lnTo>
                    <a:pt x="0" y="16311"/>
                  </a:lnTo>
                  <a:cubicBezTo>
                    <a:pt x="16311" y="18474"/>
                    <a:pt x="17975" y="26962"/>
                    <a:pt x="17975" y="43939"/>
                  </a:cubicBezTo>
                  <a:lnTo>
                    <a:pt x="17975" y="100027"/>
                  </a:lnTo>
                  <a:cubicBezTo>
                    <a:pt x="17975" y="111844"/>
                    <a:pt x="18641" y="125991"/>
                    <a:pt x="28294" y="138141"/>
                  </a:cubicBezTo>
                  <a:cubicBezTo>
                    <a:pt x="32455" y="143633"/>
                    <a:pt x="44272" y="156449"/>
                    <a:pt x="70901" y="156449"/>
                  </a:cubicBezTo>
                  <a:cubicBezTo>
                    <a:pt x="96865" y="156449"/>
                    <a:pt x="115839" y="142635"/>
                    <a:pt x="126657" y="127988"/>
                  </a:cubicBezTo>
                  <a:cubicBezTo>
                    <a:pt x="128987" y="136976"/>
                    <a:pt x="133148" y="146629"/>
                    <a:pt x="147794" y="157447"/>
                  </a:cubicBezTo>
                  <a:lnTo>
                    <a:pt x="183079" y="131151"/>
                  </a:lnTo>
                  <a:lnTo>
                    <a:pt x="181081" y="128321"/>
                  </a:lnTo>
                  <a:close/>
                </a:path>
              </a:pathLst>
            </a:custGeom>
            <a:solidFill>
              <a:srgbClr val="FFFFFF"/>
            </a:solidFill>
            <a:ln w="16561"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B2D472A0-2169-413B-A5DC-8E51ECA779D1}"/>
                </a:ext>
              </a:extLst>
            </p:cNvPr>
            <p:cNvSpPr/>
            <p:nvPr/>
          </p:nvSpPr>
          <p:spPr>
            <a:xfrm>
              <a:off x="1743662" y="6001547"/>
              <a:ext cx="187738" cy="154118"/>
            </a:xfrm>
            <a:custGeom>
              <a:avLst/>
              <a:gdLst>
                <a:gd name="connsiteX0" fmla="*/ 110846 w 187738"/>
                <a:gd name="connsiteY0" fmla="*/ 149625 h 154118"/>
                <a:gd name="connsiteX1" fmla="*/ 110846 w 187738"/>
                <a:gd name="connsiteY1" fmla="*/ 154119 h 154118"/>
                <a:gd name="connsiteX2" fmla="*/ 187739 w 187738"/>
                <a:gd name="connsiteY2" fmla="*/ 154119 h 154118"/>
                <a:gd name="connsiteX3" fmla="*/ 187739 w 187738"/>
                <a:gd name="connsiteY3" fmla="*/ 149625 h 154118"/>
                <a:gd name="connsiteX4" fmla="*/ 168432 w 187738"/>
                <a:gd name="connsiteY4" fmla="*/ 117170 h 154118"/>
                <a:gd name="connsiteX5" fmla="*/ 168432 w 187738"/>
                <a:gd name="connsiteY5" fmla="*/ 62080 h 154118"/>
                <a:gd name="connsiteX6" fmla="*/ 158446 w 187738"/>
                <a:gd name="connsiteY6" fmla="*/ 21304 h 154118"/>
                <a:gd name="connsiteX7" fmla="*/ 116505 w 187738"/>
                <a:gd name="connsiteY7" fmla="*/ 2996 h 154118"/>
                <a:gd name="connsiteX8" fmla="*/ 62247 w 187738"/>
                <a:gd name="connsiteY8" fmla="*/ 27961 h 154118"/>
                <a:gd name="connsiteX9" fmla="*/ 62247 w 187738"/>
                <a:gd name="connsiteY9" fmla="*/ 0 h 154118"/>
                <a:gd name="connsiteX10" fmla="*/ 0 w 187738"/>
                <a:gd name="connsiteY10" fmla="*/ 32455 h 154118"/>
                <a:gd name="connsiteX11" fmla="*/ 2330 w 187738"/>
                <a:gd name="connsiteY11" fmla="*/ 36283 h 154118"/>
                <a:gd name="connsiteX12" fmla="*/ 22136 w 187738"/>
                <a:gd name="connsiteY12" fmla="*/ 67739 h 154118"/>
                <a:gd name="connsiteX13" fmla="*/ 22136 w 187738"/>
                <a:gd name="connsiteY13" fmla="*/ 116504 h 154118"/>
                <a:gd name="connsiteX14" fmla="*/ 2829 w 187738"/>
                <a:gd name="connsiteY14" fmla="*/ 149458 h 154118"/>
                <a:gd name="connsiteX15" fmla="*/ 2829 w 187738"/>
                <a:gd name="connsiteY15" fmla="*/ 154119 h 154118"/>
                <a:gd name="connsiteX16" fmla="*/ 80388 w 187738"/>
                <a:gd name="connsiteY16" fmla="*/ 154119 h 154118"/>
                <a:gd name="connsiteX17" fmla="*/ 80055 w 187738"/>
                <a:gd name="connsiteY17" fmla="*/ 149625 h 154118"/>
                <a:gd name="connsiteX18" fmla="*/ 62080 w 187738"/>
                <a:gd name="connsiteY18" fmla="*/ 120499 h 154118"/>
                <a:gd name="connsiteX19" fmla="*/ 62080 w 187738"/>
                <a:gd name="connsiteY19" fmla="*/ 65742 h 154118"/>
                <a:gd name="connsiteX20" fmla="*/ 73564 w 187738"/>
                <a:gd name="connsiteY20" fmla="*/ 38446 h 154118"/>
                <a:gd name="connsiteX21" fmla="*/ 96366 w 187738"/>
                <a:gd name="connsiteY21" fmla="*/ 31456 h 154118"/>
                <a:gd name="connsiteX22" fmla="*/ 128155 w 187738"/>
                <a:gd name="connsiteY22" fmla="*/ 65742 h 154118"/>
                <a:gd name="connsiteX23" fmla="*/ 128155 w 187738"/>
                <a:gd name="connsiteY23" fmla="*/ 120499 h 154118"/>
                <a:gd name="connsiteX24" fmla="*/ 110846 w 187738"/>
                <a:gd name="connsiteY24" fmla="*/ 149625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738" h="154118">
                  <a:moveTo>
                    <a:pt x="110846" y="149625"/>
                  </a:moveTo>
                  <a:lnTo>
                    <a:pt x="110846" y="154119"/>
                  </a:lnTo>
                  <a:lnTo>
                    <a:pt x="187739" y="154119"/>
                  </a:lnTo>
                  <a:lnTo>
                    <a:pt x="187739" y="149625"/>
                  </a:lnTo>
                  <a:cubicBezTo>
                    <a:pt x="168765" y="146130"/>
                    <a:pt x="168432" y="137142"/>
                    <a:pt x="168432" y="117170"/>
                  </a:cubicBezTo>
                  <a:lnTo>
                    <a:pt x="168432" y="62080"/>
                  </a:lnTo>
                  <a:cubicBezTo>
                    <a:pt x="168432" y="47933"/>
                    <a:pt x="168099" y="33453"/>
                    <a:pt x="158446" y="21304"/>
                  </a:cubicBezTo>
                  <a:cubicBezTo>
                    <a:pt x="151456" y="11983"/>
                    <a:pt x="137309" y="2996"/>
                    <a:pt x="116505" y="2996"/>
                  </a:cubicBezTo>
                  <a:cubicBezTo>
                    <a:pt x="88876" y="2996"/>
                    <a:pt x="72899" y="18141"/>
                    <a:pt x="62247" y="27961"/>
                  </a:cubicBezTo>
                  <a:lnTo>
                    <a:pt x="62247" y="0"/>
                  </a:lnTo>
                  <a:lnTo>
                    <a:pt x="0" y="32455"/>
                  </a:lnTo>
                  <a:lnTo>
                    <a:pt x="2330" y="36283"/>
                  </a:lnTo>
                  <a:cubicBezTo>
                    <a:pt x="21969" y="36948"/>
                    <a:pt x="22136" y="47267"/>
                    <a:pt x="22136" y="67739"/>
                  </a:cubicBezTo>
                  <a:lnTo>
                    <a:pt x="22136" y="116504"/>
                  </a:lnTo>
                  <a:cubicBezTo>
                    <a:pt x="22136" y="132482"/>
                    <a:pt x="21803" y="146629"/>
                    <a:pt x="2829" y="149458"/>
                  </a:cubicBezTo>
                  <a:lnTo>
                    <a:pt x="2829" y="154119"/>
                  </a:lnTo>
                  <a:lnTo>
                    <a:pt x="80388" y="154119"/>
                  </a:lnTo>
                  <a:lnTo>
                    <a:pt x="80055" y="149625"/>
                  </a:lnTo>
                  <a:cubicBezTo>
                    <a:pt x="62746" y="144798"/>
                    <a:pt x="62080" y="137808"/>
                    <a:pt x="62080" y="120499"/>
                  </a:cubicBezTo>
                  <a:lnTo>
                    <a:pt x="62080" y="65742"/>
                  </a:lnTo>
                  <a:cubicBezTo>
                    <a:pt x="62080" y="58086"/>
                    <a:pt x="62413" y="47101"/>
                    <a:pt x="73564" y="38446"/>
                  </a:cubicBezTo>
                  <a:cubicBezTo>
                    <a:pt x="78724" y="34618"/>
                    <a:pt x="86047" y="31456"/>
                    <a:pt x="96366" y="31456"/>
                  </a:cubicBezTo>
                  <a:cubicBezTo>
                    <a:pt x="127822" y="31456"/>
                    <a:pt x="128155" y="57753"/>
                    <a:pt x="128155" y="65742"/>
                  </a:cubicBezTo>
                  <a:lnTo>
                    <a:pt x="128155" y="120499"/>
                  </a:lnTo>
                  <a:cubicBezTo>
                    <a:pt x="128488" y="137142"/>
                    <a:pt x="128155" y="145797"/>
                    <a:pt x="110846" y="149625"/>
                  </a:cubicBezTo>
                  <a:close/>
                </a:path>
              </a:pathLst>
            </a:custGeom>
            <a:solidFill>
              <a:srgbClr val="FFFFFF"/>
            </a:solidFill>
            <a:ln w="16561"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C739D8ED-D209-4FB1-AE50-B5BEDB191B54}"/>
                </a:ext>
              </a:extLst>
            </p:cNvPr>
            <p:cNvSpPr/>
            <p:nvPr/>
          </p:nvSpPr>
          <p:spPr>
            <a:xfrm>
              <a:off x="1940055" y="6004376"/>
              <a:ext cx="105687" cy="156615"/>
            </a:xfrm>
            <a:custGeom>
              <a:avLst/>
              <a:gdLst>
                <a:gd name="connsiteX0" fmla="*/ 76061 w 105687"/>
                <a:gd name="connsiteY0" fmla="*/ 67240 h 156615"/>
                <a:gd name="connsiteX1" fmla="*/ 63911 w 105687"/>
                <a:gd name="connsiteY1" fmla="*/ 61414 h 156615"/>
                <a:gd name="connsiteX2" fmla="*/ 41442 w 105687"/>
                <a:gd name="connsiteY2" fmla="*/ 38280 h 156615"/>
                <a:gd name="connsiteX3" fmla="*/ 65742 w 105687"/>
                <a:gd name="connsiteY3" fmla="*/ 19306 h 156615"/>
                <a:gd name="connsiteX4" fmla="*/ 95534 w 105687"/>
                <a:gd name="connsiteY4" fmla="*/ 43273 h 156615"/>
                <a:gd name="connsiteX5" fmla="*/ 100027 w 105687"/>
                <a:gd name="connsiteY5" fmla="*/ 43273 h 156615"/>
                <a:gd name="connsiteX6" fmla="*/ 100027 w 105687"/>
                <a:gd name="connsiteY6" fmla="*/ 7656 h 156615"/>
                <a:gd name="connsiteX7" fmla="*/ 58752 w 105687"/>
                <a:gd name="connsiteY7" fmla="*/ 0 h 156615"/>
                <a:gd name="connsiteX8" fmla="*/ 1997 w 105687"/>
                <a:gd name="connsiteY8" fmla="*/ 44937 h 156615"/>
                <a:gd name="connsiteX9" fmla="*/ 26963 w 105687"/>
                <a:gd name="connsiteY9" fmla="*/ 81220 h 156615"/>
                <a:gd name="connsiteX10" fmla="*/ 40444 w 105687"/>
                <a:gd name="connsiteY10" fmla="*/ 87711 h 156615"/>
                <a:gd name="connsiteX11" fmla="*/ 65742 w 105687"/>
                <a:gd name="connsiteY11" fmla="*/ 115006 h 156615"/>
                <a:gd name="connsiteX12" fmla="*/ 37448 w 105687"/>
                <a:gd name="connsiteY12" fmla="*/ 137142 h 156615"/>
                <a:gd name="connsiteX13" fmla="*/ 4660 w 105687"/>
                <a:gd name="connsiteY13" fmla="*/ 111178 h 156615"/>
                <a:gd name="connsiteX14" fmla="*/ 0 w 105687"/>
                <a:gd name="connsiteY14" fmla="*/ 111178 h 156615"/>
                <a:gd name="connsiteX15" fmla="*/ 0 w 105687"/>
                <a:gd name="connsiteY15" fmla="*/ 149292 h 156615"/>
                <a:gd name="connsiteX16" fmla="*/ 43606 w 105687"/>
                <a:gd name="connsiteY16" fmla="*/ 156615 h 156615"/>
                <a:gd name="connsiteX17" fmla="*/ 90041 w 105687"/>
                <a:gd name="connsiteY17" fmla="*/ 142135 h 156615"/>
                <a:gd name="connsiteX18" fmla="*/ 105686 w 105687"/>
                <a:gd name="connsiteY18" fmla="*/ 107517 h 156615"/>
                <a:gd name="connsiteX19" fmla="*/ 76061 w 105687"/>
                <a:gd name="connsiteY19" fmla="*/ 67240 h 1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687" h="156615">
                  <a:moveTo>
                    <a:pt x="76061" y="67240"/>
                  </a:moveTo>
                  <a:lnTo>
                    <a:pt x="63911" y="61414"/>
                  </a:lnTo>
                  <a:cubicBezTo>
                    <a:pt x="53592" y="56588"/>
                    <a:pt x="41442" y="50763"/>
                    <a:pt x="41442" y="38280"/>
                  </a:cubicBezTo>
                  <a:cubicBezTo>
                    <a:pt x="41442" y="27628"/>
                    <a:pt x="51428" y="19306"/>
                    <a:pt x="65742" y="19306"/>
                  </a:cubicBezTo>
                  <a:cubicBezTo>
                    <a:pt x="88876" y="19306"/>
                    <a:pt x="93370" y="35284"/>
                    <a:pt x="95534" y="43273"/>
                  </a:cubicBezTo>
                  <a:lnTo>
                    <a:pt x="100027" y="43273"/>
                  </a:lnTo>
                  <a:lnTo>
                    <a:pt x="100027" y="7656"/>
                  </a:lnTo>
                  <a:cubicBezTo>
                    <a:pt x="93037" y="5159"/>
                    <a:pt x="78890" y="0"/>
                    <a:pt x="58752" y="0"/>
                  </a:cubicBezTo>
                  <a:cubicBezTo>
                    <a:pt x="21803" y="0"/>
                    <a:pt x="1997" y="20471"/>
                    <a:pt x="1997" y="44937"/>
                  </a:cubicBezTo>
                  <a:cubicBezTo>
                    <a:pt x="1997" y="67406"/>
                    <a:pt x="18308" y="76394"/>
                    <a:pt x="26963" y="81220"/>
                  </a:cubicBezTo>
                  <a:lnTo>
                    <a:pt x="40444" y="87711"/>
                  </a:lnTo>
                  <a:cubicBezTo>
                    <a:pt x="51595" y="93536"/>
                    <a:pt x="65742" y="100859"/>
                    <a:pt x="65742" y="115006"/>
                  </a:cubicBezTo>
                  <a:cubicBezTo>
                    <a:pt x="65742" y="130984"/>
                    <a:pt x="50929" y="137142"/>
                    <a:pt x="37448" y="137142"/>
                  </a:cubicBezTo>
                  <a:cubicBezTo>
                    <a:pt x="13481" y="137142"/>
                    <a:pt x="7656" y="120499"/>
                    <a:pt x="4660" y="111178"/>
                  </a:cubicBezTo>
                  <a:lnTo>
                    <a:pt x="0" y="111178"/>
                  </a:lnTo>
                  <a:lnTo>
                    <a:pt x="0" y="149292"/>
                  </a:lnTo>
                  <a:cubicBezTo>
                    <a:pt x="12150" y="153120"/>
                    <a:pt x="23467" y="156615"/>
                    <a:pt x="43606" y="156615"/>
                  </a:cubicBezTo>
                  <a:cubicBezTo>
                    <a:pt x="68904" y="156615"/>
                    <a:pt x="83051" y="148293"/>
                    <a:pt x="90041" y="142135"/>
                  </a:cubicBezTo>
                  <a:cubicBezTo>
                    <a:pt x="100027" y="133481"/>
                    <a:pt x="105686" y="120332"/>
                    <a:pt x="105686" y="107517"/>
                  </a:cubicBezTo>
                  <a:cubicBezTo>
                    <a:pt x="105853" y="81387"/>
                    <a:pt x="83717" y="70901"/>
                    <a:pt x="76061" y="67240"/>
                  </a:cubicBezTo>
                  <a:close/>
                </a:path>
              </a:pathLst>
            </a:custGeom>
            <a:solidFill>
              <a:srgbClr val="FFFFFF"/>
            </a:solidFill>
            <a:ln w="16561"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2AA2102A-2880-4BEE-A4D8-B8DB9577B256}"/>
                </a:ext>
              </a:extLst>
            </p:cNvPr>
            <p:cNvSpPr/>
            <p:nvPr/>
          </p:nvSpPr>
          <p:spPr>
            <a:xfrm>
              <a:off x="2048071" y="6010202"/>
              <a:ext cx="268459" cy="148459"/>
            </a:xfrm>
            <a:custGeom>
              <a:avLst/>
              <a:gdLst>
                <a:gd name="connsiteX0" fmla="*/ 268127 w 268459"/>
                <a:gd name="connsiteY0" fmla="*/ 0 h 148459"/>
                <a:gd name="connsiteX1" fmla="*/ 211040 w 268459"/>
                <a:gd name="connsiteY1" fmla="*/ 0 h 148459"/>
                <a:gd name="connsiteX2" fmla="*/ 211040 w 268459"/>
                <a:gd name="connsiteY2" fmla="*/ 4494 h 148459"/>
                <a:gd name="connsiteX3" fmla="*/ 224521 w 268459"/>
                <a:gd name="connsiteY3" fmla="*/ 17975 h 148459"/>
                <a:gd name="connsiteX4" fmla="*/ 221359 w 268459"/>
                <a:gd name="connsiteY4" fmla="*/ 29293 h 148459"/>
                <a:gd name="connsiteX5" fmla="*/ 190235 w 268459"/>
                <a:gd name="connsiteY5" fmla="*/ 99861 h 148459"/>
                <a:gd name="connsiteX6" fmla="*/ 160776 w 268459"/>
                <a:gd name="connsiteY6" fmla="*/ 29293 h 148459"/>
                <a:gd name="connsiteX7" fmla="*/ 158613 w 268459"/>
                <a:gd name="connsiteY7" fmla="*/ 18641 h 148459"/>
                <a:gd name="connsiteX8" fmla="*/ 171428 w 268459"/>
                <a:gd name="connsiteY8" fmla="*/ 4494 h 148459"/>
                <a:gd name="connsiteX9" fmla="*/ 171428 w 268459"/>
                <a:gd name="connsiteY9" fmla="*/ 0 h 148459"/>
                <a:gd name="connsiteX10" fmla="*/ 97364 w 268459"/>
                <a:gd name="connsiteY10" fmla="*/ 0 h 148459"/>
                <a:gd name="connsiteX11" fmla="*/ 97364 w 268459"/>
                <a:gd name="connsiteY11" fmla="*/ 4494 h 148459"/>
                <a:gd name="connsiteX12" fmla="*/ 114674 w 268459"/>
                <a:gd name="connsiteY12" fmla="*/ 18974 h 148459"/>
                <a:gd name="connsiteX13" fmla="*/ 121997 w 268459"/>
                <a:gd name="connsiteY13" fmla="*/ 34618 h 148459"/>
                <a:gd name="connsiteX14" fmla="*/ 92538 w 268459"/>
                <a:gd name="connsiteY14" fmla="*/ 99694 h 148459"/>
                <a:gd name="connsiteX15" fmla="*/ 64077 w 268459"/>
                <a:gd name="connsiteY15" fmla="*/ 30125 h 148459"/>
                <a:gd name="connsiteX16" fmla="*/ 61248 w 268459"/>
                <a:gd name="connsiteY16" fmla="*/ 18641 h 148459"/>
                <a:gd name="connsiteX17" fmla="*/ 74396 w 268459"/>
                <a:gd name="connsiteY17" fmla="*/ 4494 h 148459"/>
                <a:gd name="connsiteX18" fmla="*/ 74396 w 268459"/>
                <a:gd name="connsiteY18" fmla="*/ 0 h 148459"/>
                <a:gd name="connsiteX19" fmla="*/ 0 w 268459"/>
                <a:gd name="connsiteY19" fmla="*/ 0 h 148459"/>
                <a:gd name="connsiteX20" fmla="*/ 0 w 268459"/>
                <a:gd name="connsiteY20" fmla="*/ 4494 h 148459"/>
                <a:gd name="connsiteX21" fmla="*/ 20804 w 268459"/>
                <a:gd name="connsiteY21" fmla="*/ 27628 h 148459"/>
                <a:gd name="connsiteX22" fmla="*/ 73398 w 268459"/>
                <a:gd name="connsiteY22" fmla="*/ 148460 h 148459"/>
                <a:gd name="connsiteX23" fmla="*/ 92371 w 268459"/>
                <a:gd name="connsiteY23" fmla="*/ 148460 h 148459"/>
                <a:gd name="connsiteX24" fmla="*/ 133148 w 268459"/>
                <a:gd name="connsiteY24" fmla="*/ 61248 h 148459"/>
                <a:gd name="connsiteX25" fmla="*/ 171595 w 268459"/>
                <a:gd name="connsiteY25" fmla="*/ 148460 h 148459"/>
                <a:gd name="connsiteX26" fmla="*/ 190568 w 268459"/>
                <a:gd name="connsiteY26" fmla="*/ 148460 h 148459"/>
                <a:gd name="connsiteX27" fmla="*/ 247322 w 268459"/>
                <a:gd name="connsiteY27" fmla="*/ 27628 h 148459"/>
                <a:gd name="connsiteX28" fmla="*/ 268460 w 268459"/>
                <a:gd name="connsiteY28" fmla="*/ 4494 h 148459"/>
                <a:gd name="connsiteX29" fmla="*/ 268460 w 268459"/>
                <a:gd name="connsiteY29" fmla="*/ 0 h 1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459" h="148459">
                  <a:moveTo>
                    <a:pt x="268127" y="0"/>
                  </a:moveTo>
                  <a:lnTo>
                    <a:pt x="211040" y="0"/>
                  </a:lnTo>
                  <a:lnTo>
                    <a:pt x="211040" y="4494"/>
                  </a:lnTo>
                  <a:cubicBezTo>
                    <a:pt x="214535" y="5159"/>
                    <a:pt x="224521" y="6657"/>
                    <a:pt x="224521" y="17975"/>
                  </a:cubicBezTo>
                  <a:cubicBezTo>
                    <a:pt x="224521" y="21470"/>
                    <a:pt x="222856" y="25298"/>
                    <a:pt x="221359" y="29293"/>
                  </a:cubicBezTo>
                  <a:lnTo>
                    <a:pt x="190235" y="99861"/>
                  </a:lnTo>
                  <a:lnTo>
                    <a:pt x="160776" y="29293"/>
                  </a:lnTo>
                  <a:cubicBezTo>
                    <a:pt x="159778" y="26130"/>
                    <a:pt x="158613" y="21969"/>
                    <a:pt x="158613" y="18641"/>
                  </a:cubicBezTo>
                  <a:cubicBezTo>
                    <a:pt x="158613" y="7323"/>
                    <a:pt x="167267" y="5492"/>
                    <a:pt x="171428" y="4494"/>
                  </a:cubicBezTo>
                  <a:lnTo>
                    <a:pt x="171428" y="0"/>
                  </a:lnTo>
                  <a:lnTo>
                    <a:pt x="97364" y="0"/>
                  </a:lnTo>
                  <a:lnTo>
                    <a:pt x="97364" y="4494"/>
                  </a:lnTo>
                  <a:cubicBezTo>
                    <a:pt x="105686" y="6158"/>
                    <a:pt x="109514" y="8322"/>
                    <a:pt x="114674" y="18974"/>
                  </a:cubicBezTo>
                  <a:lnTo>
                    <a:pt x="121997" y="34618"/>
                  </a:lnTo>
                  <a:lnTo>
                    <a:pt x="92538" y="99694"/>
                  </a:lnTo>
                  <a:lnTo>
                    <a:pt x="64077" y="30125"/>
                  </a:lnTo>
                  <a:cubicBezTo>
                    <a:pt x="62746" y="26962"/>
                    <a:pt x="61248" y="22802"/>
                    <a:pt x="61248" y="18641"/>
                  </a:cubicBezTo>
                  <a:cubicBezTo>
                    <a:pt x="61248" y="10319"/>
                    <a:pt x="66075" y="5825"/>
                    <a:pt x="74396" y="4494"/>
                  </a:cubicBezTo>
                  <a:lnTo>
                    <a:pt x="74396" y="0"/>
                  </a:lnTo>
                  <a:lnTo>
                    <a:pt x="0" y="0"/>
                  </a:lnTo>
                  <a:lnTo>
                    <a:pt x="0" y="4494"/>
                  </a:lnTo>
                  <a:cubicBezTo>
                    <a:pt x="12150" y="8655"/>
                    <a:pt x="13814" y="11151"/>
                    <a:pt x="20804" y="27628"/>
                  </a:cubicBezTo>
                  <a:lnTo>
                    <a:pt x="73398" y="148460"/>
                  </a:lnTo>
                  <a:lnTo>
                    <a:pt x="92371" y="148460"/>
                  </a:lnTo>
                  <a:lnTo>
                    <a:pt x="133148" y="61248"/>
                  </a:lnTo>
                  <a:lnTo>
                    <a:pt x="171595" y="148460"/>
                  </a:lnTo>
                  <a:lnTo>
                    <a:pt x="190568" y="148460"/>
                  </a:lnTo>
                  <a:lnTo>
                    <a:pt x="247322" y="27628"/>
                  </a:lnTo>
                  <a:cubicBezTo>
                    <a:pt x="254146" y="13148"/>
                    <a:pt x="255977" y="8655"/>
                    <a:pt x="268460" y="4494"/>
                  </a:cubicBezTo>
                  <a:lnTo>
                    <a:pt x="268460" y="0"/>
                  </a:lnTo>
                  <a:close/>
                </a:path>
              </a:pathLst>
            </a:custGeom>
            <a:solidFill>
              <a:srgbClr val="FFFFFF"/>
            </a:solidFill>
            <a:ln w="16561"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A58A8CB1-2848-42B1-8FC3-30DFA2CEEE86}"/>
                </a:ext>
              </a:extLst>
            </p:cNvPr>
            <p:cNvSpPr/>
            <p:nvPr/>
          </p:nvSpPr>
          <p:spPr>
            <a:xfrm>
              <a:off x="1599529" y="5925153"/>
              <a:ext cx="108682" cy="60082"/>
            </a:xfrm>
            <a:custGeom>
              <a:avLst/>
              <a:gdLst>
                <a:gd name="connsiteX0" fmla="*/ 8322 w 108682"/>
                <a:gd name="connsiteY0" fmla="*/ 11151 h 60082"/>
                <a:gd name="connsiteX1" fmla="*/ 29625 w 108682"/>
                <a:gd name="connsiteY1" fmla="*/ 60083 h 60082"/>
                <a:gd name="connsiteX2" fmla="*/ 37281 w 108682"/>
                <a:gd name="connsiteY2" fmla="*/ 60083 h 60082"/>
                <a:gd name="connsiteX3" fmla="*/ 53759 w 108682"/>
                <a:gd name="connsiteY3" fmla="*/ 24799 h 60082"/>
                <a:gd name="connsiteX4" fmla="*/ 69403 w 108682"/>
                <a:gd name="connsiteY4" fmla="*/ 60083 h 60082"/>
                <a:gd name="connsiteX5" fmla="*/ 77059 w 108682"/>
                <a:gd name="connsiteY5" fmla="*/ 60083 h 60082"/>
                <a:gd name="connsiteX6" fmla="*/ 100027 w 108682"/>
                <a:gd name="connsiteY6" fmla="*/ 11151 h 60082"/>
                <a:gd name="connsiteX7" fmla="*/ 108682 w 108682"/>
                <a:gd name="connsiteY7" fmla="*/ 1831 h 60082"/>
                <a:gd name="connsiteX8" fmla="*/ 108682 w 108682"/>
                <a:gd name="connsiteY8" fmla="*/ 0 h 60082"/>
                <a:gd name="connsiteX9" fmla="*/ 85548 w 108682"/>
                <a:gd name="connsiteY9" fmla="*/ 0 h 60082"/>
                <a:gd name="connsiteX10" fmla="*/ 85548 w 108682"/>
                <a:gd name="connsiteY10" fmla="*/ 1831 h 60082"/>
                <a:gd name="connsiteX11" fmla="*/ 91040 w 108682"/>
                <a:gd name="connsiteY11" fmla="*/ 7323 h 60082"/>
                <a:gd name="connsiteX12" fmla="*/ 89708 w 108682"/>
                <a:gd name="connsiteY12" fmla="*/ 11817 h 60082"/>
                <a:gd name="connsiteX13" fmla="*/ 77059 w 108682"/>
                <a:gd name="connsiteY13" fmla="*/ 40444 h 60082"/>
                <a:gd name="connsiteX14" fmla="*/ 65076 w 108682"/>
                <a:gd name="connsiteY14" fmla="*/ 11817 h 60082"/>
                <a:gd name="connsiteX15" fmla="*/ 64244 w 108682"/>
                <a:gd name="connsiteY15" fmla="*/ 7490 h 60082"/>
                <a:gd name="connsiteX16" fmla="*/ 69403 w 108682"/>
                <a:gd name="connsiteY16" fmla="*/ 1831 h 60082"/>
                <a:gd name="connsiteX17" fmla="*/ 69403 w 108682"/>
                <a:gd name="connsiteY17" fmla="*/ 0 h 60082"/>
                <a:gd name="connsiteX18" fmla="*/ 39445 w 108682"/>
                <a:gd name="connsiteY18" fmla="*/ 0 h 60082"/>
                <a:gd name="connsiteX19" fmla="*/ 39445 w 108682"/>
                <a:gd name="connsiteY19" fmla="*/ 1831 h 60082"/>
                <a:gd name="connsiteX20" fmla="*/ 46435 w 108682"/>
                <a:gd name="connsiteY20" fmla="*/ 7656 h 60082"/>
                <a:gd name="connsiteX21" fmla="*/ 49431 w 108682"/>
                <a:gd name="connsiteY21" fmla="*/ 13981 h 60082"/>
                <a:gd name="connsiteX22" fmla="*/ 37448 w 108682"/>
                <a:gd name="connsiteY22" fmla="*/ 40277 h 60082"/>
                <a:gd name="connsiteX23" fmla="*/ 25964 w 108682"/>
                <a:gd name="connsiteY23" fmla="*/ 12150 h 60082"/>
                <a:gd name="connsiteX24" fmla="*/ 24799 w 108682"/>
                <a:gd name="connsiteY24" fmla="*/ 7490 h 60082"/>
                <a:gd name="connsiteX25" fmla="*/ 30125 w 108682"/>
                <a:gd name="connsiteY25" fmla="*/ 1831 h 60082"/>
                <a:gd name="connsiteX26" fmla="*/ 30125 w 108682"/>
                <a:gd name="connsiteY26" fmla="*/ 0 h 60082"/>
                <a:gd name="connsiteX27" fmla="*/ 0 w 108682"/>
                <a:gd name="connsiteY27" fmla="*/ 0 h 60082"/>
                <a:gd name="connsiteX28" fmla="*/ 0 w 108682"/>
                <a:gd name="connsiteY28" fmla="*/ 1831 h 60082"/>
                <a:gd name="connsiteX29" fmla="*/ 8322 w 108682"/>
                <a:gd name="connsiteY29" fmla="*/ 11151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682" h="60082">
                  <a:moveTo>
                    <a:pt x="8322" y="11151"/>
                  </a:moveTo>
                  <a:lnTo>
                    <a:pt x="29625" y="60083"/>
                  </a:lnTo>
                  <a:lnTo>
                    <a:pt x="37281" y="60083"/>
                  </a:lnTo>
                  <a:lnTo>
                    <a:pt x="53759" y="24799"/>
                  </a:lnTo>
                  <a:lnTo>
                    <a:pt x="69403" y="60083"/>
                  </a:lnTo>
                  <a:lnTo>
                    <a:pt x="77059" y="60083"/>
                  </a:lnTo>
                  <a:lnTo>
                    <a:pt x="100027" y="11151"/>
                  </a:lnTo>
                  <a:cubicBezTo>
                    <a:pt x="102690" y="5326"/>
                    <a:pt x="103523" y="3495"/>
                    <a:pt x="108682" y="1831"/>
                  </a:cubicBezTo>
                  <a:lnTo>
                    <a:pt x="108682" y="0"/>
                  </a:lnTo>
                  <a:lnTo>
                    <a:pt x="85548" y="0"/>
                  </a:lnTo>
                  <a:lnTo>
                    <a:pt x="85548" y="1831"/>
                  </a:lnTo>
                  <a:cubicBezTo>
                    <a:pt x="87046" y="1997"/>
                    <a:pt x="91040" y="2663"/>
                    <a:pt x="91040" y="7323"/>
                  </a:cubicBezTo>
                  <a:cubicBezTo>
                    <a:pt x="91040" y="8821"/>
                    <a:pt x="90374" y="10319"/>
                    <a:pt x="89708" y="11817"/>
                  </a:cubicBezTo>
                  <a:lnTo>
                    <a:pt x="77059" y="40444"/>
                  </a:lnTo>
                  <a:lnTo>
                    <a:pt x="65076" y="11817"/>
                  </a:lnTo>
                  <a:cubicBezTo>
                    <a:pt x="64743" y="10485"/>
                    <a:pt x="64244" y="8821"/>
                    <a:pt x="64244" y="7490"/>
                  </a:cubicBezTo>
                  <a:cubicBezTo>
                    <a:pt x="64244" y="2996"/>
                    <a:pt x="67739" y="2164"/>
                    <a:pt x="69403" y="1831"/>
                  </a:cubicBezTo>
                  <a:lnTo>
                    <a:pt x="69403" y="0"/>
                  </a:lnTo>
                  <a:lnTo>
                    <a:pt x="39445" y="0"/>
                  </a:lnTo>
                  <a:lnTo>
                    <a:pt x="39445" y="1831"/>
                  </a:lnTo>
                  <a:cubicBezTo>
                    <a:pt x="42774" y="2497"/>
                    <a:pt x="44438" y="3329"/>
                    <a:pt x="46435" y="7656"/>
                  </a:cubicBezTo>
                  <a:lnTo>
                    <a:pt x="49431" y="13981"/>
                  </a:lnTo>
                  <a:lnTo>
                    <a:pt x="37448" y="40277"/>
                  </a:lnTo>
                  <a:lnTo>
                    <a:pt x="25964" y="12150"/>
                  </a:lnTo>
                  <a:cubicBezTo>
                    <a:pt x="25465" y="10818"/>
                    <a:pt x="24799" y="9154"/>
                    <a:pt x="24799" y="7490"/>
                  </a:cubicBezTo>
                  <a:cubicBezTo>
                    <a:pt x="24799" y="4161"/>
                    <a:pt x="26796" y="2330"/>
                    <a:pt x="30125" y="1831"/>
                  </a:cubicBezTo>
                  <a:lnTo>
                    <a:pt x="30125" y="0"/>
                  </a:lnTo>
                  <a:lnTo>
                    <a:pt x="0" y="0"/>
                  </a:lnTo>
                  <a:lnTo>
                    <a:pt x="0" y="1831"/>
                  </a:lnTo>
                  <a:cubicBezTo>
                    <a:pt x="4827" y="3495"/>
                    <a:pt x="5492" y="4494"/>
                    <a:pt x="8322" y="11151"/>
                  </a:cubicBezTo>
                  <a:close/>
                </a:path>
              </a:pathLst>
            </a:custGeom>
            <a:solidFill>
              <a:srgbClr val="FFFFFF"/>
            </a:solidFill>
            <a:ln w="16561"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AFD88D04-58D8-4741-AA62-BE43327F5D72}"/>
                </a:ext>
              </a:extLst>
            </p:cNvPr>
            <p:cNvSpPr/>
            <p:nvPr/>
          </p:nvSpPr>
          <p:spPr>
            <a:xfrm>
              <a:off x="2314367" y="6001880"/>
              <a:ext cx="81386" cy="153785"/>
            </a:xfrm>
            <a:custGeom>
              <a:avLst/>
              <a:gdLst>
                <a:gd name="connsiteX0" fmla="*/ 2497 w 81386"/>
                <a:gd name="connsiteY0" fmla="*/ 149292 h 153785"/>
                <a:gd name="connsiteX1" fmla="*/ 2497 w 81386"/>
                <a:gd name="connsiteY1" fmla="*/ 153786 h 153785"/>
                <a:gd name="connsiteX2" fmla="*/ 81387 w 81386"/>
                <a:gd name="connsiteY2" fmla="*/ 153786 h 153785"/>
                <a:gd name="connsiteX3" fmla="*/ 81387 w 81386"/>
                <a:gd name="connsiteY3" fmla="*/ 149292 h 153785"/>
                <a:gd name="connsiteX4" fmla="*/ 61581 w 81386"/>
                <a:gd name="connsiteY4" fmla="*/ 119500 h 153785"/>
                <a:gd name="connsiteX5" fmla="*/ 61581 w 81386"/>
                <a:gd name="connsiteY5" fmla="*/ 0 h 153785"/>
                <a:gd name="connsiteX6" fmla="*/ 0 w 81386"/>
                <a:gd name="connsiteY6" fmla="*/ 30125 h 153785"/>
                <a:gd name="connsiteX7" fmla="*/ 1831 w 81386"/>
                <a:gd name="connsiteY7" fmla="*/ 33620 h 153785"/>
                <a:gd name="connsiteX8" fmla="*/ 21803 w 81386"/>
                <a:gd name="connsiteY8" fmla="*/ 57919 h 153785"/>
                <a:gd name="connsiteX9" fmla="*/ 21803 w 81386"/>
                <a:gd name="connsiteY9" fmla="*/ 117503 h 153785"/>
                <a:gd name="connsiteX10" fmla="*/ 2497 w 81386"/>
                <a:gd name="connsiteY10" fmla="*/ 149292 h 1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86" h="153785">
                  <a:moveTo>
                    <a:pt x="2497" y="149292"/>
                  </a:moveTo>
                  <a:lnTo>
                    <a:pt x="2497" y="153786"/>
                  </a:lnTo>
                  <a:lnTo>
                    <a:pt x="81387" y="153786"/>
                  </a:lnTo>
                  <a:lnTo>
                    <a:pt x="81387" y="149292"/>
                  </a:lnTo>
                  <a:cubicBezTo>
                    <a:pt x="64078" y="145131"/>
                    <a:pt x="61581" y="140637"/>
                    <a:pt x="61581" y="119500"/>
                  </a:cubicBezTo>
                  <a:lnTo>
                    <a:pt x="61581" y="0"/>
                  </a:lnTo>
                  <a:lnTo>
                    <a:pt x="0" y="30125"/>
                  </a:lnTo>
                  <a:lnTo>
                    <a:pt x="1831" y="33620"/>
                  </a:lnTo>
                  <a:cubicBezTo>
                    <a:pt x="20804" y="32621"/>
                    <a:pt x="21803" y="41276"/>
                    <a:pt x="21803" y="57919"/>
                  </a:cubicBezTo>
                  <a:lnTo>
                    <a:pt x="21803" y="117503"/>
                  </a:lnTo>
                  <a:cubicBezTo>
                    <a:pt x="21637" y="135811"/>
                    <a:pt x="21637" y="143633"/>
                    <a:pt x="2497" y="149292"/>
                  </a:cubicBezTo>
                  <a:close/>
                </a:path>
              </a:pathLst>
            </a:custGeom>
            <a:solidFill>
              <a:srgbClr val="FFFFFF"/>
            </a:solidFill>
            <a:ln w="16561" cap="flat">
              <a:noFill/>
              <a:prstDash val="solid"/>
              <a:miter/>
            </a:ln>
          </p:spPr>
          <p:txBody>
            <a:bodyPr rtlCol="0" anchor="ctr"/>
            <a:lstStyle/>
            <a:p>
              <a:endParaRPr lang="en-CA"/>
            </a:p>
          </p:txBody>
        </p:sp>
        <p:sp>
          <p:nvSpPr>
            <p:cNvPr id="62" name="Freeform: Shape 61">
              <a:extLst>
                <a:ext uri="{FF2B5EF4-FFF2-40B4-BE49-F238E27FC236}">
                  <a16:creationId xmlns:a16="http://schemas.microsoft.com/office/drawing/2014/main" id="{BE04D8E4-48DA-4DB3-ABA7-4AC7875FC984}"/>
                </a:ext>
              </a:extLst>
            </p:cNvPr>
            <p:cNvSpPr/>
            <p:nvPr/>
          </p:nvSpPr>
          <p:spPr>
            <a:xfrm>
              <a:off x="2395754" y="6004709"/>
              <a:ext cx="137974" cy="156448"/>
            </a:xfrm>
            <a:custGeom>
              <a:avLst/>
              <a:gdLst>
                <a:gd name="connsiteX0" fmla="*/ 132982 w 137974"/>
                <a:gd name="connsiteY0" fmla="*/ 102857 h 156448"/>
                <a:gd name="connsiteX1" fmla="*/ 86213 w 137974"/>
                <a:gd name="connsiteY1" fmla="*/ 125325 h 156448"/>
                <a:gd name="connsiteX2" fmla="*/ 35950 w 137974"/>
                <a:gd name="connsiteY2" fmla="*/ 69903 h 156448"/>
                <a:gd name="connsiteX3" fmla="*/ 79889 w 137974"/>
                <a:gd name="connsiteY3" fmla="*/ 18641 h 156448"/>
                <a:gd name="connsiteX4" fmla="*/ 120998 w 137974"/>
                <a:gd name="connsiteY4" fmla="*/ 52926 h 156448"/>
                <a:gd name="connsiteX5" fmla="*/ 125492 w 137974"/>
                <a:gd name="connsiteY5" fmla="*/ 52926 h 156448"/>
                <a:gd name="connsiteX6" fmla="*/ 132815 w 137974"/>
                <a:gd name="connsiteY6" fmla="*/ 16311 h 156448"/>
                <a:gd name="connsiteX7" fmla="*/ 79889 w 137974"/>
                <a:gd name="connsiteY7" fmla="*/ 0 h 156448"/>
                <a:gd name="connsiteX8" fmla="*/ 0 w 137974"/>
                <a:gd name="connsiteY8" fmla="*/ 82052 h 156448"/>
                <a:gd name="connsiteX9" fmla="*/ 70568 w 137974"/>
                <a:gd name="connsiteY9" fmla="*/ 156449 h 156448"/>
                <a:gd name="connsiteX10" fmla="*/ 137975 w 137974"/>
                <a:gd name="connsiteY10" fmla="*/ 105520 h 156448"/>
                <a:gd name="connsiteX11" fmla="*/ 132982 w 137974"/>
                <a:gd name="connsiteY11" fmla="*/ 102857 h 1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974" h="156448">
                  <a:moveTo>
                    <a:pt x="132982" y="102857"/>
                  </a:moveTo>
                  <a:cubicBezTo>
                    <a:pt x="123328" y="112510"/>
                    <a:pt x="110513" y="125325"/>
                    <a:pt x="86213" y="125325"/>
                  </a:cubicBezTo>
                  <a:cubicBezTo>
                    <a:pt x="48765" y="125325"/>
                    <a:pt x="35950" y="93869"/>
                    <a:pt x="35950" y="69903"/>
                  </a:cubicBezTo>
                  <a:cubicBezTo>
                    <a:pt x="35950" y="44272"/>
                    <a:pt x="48765" y="18641"/>
                    <a:pt x="79889" y="18641"/>
                  </a:cubicBezTo>
                  <a:cubicBezTo>
                    <a:pt x="108682" y="18641"/>
                    <a:pt x="115839" y="38779"/>
                    <a:pt x="120998" y="52926"/>
                  </a:cubicBezTo>
                  <a:lnTo>
                    <a:pt x="125492" y="52926"/>
                  </a:lnTo>
                  <a:lnTo>
                    <a:pt x="132815" y="16311"/>
                  </a:lnTo>
                  <a:cubicBezTo>
                    <a:pt x="125825" y="11484"/>
                    <a:pt x="108516" y="0"/>
                    <a:pt x="79889" y="0"/>
                  </a:cubicBezTo>
                  <a:cubicBezTo>
                    <a:pt x="31123" y="0"/>
                    <a:pt x="0" y="36948"/>
                    <a:pt x="0" y="82052"/>
                  </a:cubicBezTo>
                  <a:cubicBezTo>
                    <a:pt x="0" y="114174"/>
                    <a:pt x="18641" y="156449"/>
                    <a:pt x="70568" y="156449"/>
                  </a:cubicBezTo>
                  <a:cubicBezTo>
                    <a:pt x="95201" y="156449"/>
                    <a:pt x="119334" y="147794"/>
                    <a:pt x="137975" y="105520"/>
                  </a:cubicBezTo>
                  <a:lnTo>
                    <a:pt x="132982" y="102857"/>
                  </a:lnTo>
                  <a:close/>
                </a:path>
              </a:pathLst>
            </a:custGeom>
            <a:solidFill>
              <a:srgbClr val="FFFFFF"/>
            </a:solidFill>
            <a:ln w="16561" cap="flat">
              <a:noFill/>
              <a:prstDash val="solid"/>
              <a:miter/>
            </a:ln>
          </p:spPr>
          <p:txBody>
            <a:bodyPr rtlCol="0" anchor="ctr"/>
            <a:lstStyle/>
            <a:p>
              <a:endParaRPr lang="en-CA"/>
            </a:p>
          </p:txBody>
        </p:sp>
        <p:sp>
          <p:nvSpPr>
            <p:cNvPr id="63" name="Freeform: Shape 62">
              <a:extLst>
                <a:ext uri="{FF2B5EF4-FFF2-40B4-BE49-F238E27FC236}">
                  <a16:creationId xmlns:a16="http://schemas.microsoft.com/office/drawing/2014/main" id="{10F270AE-0CA6-44A0-AD57-51626F376850}"/>
                </a:ext>
              </a:extLst>
            </p:cNvPr>
            <p:cNvSpPr/>
            <p:nvPr/>
          </p:nvSpPr>
          <p:spPr>
            <a:xfrm>
              <a:off x="2526406" y="5925320"/>
              <a:ext cx="185075" cy="230512"/>
            </a:xfrm>
            <a:custGeom>
              <a:avLst/>
              <a:gdLst>
                <a:gd name="connsiteX0" fmla="*/ 163938 w 185075"/>
                <a:gd name="connsiteY0" fmla="*/ 207877 h 230512"/>
                <a:gd name="connsiteX1" fmla="*/ 102690 w 185075"/>
                <a:gd name="connsiteY1" fmla="*/ 143467 h 230512"/>
                <a:gd name="connsiteX2" fmla="*/ 147628 w 185075"/>
                <a:gd name="connsiteY2" fmla="*/ 103356 h 230512"/>
                <a:gd name="connsiteX3" fmla="*/ 169431 w 185075"/>
                <a:gd name="connsiteY3" fmla="*/ 89209 h 230512"/>
                <a:gd name="connsiteX4" fmla="*/ 169431 w 185075"/>
                <a:gd name="connsiteY4" fmla="*/ 84715 h 230512"/>
                <a:gd name="connsiteX5" fmla="*/ 106851 w 185075"/>
                <a:gd name="connsiteY5" fmla="*/ 84715 h 230512"/>
                <a:gd name="connsiteX6" fmla="*/ 106851 w 185075"/>
                <a:gd name="connsiteY6" fmla="*/ 89209 h 230512"/>
                <a:gd name="connsiteX7" fmla="*/ 115839 w 185075"/>
                <a:gd name="connsiteY7" fmla="*/ 96865 h 230512"/>
                <a:gd name="connsiteX8" fmla="*/ 106851 w 185075"/>
                <a:gd name="connsiteY8" fmla="*/ 110013 h 230512"/>
                <a:gd name="connsiteX9" fmla="*/ 61914 w 185075"/>
                <a:gd name="connsiteY9" fmla="*/ 149458 h 230512"/>
                <a:gd name="connsiteX10" fmla="*/ 61914 w 185075"/>
                <a:gd name="connsiteY10" fmla="*/ 0 h 230512"/>
                <a:gd name="connsiteX11" fmla="*/ 0 w 185075"/>
                <a:gd name="connsiteY11" fmla="*/ 31789 h 230512"/>
                <a:gd name="connsiteX12" fmla="*/ 1997 w 185075"/>
                <a:gd name="connsiteY12" fmla="*/ 35617 h 230512"/>
                <a:gd name="connsiteX13" fmla="*/ 8155 w 185075"/>
                <a:gd name="connsiteY13" fmla="*/ 34618 h 230512"/>
                <a:gd name="connsiteX14" fmla="*/ 22302 w 185075"/>
                <a:gd name="connsiteY14" fmla="*/ 59916 h 230512"/>
                <a:gd name="connsiteX15" fmla="*/ 22302 w 185075"/>
                <a:gd name="connsiteY15" fmla="*/ 200054 h 230512"/>
                <a:gd name="connsiteX16" fmla="*/ 3994 w 185075"/>
                <a:gd name="connsiteY16" fmla="*/ 225685 h 230512"/>
                <a:gd name="connsiteX17" fmla="*/ 3994 w 185075"/>
                <a:gd name="connsiteY17" fmla="*/ 230346 h 230512"/>
                <a:gd name="connsiteX18" fmla="*/ 80388 w 185075"/>
                <a:gd name="connsiteY18" fmla="*/ 230346 h 230512"/>
                <a:gd name="connsiteX19" fmla="*/ 80388 w 185075"/>
                <a:gd name="connsiteY19" fmla="*/ 225852 h 230512"/>
                <a:gd name="connsiteX20" fmla="*/ 62080 w 185075"/>
                <a:gd name="connsiteY20" fmla="*/ 197392 h 230512"/>
                <a:gd name="connsiteX21" fmla="*/ 62080 w 185075"/>
                <a:gd name="connsiteY21" fmla="*/ 155450 h 230512"/>
                <a:gd name="connsiteX22" fmla="*/ 111844 w 185075"/>
                <a:gd name="connsiteY22" fmla="*/ 208043 h 230512"/>
                <a:gd name="connsiteX23" fmla="*/ 161941 w 185075"/>
                <a:gd name="connsiteY23" fmla="*/ 230512 h 230512"/>
                <a:gd name="connsiteX24" fmla="*/ 185076 w 185075"/>
                <a:gd name="connsiteY24" fmla="*/ 230512 h 230512"/>
                <a:gd name="connsiteX25" fmla="*/ 185076 w 185075"/>
                <a:gd name="connsiteY25" fmla="*/ 226018 h 230512"/>
                <a:gd name="connsiteX26" fmla="*/ 163938 w 185075"/>
                <a:gd name="connsiteY26" fmla="*/ 207877 h 2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75" h="230512">
                  <a:moveTo>
                    <a:pt x="163938" y="207877"/>
                  </a:moveTo>
                  <a:lnTo>
                    <a:pt x="102690" y="143467"/>
                  </a:lnTo>
                  <a:lnTo>
                    <a:pt x="147628" y="103356"/>
                  </a:lnTo>
                  <a:cubicBezTo>
                    <a:pt x="160110" y="92371"/>
                    <a:pt x="160443" y="92038"/>
                    <a:pt x="169431" y="89209"/>
                  </a:cubicBezTo>
                  <a:lnTo>
                    <a:pt x="169431" y="84715"/>
                  </a:lnTo>
                  <a:lnTo>
                    <a:pt x="106851" y="84715"/>
                  </a:lnTo>
                  <a:lnTo>
                    <a:pt x="106851" y="89209"/>
                  </a:lnTo>
                  <a:cubicBezTo>
                    <a:pt x="109681" y="89875"/>
                    <a:pt x="115839" y="91206"/>
                    <a:pt x="115839" y="96865"/>
                  </a:cubicBezTo>
                  <a:cubicBezTo>
                    <a:pt x="115839" y="101026"/>
                    <a:pt x="113009" y="103855"/>
                    <a:pt x="106851" y="110013"/>
                  </a:cubicBezTo>
                  <a:lnTo>
                    <a:pt x="61914" y="149458"/>
                  </a:lnTo>
                  <a:lnTo>
                    <a:pt x="61914" y="0"/>
                  </a:lnTo>
                  <a:lnTo>
                    <a:pt x="0" y="31789"/>
                  </a:lnTo>
                  <a:lnTo>
                    <a:pt x="1997" y="35617"/>
                  </a:lnTo>
                  <a:cubicBezTo>
                    <a:pt x="4327" y="34951"/>
                    <a:pt x="6158" y="34618"/>
                    <a:pt x="8155" y="34618"/>
                  </a:cubicBezTo>
                  <a:cubicBezTo>
                    <a:pt x="21969" y="34618"/>
                    <a:pt x="22302" y="47101"/>
                    <a:pt x="22302" y="59916"/>
                  </a:cubicBezTo>
                  <a:lnTo>
                    <a:pt x="22302" y="200054"/>
                  </a:lnTo>
                  <a:cubicBezTo>
                    <a:pt x="22302" y="213869"/>
                    <a:pt x="20638" y="222856"/>
                    <a:pt x="3994" y="225685"/>
                  </a:cubicBezTo>
                  <a:lnTo>
                    <a:pt x="3994" y="230346"/>
                  </a:lnTo>
                  <a:lnTo>
                    <a:pt x="80388" y="230346"/>
                  </a:lnTo>
                  <a:lnTo>
                    <a:pt x="80388" y="225852"/>
                  </a:lnTo>
                  <a:cubicBezTo>
                    <a:pt x="62413" y="222024"/>
                    <a:pt x="62080" y="212038"/>
                    <a:pt x="62080" y="197392"/>
                  </a:cubicBezTo>
                  <a:lnTo>
                    <a:pt x="62080" y="155450"/>
                  </a:lnTo>
                  <a:lnTo>
                    <a:pt x="111844" y="208043"/>
                  </a:lnTo>
                  <a:cubicBezTo>
                    <a:pt x="127822" y="224687"/>
                    <a:pt x="133980" y="230179"/>
                    <a:pt x="161941" y="230512"/>
                  </a:cubicBezTo>
                  <a:lnTo>
                    <a:pt x="185076" y="230512"/>
                  </a:lnTo>
                  <a:lnTo>
                    <a:pt x="185076" y="226018"/>
                  </a:lnTo>
                  <a:cubicBezTo>
                    <a:pt x="176588" y="222357"/>
                    <a:pt x="170097" y="215034"/>
                    <a:pt x="163938" y="207877"/>
                  </a:cubicBezTo>
                  <a:close/>
                </a:path>
              </a:pathLst>
            </a:custGeom>
            <a:solidFill>
              <a:srgbClr val="FFFFFF"/>
            </a:solidFill>
            <a:ln w="16561" cap="flat">
              <a:noFill/>
              <a:prstDash val="solid"/>
              <a:miter/>
            </a:ln>
          </p:spPr>
          <p:txBody>
            <a:bodyPr rtlCol="0" anchor="ctr"/>
            <a:lstStyle/>
            <a:p>
              <a:endParaRPr lang="en-CA"/>
            </a:p>
          </p:txBody>
        </p:sp>
        <p:sp>
          <p:nvSpPr>
            <p:cNvPr id="64" name="Freeform: Shape 63">
              <a:extLst>
                <a:ext uri="{FF2B5EF4-FFF2-40B4-BE49-F238E27FC236}">
                  <a16:creationId xmlns:a16="http://schemas.microsoft.com/office/drawing/2014/main" id="{BAABB83C-66E2-470B-AF76-F01F1134C8B9}"/>
                </a:ext>
              </a:extLst>
            </p:cNvPr>
            <p:cNvSpPr/>
            <p:nvPr/>
          </p:nvSpPr>
          <p:spPr>
            <a:xfrm>
              <a:off x="202560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5" name="Freeform: Shape 64">
              <a:extLst>
                <a:ext uri="{FF2B5EF4-FFF2-40B4-BE49-F238E27FC236}">
                  <a16:creationId xmlns:a16="http://schemas.microsoft.com/office/drawing/2014/main" id="{D3A23248-0457-45B8-A29D-2D0C0B27D314}"/>
                </a:ext>
              </a:extLst>
            </p:cNvPr>
            <p:cNvSpPr/>
            <p:nvPr/>
          </p:nvSpPr>
          <p:spPr>
            <a:xfrm>
              <a:off x="144108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6" name="Freeform: Shape 65">
              <a:extLst>
                <a:ext uri="{FF2B5EF4-FFF2-40B4-BE49-F238E27FC236}">
                  <a16:creationId xmlns:a16="http://schemas.microsoft.com/office/drawing/2014/main" id="{8C9D6E3D-98FC-409E-B618-FB9B9EE48449}"/>
                </a:ext>
              </a:extLst>
            </p:cNvPr>
            <p:cNvSpPr/>
            <p:nvPr/>
          </p:nvSpPr>
          <p:spPr>
            <a:xfrm>
              <a:off x="2124126" y="5922823"/>
              <a:ext cx="65748" cy="63744"/>
            </a:xfrm>
            <a:custGeom>
              <a:avLst/>
              <a:gdLst>
                <a:gd name="connsiteX0" fmla="*/ 8494 w 65748"/>
                <a:gd name="connsiteY0" fmla="*/ 54923 h 63744"/>
                <a:gd name="connsiteX1" fmla="*/ 31962 w 65748"/>
                <a:gd name="connsiteY1" fmla="*/ 63744 h 63744"/>
                <a:gd name="connsiteX2" fmla="*/ 65748 w 65748"/>
                <a:gd name="connsiteY2" fmla="*/ 31623 h 63744"/>
                <a:gd name="connsiteX3" fmla="*/ 33293 w 65748"/>
                <a:gd name="connsiteY3" fmla="*/ 0 h 63744"/>
                <a:gd name="connsiteX4" fmla="*/ 6 w 65748"/>
                <a:gd name="connsiteY4" fmla="*/ 32288 h 63744"/>
                <a:gd name="connsiteX5" fmla="*/ 8494 w 65748"/>
                <a:gd name="connsiteY5" fmla="*/ 54923 h 63744"/>
                <a:gd name="connsiteX6" fmla="*/ 21809 w 65748"/>
                <a:gd name="connsiteY6" fmla="*/ 12982 h 63744"/>
                <a:gd name="connsiteX7" fmla="*/ 32295 w 65748"/>
                <a:gd name="connsiteY7" fmla="*/ 7656 h 63744"/>
                <a:gd name="connsiteX8" fmla="*/ 42114 w 65748"/>
                <a:gd name="connsiteY8" fmla="*/ 11983 h 63744"/>
                <a:gd name="connsiteX9" fmla="*/ 48439 w 65748"/>
                <a:gd name="connsiteY9" fmla="*/ 33120 h 63744"/>
                <a:gd name="connsiteX10" fmla="*/ 40284 w 65748"/>
                <a:gd name="connsiteY10" fmla="*/ 54757 h 63744"/>
                <a:gd name="connsiteX11" fmla="*/ 34125 w 65748"/>
                <a:gd name="connsiteY11" fmla="*/ 56255 h 63744"/>
                <a:gd name="connsiteX12" fmla="*/ 17316 w 65748"/>
                <a:gd name="connsiteY12" fmla="*/ 30125 h 63744"/>
                <a:gd name="connsiteX13" fmla="*/ 21809 w 65748"/>
                <a:gd name="connsiteY13" fmla="*/ 12982 h 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48" h="63744">
                  <a:moveTo>
                    <a:pt x="8494" y="54923"/>
                  </a:moveTo>
                  <a:cubicBezTo>
                    <a:pt x="15818" y="62579"/>
                    <a:pt x="24639" y="63744"/>
                    <a:pt x="31962" y="63744"/>
                  </a:cubicBezTo>
                  <a:cubicBezTo>
                    <a:pt x="56095" y="63744"/>
                    <a:pt x="65748" y="46935"/>
                    <a:pt x="65748" y="31623"/>
                  </a:cubicBezTo>
                  <a:cubicBezTo>
                    <a:pt x="65748" y="15146"/>
                    <a:pt x="55096" y="0"/>
                    <a:pt x="33293" y="0"/>
                  </a:cubicBezTo>
                  <a:cubicBezTo>
                    <a:pt x="12655" y="0"/>
                    <a:pt x="6" y="14813"/>
                    <a:pt x="6" y="32288"/>
                  </a:cubicBezTo>
                  <a:cubicBezTo>
                    <a:pt x="-160" y="41109"/>
                    <a:pt x="3002" y="49431"/>
                    <a:pt x="8494" y="54923"/>
                  </a:cubicBezTo>
                  <a:close/>
                  <a:moveTo>
                    <a:pt x="21809" y="12982"/>
                  </a:moveTo>
                  <a:cubicBezTo>
                    <a:pt x="23973" y="10319"/>
                    <a:pt x="27634" y="7656"/>
                    <a:pt x="32295" y="7656"/>
                  </a:cubicBezTo>
                  <a:cubicBezTo>
                    <a:pt x="36289" y="7656"/>
                    <a:pt x="39784" y="9487"/>
                    <a:pt x="42114" y="11983"/>
                  </a:cubicBezTo>
                  <a:cubicBezTo>
                    <a:pt x="45443" y="15645"/>
                    <a:pt x="48439" y="23467"/>
                    <a:pt x="48439" y="33120"/>
                  </a:cubicBezTo>
                  <a:cubicBezTo>
                    <a:pt x="48439" y="37614"/>
                    <a:pt x="48106" y="50097"/>
                    <a:pt x="40284" y="54757"/>
                  </a:cubicBezTo>
                  <a:cubicBezTo>
                    <a:pt x="38453" y="55756"/>
                    <a:pt x="36289" y="56255"/>
                    <a:pt x="34125" y="56255"/>
                  </a:cubicBezTo>
                  <a:cubicBezTo>
                    <a:pt x="22142" y="56255"/>
                    <a:pt x="17316" y="41775"/>
                    <a:pt x="17316" y="30125"/>
                  </a:cubicBezTo>
                  <a:cubicBezTo>
                    <a:pt x="17149" y="23467"/>
                    <a:pt x="18647" y="16976"/>
                    <a:pt x="21809" y="12982"/>
                  </a:cubicBezTo>
                  <a:close/>
                </a:path>
              </a:pathLst>
            </a:custGeom>
            <a:solidFill>
              <a:srgbClr val="FFFFFF"/>
            </a:solidFill>
            <a:ln w="16561" cap="flat">
              <a:noFill/>
              <a:prstDash val="solid"/>
              <a:miter/>
            </a:ln>
          </p:spPr>
          <p:txBody>
            <a:bodyPr rtlCol="0" anchor="ctr"/>
            <a:lstStyle/>
            <a:p>
              <a:endParaRPr lang="en-CA"/>
            </a:p>
          </p:txBody>
        </p:sp>
        <p:sp>
          <p:nvSpPr>
            <p:cNvPr id="67" name="Freeform: Shape 66">
              <a:extLst>
                <a:ext uri="{FF2B5EF4-FFF2-40B4-BE49-F238E27FC236}">
                  <a16:creationId xmlns:a16="http://schemas.microsoft.com/office/drawing/2014/main" id="{6428EBF6-2E96-43A9-B628-C97DD57D1429}"/>
                </a:ext>
              </a:extLst>
            </p:cNvPr>
            <p:cNvSpPr/>
            <p:nvPr/>
          </p:nvSpPr>
          <p:spPr>
            <a:xfrm>
              <a:off x="2189708" y="5922823"/>
              <a:ext cx="74562" cy="64077"/>
            </a:xfrm>
            <a:custGeom>
              <a:avLst/>
              <a:gdLst>
                <a:gd name="connsiteX0" fmla="*/ 7323 w 74562"/>
                <a:gd name="connsiteY0" fmla="*/ 17975 h 64077"/>
                <a:gd name="connsiteX1" fmla="*/ 7323 w 74562"/>
                <a:gd name="connsiteY1" fmla="*/ 40776 h 64077"/>
                <a:gd name="connsiteX2" fmla="*/ 11484 w 74562"/>
                <a:gd name="connsiteY2" fmla="*/ 56255 h 64077"/>
                <a:gd name="connsiteX3" fmla="*/ 28793 w 74562"/>
                <a:gd name="connsiteY3" fmla="*/ 63744 h 64077"/>
                <a:gd name="connsiteX4" fmla="*/ 51595 w 74562"/>
                <a:gd name="connsiteY4" fmla="*/ 52094 h 64077"/>
                <a:gd name="connsiteX5" fmla="*/ 60250 w 74562"/>
                <a:gd name="connsiteY5" fmla="*/ 64077 h 64077"/>
                <a:gd name="connsiteX6" fmla="*/ 74563 w 74562"/>
                <a:gd name="connsiteY6" fmla="*/ 53426 h 64077"/>
                <a:gd name="connsiteX7" fmla="*/ 73731 w 74562"/>
                <a:gd name="connsiteY7" fmla="*/ 52094 h 64077"/>
                <a:gd name="connsiteX8" fmla="*/ 66907 w 74562"/>
                <a:gd name="connsiteY8" fmla="*/ 39611 h 64077"/>
                <a:gd name="connsiteX9" fmla="*/ 66907 w 74562"/>
                <a:gd name="connsiteY9" fmla="*/ 0 h 64077"/>
                <a:gd name="connsiteX10" fmla="*/ 42940 w 74562"/>
                <a:gd name="connsiteY10" fmla="*/ 4827 h 64077"/>
                <a:gd name="connsiteX11" fmla="*/ 42940 w 74562"/>
                <a:gd name="connsiteY11" fmla="*/ 6657 h 64077"/>
                <a:gd name="connsiteX12" fmla="*/ 50596 w 74562"/>
                <a:gd name="connsiteY12" fmla="*/ 16311 h 64077"/>
                <a:gd name="connsiteX13" fmla="*/ 50596 w 74562"/>
                <a:gd name="connsiteY13" fmla="*/ 37281 h 64077"/>
                <a:gd name="connsiteX14" fmla="*/ 47434 w 74562"/>
                <a:gd name="connsiteY14" fmla="*/ 47434 h 64077"/>
                <a:gd name="connsiteX15" fmla="*/ 36116 w 74562"/>
                <a:gd name="connsiteY15" fmla="*/ 52094 h 64077"/>
                <a:gd name="connsiteX16" fmla="*/ 24466 w 74562"/>
                <a:gd name="connsiteY16" fmla="*/ 44272 h 64077"/>
                <a:gd name="connsiteX17" fmla="*/ 23467 w 74562"/>
                <a:gd name="connsiteY17" fmla="*/ 37281 h 64077"/>
                <a:gd name="connsiteX18" fmla="*/ 23467 w 74562"/>
                <a:gd name="connsiteY18" fmla="*/ 0 h 64077"/>
                <a:gd name="connsiteX19" fmla="*/ 0 w 74562"/>
                <a:gd name="connsiteY19" fmla="*/ 4827 h 64077"/>
                <a:gd name="connsiteX20" fmla="*/ 0 w 74562"/>
                <a:gd name="connsiteY20" fmla="*/ 6657 h 64077"/>
                <a:gd name="connsiteX21" fmla="*/ 7323 w 74562"/>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2" h="64077">
                  <a:moveTo>
                    <a:pt x="7323" y="17975"/>
                  </a:moveTo>
                  <a:lnTo>
                    <a:pt x="7323" y="40776"/>
                  </a:lnTo>
                  <a:cubicBezTo>
                    <a:pt x="7323" y="45603"/>
                    <a:pt x="7656" y="51428"/>
                    <a:pt x="11484" y="56255"/>
                  </a:cubicBezTo>
                  <a:cubicBezTo>
                    <a:pt x="13148" y="58419"/>
                    <a:pt x="17975" y="63744"/>
                    <a:pt x="28793" y="63744"/>
                  </a:cubicBezTo>
                  <a:cubicBezTo>
                    <a:pt x="39445" y="63744"/>
                    <a:pt x="47101" y="58086"/>
                    <a:pt x="51595" y="52094"/>
                  </a:cubicBezTo>
                  <a:cubicBezTo>
                    <a:pt x="52593" y="55756"/>
                    <a:pt x="54258" y="59584"/>
                    <a:pt x="60250" y="64077"/>
                  </a:cubicBezTo>
                  <a:lnTo>
                    <a:pt x="74563" y="53426"/>
                  </a:lnTo>
                  <a:lnTo>
                    <a:pt x="73731" y="52094"/>
                  </a:lnTo>
                  <a:cubicBezTo>
                    <a:pt x="66907" y="50763"/>
                    <a:pt x="66907" y="45936"/>
                    <a:pt x="66907" y="39611"/>
                  </a:cubicBezTo>
                  <a:lnTo>
                    <a:pt x="66907" y="0"/>
                  </a:lnTo>
                  <a:lnTo>
                    <a:pt x="42940" y="4827"/>
                  </a:lnTo>
                  <a:lnTo>
                    <a:pt x="42940" y="6657"/>
                  </a:lnTo>
                  <a:cubicBezTo>
                    <a:pt x="49265" y="7490"/>
                    <a:pt x="50596" y="9986"/>
                    <a:pt x="50596" y="16311"/>
                  </a:cubicBezTo>
                  <a:lnTo>
                    <a:pt x="50596" y="37281"/>
                  </a:lnTo>
                  <a:cubicBezTo>
                    <a:pt x="50596" y="40111"/>
                    <a:pt x="50430" y="43939"/>
                    <a:pt x="47434" y="47434"/>
                  </a:cubicBezTo>
                  <a:cubicBezTo>
                    <a:pt x="45104" y="50263"/>
                    <a:pt x="41109" y="52094"/>
                    <a:pt x="36116" y="52094"/>
                  </a:cubicBezTo>
                  <a:cubicBezTo>
                    <a:pt x="30125" y="52094"/>
                    <a:pt x="26130" y="49098"/>
                    <a:pt x="24466" y="44272"/>
                  </a:cubicBezTo>
                  <a:cubicBezTo>
                    <a:pt x="23800" y="42108"/>
                    <a:pt x="23467" y="40111"/>
                    <a:pt x="23467" y="37281"/>
                  </a:cubicBezTo>
                  <a:lnTo>
                    <a:pt x="23467" y="0"/>
                  </a:lnTo>
                  <a:lnTo>
                    <a:pt x="0" y="4827"/>
                  </a:lnTo>
                  <a:lnTo>
                    <a:pt x="0" y="6657"/>
                  </a:lnTo>
                  <a:cubicBezTo>
                    <a:pt x="6657" y="7656"/>
                    <a:pt x="7323" y="10985"/>
                    <a:pt x="7323" y="17975"/>
                  </a:cubicBezTo>
                  <a:close/>
                </a:path>
              </a:pathLst>
            </a:custGeom>
            <a:solidFill>
              <a:srgbClr val="FFFFFF"/>
            </a:solidFill>
            <a:ln w="16561" cap="flat">
              <a:noFill/>
              <a:prstDash val="solid"/>
              <a:miter/>
            </a:ln>
          </p:spPr>
          <p:txBody>
            <a:bodyPr rtlCol="0" anchor="ctr"/>
            <a:lstStyle/>
            <a:p>
              <a:endParaRPr lang="en-CA"/>
            </a:p>
          </p:txBody>
        </p:sp>
        <p:sp>
          <p:nvSpPr>
            <p:cNvPr id="68" name="Freeform: Shape 67">
              <a:extLst>
                <a:ext uri="{FF2B5EF4-FFF2-40B4-BE49-F238E27FC236}">
                  <a16:creationId xmlns:a16="http://schemas.microsoft.com/office/drawing/2014/main" id="{563E6CF8-8E66-41B9-BEC3-379FD5939F19}"/>
                </a:ext>
              </a:extLst>
            </p:cNvPr>
            <p:cNvSpPr/>
            <p:nvPr/>
          </p:nvSpPr>
          <p:spPr>
            <a:xfrm>
              <a:off x="2324351"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39"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69" name="Freeform: Shape 68">
              <a:extLst>
                <a:ext uri="{FF2B5EF4-FFF2-40B4-BE49-F238E27FC236}">
                  <a16:creationId xmlns:a16="http://schemas.microsoft.com/office/drawing/2014/main" id="{42FA1F22-007C-4216-99A8-0172D17246DC}"/>
                </a:ext>
              </a:extLst>
            </p:cNvPr>
            <p:cNvSpPr/>
            <p:nvPr/>
          </p:nvSpPr>
          <p:spPr>
            <a:xfrm>
              <a:off x="1540443"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40"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70" name="Freeform: Shape 69">
              <a:extLst>
                <a:ext uri="{FF2B5EF4-FFF2-40B4-BE49-F238E27FC236}">
                  <a16:creationId xmlns:a16="http://schemas.microsoft.com/office/drawing/2014/main" id="{E55DB051-EED0-479D-BDA2-438160D48285}"/>
                </a:ext>
              </a:extLst>
            </p:cNvPr>
            <p:cNvSpPr/>
            <p:nvPr/>
          </p:nvSpPr>
          <p:spPr>
            <a:xfrm>
              <a:off x="2387599" y="5922657"/>
              <a:ext cx="61414" cy="64077"/>
            </a:xfrm>
            <a:custGeom>
              <a:avLst/>
              <a:gdLst>
                <a:gd name="connsiteX0" fmla="*/ 19140 w 61414"/>
                <a:gd name="connsiteY0" fmla="*/ 63744 h 64077"/>
                <a:gd name="connsiteX1" fmla="*/ 39112 w 61414"/>
                <a:gd name="connsiteY1" fmla="*/ 54091 h 64077"/>
                <a:gd name="connsiteX2" fmla="*/ 46768 w 61414"/>
                <a:gd name="connsiteY2" fmla="*/ 64077 h 64077"/>
                <a:gd name="connsiteX3" fmla="*/ 61415 w 61414"/>
                <a:gd name="connsiteY3" fmla="*/ 53093 h 64077"/>
                <a:gd name="connsiteX4" fmla="*/ 60416 w 61414"/>
                <a:gd name="connsiteY4" fmla="*/ 51595 h 64077"/>
                <a:gd name="connsiteX5" fmla="*/ 53426 w 61414"/>
                <a:gd name="connsiteY5" fmla="*/ 38280 h 64077"/>
                <a:gd name="connsiteX6" fmla="*/ 53426 w 61414"/>
                <a:gd name="connsiteY6" fmla="*/ 24133 h 64077"/>
                <a:gd name="connsiteX7" fmla="*/ 49598 w 61414"/>
                <a:gd name="connsiteY7" fmla="*/ 7490 h 64077"/>
                <a:gd name="connsiteX8" fmla="*/ 30291 w 61414"/>
                <a:gd name="connsiteY8" fmla="*/ 0 h 64077"/>
                <a:gd name="connsiteX9" fmla="*/ 7822 w 61414"/>
                <a:gd name="connsiteY9" fmla="*/ 4161 h 64077"/>
                <a:gd name="connsiteX10" fmla="*/ 5825 w 61414"/>
                <a:gd name="connsiteY10" fmla="*/ 17975 h 64077"/>
                <a:gd name="connsiteX11" fmla="*/ 7822 w 61414"/>
                <a:gd name="connsiteY11" fmla="*/ 17975 h 64077"/>
                <a:gd name="connsiteX12" fmla="*/ 14979 w 61414"/>
                <a:gd name="connsiteY12" fmla="*/ 11318 h 64077"/>
                <a:gd name="connsiteX13" fmla="*/ 26963 w 61414"/>
                <a:gd name="connsiteY13" fmla="*/ 7989 h 64077"/>
                <a:gd name="connsiteX14" fmla="*/ 36616 w 61414"/>
                <a:gd name="connsiteY14" fmla="*/ 12649 h 64077"/>
                <a:gd name="connsiteX15" fmla="*/ 37448 w 61414"/>
                <a:gd name="connsiteY15" fmla="*/ 16976 h 64077"/>
                <a:gd name="connsiteX16" fmla="*/ 24799 w 61414"/>
                <a:gd name="connsiteY16" fmla="*/ 26962 h 64077"/>
                <a:gd name="connsiteX17" fmla="*/ 20305 w 61414"/>
                <a:gd name="connsiteY17" fmla="*/ 27961 h 64077"/>
                <a:gd name="connsiteX18" fmla="*/ 0 w 61414"/>
                <a:gd name="connsiteY18" fmla="*/ 46768 h 64077"/>
                <a:gd name="connsiteX19" fmla="*/ 19140 w 61414"/>
                <a:gd name="connsiteY19" fmla="*/ 63744 h 64077"/>
                <a:gd name="connsiteX20" fmla="*/ 28128 w 61414"/>
                <a:gd name="connsiteY20" fmla="*/ 33786 h 64077"/>
                <a:gd name="connsiteX21" fmla="*/ 37947 w 61414"/>
                <a:gd name="connsiteY21" fmla="*/ 29126 h 64077"/>
                <a:gd name="connsiteX22" fmla="*/ 37947 w 61414"/>
                <a:gd name="connsiteY22" fmla="*/ 45770 h 64077"/>
                <a:gd name="connsiteX23" fmla="*/ 24965 w 61414"/>
                <a:gd name="connsiteY23" fmla="*/ 53093 h 64077"/>
                <a:gd name="connsiteX24" fmla="*/ 16644 w 61414"/>
                <a:gd name="connsiteY24" fmla="*/ 45104 h 64077"/>
                <a:gd name="connsiteX25" fmla="*/ 28128 w 61414"/>
                <a:gd name="connsiteY25" fmla="*/ 33786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414" h="64077">
                  <a:moveTo>
                    <a:pt x="19140" y="63744"/>
                  </a:moveTo>
                  <a:cubicBezTo>
                    <a:pt x="29459" y="63744"/>
                    <a:pt x="34785" y="58419"/>
                    <a:pt x="39112" y="54091"/>
                  </a:cubicBezTo>
                  <a:cubicBezTo>
                    <a:pt x="40610" y="58585"/>
                    <a:pt x="42275" y="61082"/>
                    <a:pt x="46768" y="64077"/>
                  </a:cubicBezTo>
                  <a:lnTo>
                    <a:pt x="61415" y="53093"/>
                  </a:lnTo>
                  <a:lnTo>
                    <a:pt x="60416" y="51595"/>
                  </a:lnTo>
                  <a:cubicBezTo>
                    <a:pt x="53592" y="48765"/>
                    <a:pt x="53426" y="45770"/>
                    <a:pt x="53426" y="38280"/>
                  </a:cubicBezTo>
                  <a:lnTo>
                    <a:pt x="53426" y="24133"/>
                  </a:lnTo>
                  <a:cubicBezTo>
                    <a:pt x="53426" y="17143"/>
                    <a:pt x="53426" y="12316"/>
                    <a:pt x="49598" y="7490"/>
                  </a:cubicBezTo>
                  <a:cubicBezTo>
                    <a:pt x="44272" y="499"/>
                    <a:pt x="34951" y="0"/>
                    <a:pt x="30291" y="0"/>
                  </a:cubicBezTo>
                  <a:cubicBezTo>
                    <a:pt x="24965" y="0"/>
                    <a:pt x="17143" y="832"/>
                    <a:pt x="7822" y="4161"/>
                  </a:cubicBezTo>
                  <a:lnTo>
                    <a:pt x="5825" y="17975"/>
                  </a:lnTo>
                  <a:lnTo>
                    <a:pt x="7822" y="17975"/>
                  </a:lnTo>
                  <a:cubicBezTo>
                    <a:pt x="9653" y="15811"/>
                    <a:pt x="11651" y="13315"/>
                    <a:pt x="14979" y="11318"/>
                  </a:cubicBezTo>
                  <a:cubicBezTo>
                    <a:pt x="18641" y="9154"/>
                    <a:pt x="23134" y="7989"/>
                    <a:pt x="26963" y="7989"/>
                  </a:cubicBezTo>
                  <a:cubicBezTo>
                    <a:pt x="30957" y="7989"/>
                    <a:pt x="34951" y="9320"/>
                    <a:pt x="36616" y="12649"/>
                  </a:cubicBezTo>
                  <a:cubicBezTo>
                    <a:pt x="37282" y="14147"/>
                    <a:pt x="37448" y="15645"/>
                    <a:pt x="37448" y="16976"/>
                  </a:cubicBezTo>
                  <a:cubicBezTo>
                    <a:pt x="37448" y="23301"/>
                    <a:pt x="31123" y="25298"/>
                    <a:pt x="24799" y="26962"/>
                  </a:cubicBezTo>
                  <a:lnTo>
                    <a:pt x="20305" y="27961"/>
                  </a:lnTo>
                  <a:cubicBezTo>
                    <a:pt x="14147" y="29459"/>
                    <a:pt x="0" y="33120"/>
                    <a:pt x="0" y="46768"/>
                  </a:cubicBezTo>
                  <a:cubicBezTo>
                    <a:pt x="166" y="53925"/>
                    <a:pt x="4494" y="63744"/>
                    <a:pt x="19140" y="63744"/>
                  </a:cubicBezTo>
                  <a:close/>
                  <a:moveTo>
                    <a:pt x="28128" y="33786"/>
                  </a:moveTo>
                  <a:cubicBezTo>
                    <a:pt x="32788" y="32288"/>
                    <a:pt x="33953" y="31623"/>
                    <a:pt x="37947" y="29126"/>
                  </a:cubicBezTo>
                  <a:lnTo>
                    <a:pt x="37947" y="45770"/>
                  </a:lnTo>
                  <a:cubicBezTo>
                    <a:pt x="32122" y="52593"/>
                    <a:pt x="26297" y="53093"/>
                    <a:pt x="24965" y="53093"/>
                  </a:cubicBezTo>
                  <a:cubicBezTo>
                    <a:pt x="20139" y="53093"/>
                    <a:pt x="16644" y="49598"/>
                    <a:pt x="16644" y="45104"/>
                  </a:cubicBezTo>
                  <a:cubicBezTo>
                    <a:pt x="16477" y="37614"/>
                    <a:pt x="24632" y="34951"/>
                    <a:pt x="28128" y="33786"/>
                  </a:cubicBezTo>
                  <a:close/>
                </a:path>
              </a:pathLst>
            </a:custGeom>
            <a:solidFill>
              <a:srgbClr val="FFFFFF"/>
            </a:solidFill>
            <a:ln w="16561" cap="flat">
              <a:noFill/>
              <a:prstDash val="solid"/>
              <a:miter/>
            </a:ln>
          </p:spPr>
          <p:txBody>
            <a:bodyPr rtlCol="0" anchor="ctr"/>
            <a:lstStyle/>
            <a:p>
              <a:endParaRPr lang="en-CA"/>
            </a:p>
          </p:txBody>
        </p:sp>
        <p:sp>
          <p:nvSpPr>
            <p:cNvPr id="71" name="Freeform: Shape 70">
              <a:extLst>
                <a:ext uri="{FF2B5EF4-FFF2-40B4-BE49-F238E27FC236}">
                  <a16:creationId xmlns:a16="http://schemas.microsoft.com/office/drawing/2014/main" id="{86E96E20-053C-4085-8D0A-F42E2FD1F7F4}"/>
                </a:ext>
              </a:extLst>
            </p:cNvPr>
            <p:cNvSpPr/>
            <p:nvPr/>
          </p:nvSpPr>
          <p:spPr>
            <a:xfrm>
              <a:off x="2446517" y="5922823"/>
              <a:ext cx="74729" cy="64077"/>
            </a:xfrm>
            <a:custGeom>
              <a:avLst/>
              <a:gdLst>
                <a:gd name="connsiteX0" fmla="*/ 7490 w 74729"/>
                <a:gd name="connsiteY0" fmla="*/ 17975 h 64077"/>
                <a:gd name="connsiteX1" fmla="*/ 7490 w 74729"/>
                <a:gd name="connsiteY1" fmla="*/ 40776 h 64077"/>
                <a:gd name="connsiteX2" fmla="*/ 11651 w 74729"/>
                <a:gd name="connsiteY2" fmla="*/ 56255 h 64077"/>
                <a:gd name="connsiteX3" fmla="*/ 28960 w 74729"/>
                <a:gd name="connsiteY3" fmla="*/ 63744 h 64077"/>
                <a:gd name="connsiteX4" fmla="*/ 51761 w 74729"/>
                <a:gd name="connsiteY4" fmla="*/ 52094 h 64077"/>
                <a:gd name="connsiteX5" fmla="*/ 60416 w 74729"/>
                <a:gd name="connsiteY5" fmla="*/ 64077 h 64077"/>
                <a:gd name="connsiteX6" fmla="*/ 74729 w 74729"/>
                <a:gd name="connsiteY6" fmla="*/ 53426 h 64077"/>
                <a:gd name="connsiteX7" fmla="*/ 73897 w 74729"/>
                <a:gd name="connsiteY7" fmla="*/ 52094 h 64077"/>
                <a:gd name="connsiteX8" fmla="*/ 67073 w 74729"/>
                <a:gd name="connsiteY8" fmla="*/ 39611 h 64077"/>
                <a:gd name="connsiteX9" fmla="*/ 67073 w 74729"/>
                <a:gd name="connsiteY9" fmla="*/ 0 h 64077"/>
                <a:gd name="connsiteX10" fmla="*/ 43107 w 74729"/>
                <a:gd name="connsiteY10" fmla="*/ 4827 h 64077"/>
                <a:gd name="connsiteX11" fmla="*/ 43107 w 74729"/>
                <a:gd name="connsiteY11" fmla="*/ 6657 h 64077"/>
                <a:gd name="connsiteX12" fmla="*/ 50763 w 74729"/>
                <a:gd name="connsiteY12" fmla="*/ 16311 h 64077"/>
                <a:gd name="connsiteX13" fmla="*/ 50763 w 74729"/>
                <a:gd name="connsiteY13" fmla="*/ 37281 h 64077"/>
                <a:gd name="connsiteX14" fmla="*/ 47600 w 74729"/>
                <a:gd name="connsiteY14" fmla="*/ 47434 h 64077"/>
                <a:gd name="connsiteX15" fmla="*/ 36283 w 74729"/>
                <a:gd name="connsiteY15" fmla="*/ 52094 h 64077"/>
                <a:gd name="connsiteX16" fmla="*/ 24632 w 74729"/>
                <a:gd name="connsiteY16" fmla="*/ 44272 h 64077"/>
                <a:gd name="connsiteX17" fmla="*/ 23634 w 74729"/>
                <a:gd name="connsiteY17" fmla="*/ 37281 h 64077"/>
                <a:gd name="connsiteX18" fmla="*/ 23634 w 74729"/>
                <a:gd name="connsiteY18" fmla="*/ 0 h 64077"/>
                <a:gd name="connsiteX19" fmla="*/ 0 w 74729"/>
                <a:gd name="connsiteY19" fmla="*/ 4827 h 64077"/>
                <a:gd name="connsiteX20" fmla="*/ 0 w 74729"/>
                <a:gd name="connsiteY20" fmla="*/ 6657 h 64077"/>
                <a:gd name="connsiteX21" fmla="*/ 7490 w 74729"/>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729" h="64077">
                  <a:moveTo>
                    <a:pt x="7490" y="17975"/>
                  </a:moveTo>
                  <a:lnTo>
                    <a:pt x="7490" y="40776"/>
                  </a:lnTo>
                  <a:cubicBezTo>
                    <a:pt x="7490" y="45603"/>
                    <a:pt x="7822" y="51428"/>
                    <a:pt x="11651" y="56255"/>
                  </a:cubicBezTo>
                  <a:cubicBezTo>
                    <a:pt x="13315" y="58419"/>
                    <a:pt x="18141" y="63744"/>
                    <a:pt x="28960" y="63744"/>
                  </a:cubicBezTo>
                  <a:cubicBezTo>
                    <a:pt x="39612" y="63744"/>
                    <a:pt x="47268" y="58086"/>
                    <a:pt x="51761" y="52094"/>
                  </a:cubicBezTo>
                  <a:cubicBezTo>
                    <a:pt x="52760" y="55756"/>
                    <a:pt x="54424" y="59584"/>
                    <a:pt x="60416" y="64077"/>
                  </a:cubicBezTo>
                  <a:lnTo>
                    <a:pt x="74729" y="53426"/>
                  </a:lnTo>
                  <a:lnTo>
                    <a:pt x="73897" y="52094"/>
                  </a:lnTo>
                  <a:cubicBezTo>
                    <a:pt x="67073" y="50763"/>
                    <a:pt x="67073" y="45936"/>
                    <a:pt x="67073" y="39611"/>
                  </a:cubicBezTo>
                  <a:lnTo>
                    <a:pt x="67073" y="0"/>
                  </a:lnTo>
                  <a:lnTo>
                    <a:pt x="43107" y="4827"/>
                  </a:lnTo>
                  <a:lnTo>
                    <a:pt x="43107" y="6657"/>
                  </a:lnTo>
                  <a:cubicBezTo>
                    <a:pt x="49431" y="7490"/>
                    <a:pt x="50763" y="9986"/>
                    <a:pt x="50763" y="16311"/>
                  </a:cubicBezTo>
                  <a:lnTo>
                    <a:pt x="50763" y="37281"/>
                  </a:lnTo>
                  <a:cubicBezTo>
                    <a:pt x="50763" y="40111"/>
                    <a:pt x="50596" y="43939"/>
                    <a:pt x="47600" y="47434"/>
                  </a:cubicBezTo>
                  <a:cubicBezTo>
                    <a:pt x="45270" y="50263"/>
                    <a:pt x="41276" y="52094"/>
                    <a:pt x="36283" y="52094"/>
                  </a:cubicBezTo>
                  <a:cubicBezTo>
                    <a:pt x="30291" y="52094"/>
                    <a:pt x="26297" y="49098"/>
                    <a:pt x="24632" y="44272"/>
                  </a:cubicBezTo>
                  <a:cubicBezTo>
                    <a:pt x="23967" y="42108"/>
                    <a:pt x="23634" y="40111"/>
                    <a:pt x="23634" y="37281"/>
                  </a:cubicBezTo>
                  <a:lnTo>
                    <a:pt x="23634" y="0"/>
                  </a:lnTo>
                  <a:lnTo>
                    <a:pt x="0" y="4827"/>
                  </a:lnTo>
                  <a:lnTo>
                    <a:pt x="0" y="6657"/>
                  </a:lnTo>
                  <a:cubicBezTo>
                    <a:pt x="6824" y="7656"/>
                    <a:pt x="7490" y="10985"/>
                    <a:pt x="7490" y="17975"/>
                  </a:cubicBezTo>
                  <a:close/>
                </a:path>
              </a:pathLst>
            </a:custGeom>
            <a:solidFill>
              <a:srgbClr val="FFFFFF"/>
            </a:solidFill>
            <a:ln w="16561" cap="flat">
              <a:noFill/>
              <a:prstDash val="solid"/>
              <a:miter/>
            </a:ln>
          </p:spPr>
          <p:txBody>
            <a:bodyPr rtlCol="0" anchor="ctr"/>
            <a:lstStyle/>
            <a:p>
              <a:endParaRPr lang="en-CA"/>
            </a:p>
          </p:txBody>
        </p:sp>
        <p:sp>
          <p:nvSpPr>
            <p:cNvPr id="72" name="Freeform: Shape 71">
              <a:extLst>
                <a:ext uri="{FF2B5EF4-FFF2-40B4-BE49-F238E27FC236}">
                  <a16:creationId xmlns:a16="http://schemas.microsoft.com/office/drawing/2014/main" id="{D72BEEDA-8FFE-4598-A25A-DEB81693AB6D}"/>
                </a:ext>
              </a:extLst>
            </p:cNvPr>
            <p:cNvSpPr/>
            <p:nvPr/>
          </p:nvSpPr>
          <p:spPr>
            <a:xfrm>
              <a:off x="1700389" y="5942043"/>
              <a:ext cx="180740" cy="49351"/>
            </a:xfrm>
            <a:custGeom>
              <a:avLst/>
              <a:gdLst>
                <a:gd name="connsiteX0" fmla="*/ 86213 w 180740"/>
                <a:gd name="connsiteY0" fmla="*/ 31543 h 49351"/>
                <a:gd name="connsiteX1" fmla="*/ 135811 w 180740"/>
                <a:gd name="connsiteY1" fmla="*/ 45856 h 49351"/>
                <a:gd name="connsiteX2" fmla="*/ 152954 w 180740"/>
                <a:gd name="connsiteY2" fmla="*/ 40031 h 49351"/>
                <a:gd name="connsiteX3" fmla="*/ 112843 w 180740"/>
                <a:gd name="connsiteY3" fmla="*/ 26051 h 49351"/>
                <a:gd name="connsiteX4" fmla="*/ 154785 w 180740"/>
                <a:gd name="connsiteY4" fmla="*/ 16564 h 49351"/>
                <a:gd name="connsiteX5" fmla="*/ 176255 w 180740"/>
                <a:gd name="connsiteY5" fmla="*/ 49352 h 49351"/>
                <a:gd name="connsiteX6" fmla="*/ 178418 w 180740"/>
                <a:gd name="connsiteY6" fmla="*/ 45524 h 49351"/>
                <a:gd name="connsiteX7" fmla="*/ 134812 w 180740"/>
                <a:gd name="connsiteY7" fmla="*/ 87 h 49351"/>
                <a:gd name="connsiteX8" fmla="*/ 0 w 180740"/>
                <a:gd name="connsiteY8" fmla="*/ 43859 h 49351"/>
                <a:gd name="connsiteX9" fmla="*/ 91040 w 180740"/>
                <a:gd name="connsiteY9" fmla="*/ 17563 h 49351"/>
                <a:gd name="connsiteX10" fmla="*/ 86213 w 180740"/>
                <a:gd name="connsiteY10" fmla="*/ 31543 h 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740" h="49351">
                  <a:moveTo>
                    <a:pt x="86213" y="31543"/>
                  </a:moveTo>
                  <a:cubicBezTo>
                    <a:pt x="88543" y="43193"/>
                    <a:pt x="113842" y="50517"/>
                    <a:pt x="135811" y="45856"/>
                  </a:cubicBezTo>
                  <a:cubicBezTo>
                    <a:pt x="142136" y="44525"/>
                    <a:pt x="147794" y="42028"/>
                    <a:pt x="152954" y="40031"/>
                  </a:cubicBezTo>
                  <a:cubicBezTo>
                    <a:pt x="148460" y="41696"/>
                    <a:pt x="112177" y="39865"/>
                    <a:pt x="112843" y="26051"/>
                  </a:cubicBezTo>
                  <a:cubicBezTo>
                    <a:pt x="113342" y="15565"/>
                    <a:pt x="137142" y="10239"/>
                    <a:pt x="154785" y="16564"/>
                  </a:cubicBezTo>
                  <a:cubicBezTo>
                    <a:pt x="169431" y="21890"/>
                    <a:pt x="180083" y="41030"/>
                    <a:pt x="176255" y="49352"/>
                  </a:cubicBezTo>
                  <a:cubicBezTo>
                    <a:pt x="177087" y="48186"/>
                    <a:pt x="177919" y="46855"/>
                    <a:pt x="178418" y="45524"/>
                  </a:cubicBezTo>
                  <a:cubicBezTo>
                    <a:pt x="185076" y="31044"/>
                    <a:pt x="179417" y="-1910"/>
                    <a:pt x="134812" y="87"/>
                  </a:cubicBezTo>
                  <a:cubicBezTo>
                    <a:pt x="78391" y="2583"/>
                    <a:pt x="0" y="43859"/>
                    <a:pt x="0" y="43859"/>
                  </a:cubicBezTo>
                  <a:cubicBezTo>
                    <a:pt x="0" y="43859"/>
                    <a:pt x="43273" y="24386"/>
                    <a:pt x="91040" y="17563"/>
                  </a:cubicBezTo>
                  <a:cubicBezTo>
                    <a:pt x="87212" y="22056"/>
                    <a:pt x="85215" y="26883"/>
                    <a:pt x="86213" y="31543"/>
                  </a:cubicBezTo>
                  <a:close/>
                </a:path>
              </a:pathLst>
            </a:custGeom>
            <a:solidFill>
              <a:srgbClr val="FFFFFF"/>
            </a:solidFill>
            <a:ln w="16561" cap="flat">
              <a:noFill/>
              <a:prstDash val="solid"/>
              <a:miter/>
            </a:ln>
          </p:spPr>
          <p:txBody>
            <a:bodyPr rtlCol="0" anchor="ctr"/>
            <a:lstStyle/>
            <a:p>
              <a:endParaRPr lang="en-CA"/>
            </a:p>
          </p:txBody>
        </p:sp>
        <p:sp>
          <p:nvSpPr>
            <p:cNvPr id="73" name="Freeform: Shape 72">
              <a:extLst>
                <a:ext uri="{FF2B5EF4-FFF2-40B4-BE49-F238E27FC236}">
                  <a16:creationId xmlns:a16="http://schemas.microsoft.com/office/drawing/2014/main" id="{09455AB9-C87F-44EA-B57F-275FD9A839D3}"/>
                </a:ext>
              </a:extLst>
            </p:cNvPr>
            <p:cNvSpPr/>
            <p:nvPr/>
          </p:nvSpPr>
          <p:spPr>
            <a:xfrm>
              <a:off x="1910763" y="5940144"/>
              <a:ext cx="106048" cy="44898"/>
            </a:xfrm>
            <a:custGeom>
              <a:avLst/>
              <a:gdLst>
                <a:gd name="connsiteX0" fmla="*/ 48932 w 106048"/>
                <a:gd name="connsiteY0" fmla="*/ 39933 h 44898"/>
                <a:gd name="connsiteX1" fmla="*/ 31290 w 106048"/>
                <a:gd name="connsiteY1" fmla="*/ 38269 h 44898"/>
                <a:gd name="connsiteX2" fmla="*/ 69903 w 106048"/>
                <a:gd name="connsiteY2" fmla="*/ 43595 h 44898"/>
                <a:gd name="connsiteX3" fmla="*/ 105853 w 106048"/>
                <a:gd name="connsiteY3" fmla="*/ 14802 h 44898"/>
                <a:gd name="connsiteX4" fmla="*/ 61747 w 106048"/>
                <a:gd name="connsiteY4" fmla="*/ 1321 h 44898"/>
                <a:gd name="connsiteX5" fmla="*/ 37448 w 106048"/>
                <a:gd name="connsiteY5" fmla="*/ 10807 h 44898"/>
                <a:gd name="connsiteX6" fmla="*/ 0 w 106048"/>
                <a:gd name="connsiteY6" fmla="*/ 38935 h 44898"/>
                <a:gd name="connsiteX7" fmla="*/ 19306 w 106048"/>
                <a:gd name="connsiteY7" fmla="*/ 28283 h 44898"/>
                <a:gd name="connsiteX8" fmla="*/ 76893 w 106048"/>
                <a:gd name="connsiteY8" fmla="*/ 21626 h 44898"/>
                <a:gd name="connsiteX9" fmla="*/ 48932 w 106048"/>
                <a:gd name="connsiteY9" fmla="*/ 39933 h 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48" h="44898">
                  <a:moveTo>
                    <a:pt x="48932" y="39933"/>
                  </a:moveTo>
                  <a:cubicBezTo>
                    <a:pt x="42940" y="40766"/>
                    <a:pt x="35284" y="40433"/>
                    <a:pt x="31290" y="38269"/>
                  </a:cubicBezTo>
                  <a:cubicBezTo>
                    <a:pt x="39112" y="44261"/>
                    <a:pt x="53925" y="46591"/>
                    <a:pt x="69903" y="43595"/>
                  </a:cubicBezTo>
                  <a:cubicBezTo>
                    <a:pt x="92039" y="39434"/>
                    <a:pt x="108016" y="26452"/>
                    <a:pt x="105853" y="14802"/>
                  </a:cubicBezTo>
                  <a:cubicBezTo>
                    <a:pt x="103523" y="3151"/>
                    <a:pt x="83883" y="-2840"/>
                    <a:pt x="61747" y="1321"/>
                  </a:cubicBezTo>
                  <a:cubicBezTo>
                    <a:pt x="52427" y="3151"/>
                    <a:pt x="43939" y="7146"/>
                    <a:pt x="37448" y="10807"/>
                  </a:cubicBezTo>
                  <a:cubicBezTo>
                    <a:pt x="22136" y="19628"/>
                    <a:pt x="0" y="38935"/>
                    <a:pt x="0" y="38935"/>
                  </a:cubicBezTo>
                  <a:cubicBezTo>
                    <a:pt x="5326" y="35107"/>
                    <a:pt x="12150" y="31612"/>
                    <a:pt x="19306" y="28283"/>
                  </a:cubicBezTo>
                  <a:cubicBezTo>
                    <a:pt x="28627" y="23956"/>
                    <a:pt x="71734" y="6979"/>
                    <a:pt x="76893" y="21626"/>
                  </a:cubicBezTo>
                  <a:cubicBezTo>
                    <a:pt x="79223" y="28283"/>
                    <a:pt x="71068" y="37104"/>
                    <a:pt x="48932" y="39933"/>
                  </a:cubicBezTo>
                  <a:close/>
                </a:path>
              </a:pathLst>
            </a:custGeom>
            <a:solidFill>
              <a:srgbClr val="FFFFFF"/>
            </a:solidFill>
            <a:ln w="16561" cap="flat">
              <a:noFill/>
              <a:prstDash val="solid"/>
              <a:miter/>
            </a:ln>
          </p:spPr>
          <p:txBody>
            <a:bodyPr rtlCol="0" anchor="ctr"/>
            <a:lstStyle/>
            <a:p>
              <a:endParaRPr lang="en-CA"/>
            </a:p>
          </p:txBody>
        </p:sp>
        <p:sp>
          <p:nvSpPr>
            <p:cNvPr id="74" name="Freeform: Shape 73">
              <a:extLst>
                <a:ext uri="{FF2B5EF4-FFF2-40B4-BE49-F238E27FC236}">
                  <a16:creationId xmlns:a16="http://schemas.microsoft.com/office/drawing/2014/main" id="{F495B196-D21E-408B-AB56-A1C14C76ACF8}"/>
                </a:ext>
              </a:extLst>
            </p:cNvPr>
            <p:cNvSpPr/>
            <p:nvPr/>
          </p:nvSpPr>
          <p:spPr>
            <a:xfrm>
              <a:off x="1691401" y="5872630"/>
              <a:ext cx="301913" cy="119263"/>
            </a:xfrm>
            <a:custGeom>
              <a:avLst/>
              <a:gdLst>
                <a:gd name="connsiteX0" fmla="*/ 191733 w 301913"/>
                <a:gd name="connsiteY0" fmla="*/ 119264 h 119263"/>
                <a:gd name="connsiteX1" fmla="*/ 301913 w 301913"/>
                <a:gd name="connsiteY1" fmla="*/ 8252 h 119263"/>
                <a:gd name="connsiteX2" fmla="*/ 0 w 301913"/>
                <a:gd name="connsiteY2" fmla="*/ 109111 h 119263"/>
                <a:gd name="connsiteX3" fmla="*/ 264632 w 301913"/>
                <a:gd name="connsiteY3" fmla="*/ 30221 h 119263"/>
                <a:gd name="connsiteX4" fmla="*/ 191733 w 301913"/>
                <a:gd name="connsiteY4" fmla="*/ 119264 h 1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 h="119263">
                  <a:moveTo>
                    <a:pt x="191733" y="119264"/>
                  </a:moveTo>
                  <a:cubicBezTo>
                    <a:pt x="247322" y="81982"/>
                    <a:pt x="281442" y="43702"/>
                    <a:pt x="301913" y="8252"/>
                  </a:cubicBezTo>
                  <a:cubicBezTo>
                    <a:pt x="191733" y="-35521"/>
                    <a:pt x="0" y="109111"/>
                    <a:pt x="0" y="109111"/>
                  </a:cubicBezTo>
                  <a:cubicBezTo>
                    <a:pt x="0" y="109111"/>
                    <a:pt x="176920" y="16573"/>
                    <a:pt x="264632" y="30221"/>
                  </a:cubicBezTo>
                  <a:cubicBezTo>
                    <a:pt x="230180" y="81816"/>
                    <a:pt x="191733" y="119264"/>
                    <a:pt x="191733" y="119264"/>
                  </a:cubicBezTo>
                  <a:close/>
                </a:path>
              </a:pathLst>
            </a:custGeom>
            <a:solidFill>
              <a:srgbClr val="FFFFFF"/>
            </a:solidFill>
            <a:ln w="16561" cap="flat">
              <a:noFill/>
              <a:prstDash val="solid"/>
              <a:miter/>
            </a:ln>
          </p:spPr>
          <p:txBody>
            <a:bodyPr rtlCol="0" anchor="ctr"/>
            <a:lstStyle/>
            <a:p>
              <a:endParaRPr lang="en-CA"/>
            </a:p>
          </p:txBody>
        </p:sp>
        <p:sp>
          <p:nvSpPr>
            <p:cNvPr id="75" name="Freeform: Shape 74">
              <a:extLst>
                <a:ext uri="{FF2B5EF4-FFF2-40B4-BE49-F238E27FC236}">
                  <a16:creationId xmlns:a16="http://schemas.microsoft.com/office/drawing/2014/main" id="{F6578539-F5CE-4599-BD2A-77A7AA094DCD}"/>
                </a:ext>
              </a:extLst>
            </p:cNvPr>
            <p:cNvSpPr/>
            <p:nvPr/>
          </p:nvSpPr>
          <p:spPr>
            <a:xfrm>
              <a:off x="1744660" y="5656362"/>
              <a:ext cx="274887" cy="270789"/>
            </a:xfrm>
            <a:custGeom>
              <a:avLst/>
              <a:gdLst>
                <a:gd name="connsiteX0" fmla="*/ 205547 w 274887"/>
                <a:gd name="connsiteY0" fmla="*/ 178751 h 270789"/>
                <a:gd name="connsiteX1" fmla="*/ 250152 w 274887"/>
                <a:gd name="connsiteY1" fmla="*/ 219860 h 270789"/>
                <a:gd name="connsiteX2" fmla="*/ 268293 w 274887"/>
                <a:gd name="connsiteY2" fmla="*/ 80222 h 270789"/>
                <a:gd name="connsiteX3" fmla="*/ 207378 w 274887"/>
                <a:gd name="connsiteY3" fmla="*/ 39279 h 270789"/>
                <a:gd name="connsiteX4" fmla="*/ 197059 w 274887"/>
                <a:gd name="connsiteY4" fmla="*/ 0 h 270789"/>
                <a:gd name="connsiteX5" fmla="*/ 198723 w 274887"/>
                <a:gd name="connsiteY5" fmla="*/ 36116 h 270789"/>
                <a:gd name="connsiteX6" fmla="*/ 95367 w 274887"/>
                <a:gd name="connsiteY6" fmla="*/ 23134 h 270789"/>
                <a:gd name="connsiteX7" fmla="*/ 0 w 274887"/>
                <a:gd name="connsiteY7" fmla="*/ 270789 h 270789"/>
                <a:gd name="connsiteX8" fmla="*/ 205547 w 274887"/>
                <a:gd name="connsiteY8" fmla="*/ 178751 h 270789"/>
                <a:gd name="connsiteX9" fmla="*/ 141969 w 274887"/>
                <a:gd name="connsiteY9" fmla="*/ 42940 h 270789"/>
                <a:gd name="connsiteX10" fmla="*/ 259139 w 274887"/>
                <a:gd name="connsiteY10" fmla="*/ 86879 h 270789"/>
                <a:gd name="connsiteX11" fmla="*/ 243494 w 274887"/>
                <a:gd name="connsiteY11" fmla="*/ 188570 h 270789"/>
                <a:gd name="connsiteX12" fmla="*/ 205547 w 274887"/>
                <a:gd name="connsiteY12" fmla="*/ 156116 h 270789"/>
                <a:gd name="connsiteX13" fmla="*/ 71234 w 274887"/>
                <a:gd name="connsiteY13" fmla="*/ 211538 h 270789"/>
                <a:gd name="connsiteX14" fmla="*/ 141969 w 274887"/>
                <a:gd name="connsiteY14" fmla="*/ 42940 h 27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887" h="270789">
                  <a:moveTo>
                    <a:pt x="205547" y="178751"/>
                  </a:moveTo>
                  <a:cubicBezTo>
                    <a:pt x="205547" y="178751"/>
                    <a:pt x="227517" y="181747"/>
                    <a:pt x="250152" y="219860"/>
                  </a:cubicBezTo>
                  <a:cubicBezTo>
                    <a:pt x="291761" y="141802"/>
                    <a:pt x="268293" y="80222"/>
                    <a:pt x="268293" y="80222"/>
                  </a:cubicBezTo>
                  <a:cubicBezTo>
                    <a:pt x="268293" y="80222"/>
                    <a:pt x="250152" y="56255"/>
                    <a:pt x="207378" y="39279"/>
                  </a:cubicBezTo>
                  <a:cubicBezTo>
                    <a:pt x="205048" y="24299"/>
                    <a:pt x="201386" y="11484"/>
                    <a:pt x="197059" y="0"/>
                  </a:cubicBezTo>
                  <a:cubicBezTo>
                    <a:pt x="199389" y="10153"/>
                    <a:pt x="199888" y="24632"/>
                    <a:pt x="198723" y="36116"/>
                  </a:cubicBezTo>
                  <a:cubicBezTo>
                    <a:pt x="172760" y="27129"/>
                    <a:pt x="138640" y="20971"/>
                    <a:pt x="95367" y="23134"/>
                  </a:cubicBezTo>
                  <a:cubicBezTo>
                    <a:pt x="95367" y="23134"/>
                    <a:pt x="188238" y="66574"/>
                    <a:pt x="0" y="270789"/>
                  </a:cubicBezTo>
                  <a:cubicBezTo>
                    <a:pt x="166" y="270623"/>
                    <a:pt x="154285" y="165103"/>
                    <a:pt x="205547" y="178751"/>
                  </a:cubicBezTo>
                  <a:close/>
                  <a:moveTo>
                    <a:pt x="141969" y="42940"/>
                  </a:moveTo>
                  <a:cubicBezTo>
                    <a:pt x="225353" y="42940"/>
                    <a:pt x="259139" y="86879"/>
                    <a:pt x="259139" y="86879"/>
                  </a:cubicBezTo>
                  <a:cubicBezTo>
                    <a:pt x="269458" y="119001"/>
                    <a:pt x="257641" y="155450"/>
                    <a:pt x="243494" y="188570"/>
                  </a:cubicBezTo>
                  <a:cubicBezTo>
                    <a:pt x="225686" y="160776"/>
                    <a:pt x="205547" y="156116"/>
                    <a:pt x="205547" y="156116"/>
                  </a:cubicBezTo>
                  <a:cubicBezTo>
                    <a:pt x="154285" y="142468"/>
                    <a:pt x="71234" y="211538"/>
                    <a:pt x="71234" y="211538"/>
                  </a:cubicBezTo>
                  <a:cubicBezTo>
                    <a:pt x="181414" y="79722"/>
                    <a:pt x="141969" y="42940"/>
                    <a:pt x="141969" y="42940"/>
                  </a:cubicBezTo>
                  <a:close/>
                </a:path>
              </a:pathLst>
            </a:custGeom>
            <a:solidFill>
              <a:srgbClr val="FFFFFF"/>
            </a:solidFill>
            <a:ln w="16561" cap="flat">
              <a:noFill/>
              <a:prstDash val="solid"/>
              <a:miter/>
            </a:ln>
          </p:spPr>
          <p:txBody>
            <a:bodyPr rtlCol="0" anchor="ctr"/>
            <a:lstStyle/>
            <a:p>
              <a:endParaRPr lang="en-CA" dirty="0"/>
            </a:p>
          </p:txBody>
        </p:sp>
        <p:sp>
          <p:nvSpPr>
            <p:cNvPr id="76" name="Freeform: Shape 75">
              <a:extLst>
                <a:ext uri="{FF2B5EF4-FFF2-40B4-BE49-F238E27FC236}">
                  <a16:creationId xmlns:a16="http://schemas.microsoft.com/office/drawing/2014/main" id="{9A7D4910-1490-4566-BE31-2318E23C97A0}"/>
                </a:ext>
              </a:extLst>
            </p:cNvPr>
            <p:cNvSpPr/>
            <p:nvPr/>
          </p:nvSpPr>
          <p:spPr>
            <a:xfrm>
              <a:off x="1855673" y="5658176"/>
              <a:ext cx="79470" cy="22651"/>
            </a:xfrm>
            <a:custGeom>
              <a:avLst/>
              <a:gdLst>
                <a:gd name="connsiteX0" fmla="*/ 78557 w 79470"/>
                <a:gd name="connsiteY0" fmla="*/ 1848 h 22651"/>
                <a:gd name="connsiteX1" fmla="*/ 0 w 79470"/>
                <a:gd name="connsiteY1" fmla="*/ 11501 h 22651"/>
                <a:gd name="connsiteX2" fmla="*/ 79057 w 79470"/>
                <a:gd name="connsiteY2" fmla="*/ 22652 h 22651"/>
                <a:gd name="connsiteX3" fmla="*/ 78557 w 79470"/>
                <a:gd name="connsiteY3" fmla="*/ 1848 h 22651"/>
              </a:gdLst>
              <a:ahLst/>
              <a:cxnLst>
                <a:cxn ang="0">
                  <a:pos x="connsiteX0" y="connsiteY0"/>
                </a:cxn>
                <a:cxn ang="0">
                  <a:pos x="connsiteX1" y="connsiteY1"/>
                </a:cxn>
                <a:cxn ang="0">
                  <a:pos x="connsiteX2" y="connsiteY2"/>
                </a:cxn>
                <a:cxn ang="0">
                  <a:pos x="connsiteX3" y="connsiteY3"/>
                </a:cxn>
              </a:cxnLst>
              <a:rect l="l" t="t" r="r" b="b"/>
              <a:pathLst>
                <a:path w="79470" h="22651">
                  <a:moveTo>
                    <a:pt x="78557" y="1848"/>
                  </a:moveTo>
                  <a:cubicBezTo>
                    <a:pt x="29792" y="-5143"/>
                    <a:pt x="2996" y="9836"/>
                    <a:pt x="0" y="11501"/>
                  </a:cubicBezTo>
                  <a:cubicBezTo>
                    <a:pt x="50929" y="12832"/>
                    <a:pt x="61082" y="18158"/>
                    <a:pt x="79057" y="22652"/>
                  </a:cubicBezTo>
                  <a:cubicBezTo>
                    <a:pt x="80222" y="15828"/>
                    <a:pt x="78557" y="1848"/>
                    <a:pt x="78557" y="1848"/>
                  </a:cubicBezTo>
                  <a:close/>
                </a:path>
              </a:pathLst>
            </a:custGeom>
            <a:solidFill>
              <a:srgbClr val="FFFFFF"/>
            </a:solidFill>
            <a:ln w="16561" cap="flat">
              <a:noFill/>
              <a:prstDash val="solid"/>
              <a:miter/>
            </a:ln>
          </p:spPr>
          <p:txBody>
            <a:bodyPr rtlCol="0" anchor="ctr"/>
            <a:lstStyle/>
            <a:p>
              <a:endParaRPr lang="en-CA"/>
            </a:p>
          </p:txBody>
        </p:sp>
      </p:grpSp>
      <p:sp>
        <p:nvSpPr>
          <p:cNvPr id="2" name="Title 1">
            <a:extLst>
              <a:ext uri="{FF2B5EF4-FFF2-40B4-BE49-F238E27FC236}">
                <a16:creationId xmlns:a16="http://schemas.microsoft.com/office/drawing/2014/main" id="{8827979F-6DBC-D5E7-A825-C34C482BD7B7}"/>
              </a:ext>
            </a:extLst>
          </p:cNvPr>
          <p:cNvSpPr txBox="1">
            <a:spLocks/>
          </p:cNvSpPr>
          <p:nvPr/>
        </p:nvSpPr>
        <p:spPr>
          <a:xfrm>
            <a:off x="439577" y="493973"/>
            <a:ext cx="10732006" cy="815203"/>
          </a:xfrm>
          <a:prstGeom prst="rect">
            <a:avLst/>
          </a:prstGeom>
          <a:solidFill>
            <a:srgbClr val="92D05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CA" sz="3200" b="1" dirty="0">
                <a:solidFill>
                  <a:srgbClr val="0069AA"/>
                </a:solidFill>
                <a:latin typeface="+mn-lt"/>
              </a:rPr>
              <a:t>AST  Work Context</a:t>
            </a:r>
          </a:p>
        </p:txBody>
      </p:sp>
      <p:sp>
        <p:nvSpPr>
          <p:cNvPr id="5" name="TextBox 4">
            <a:extLst>
              <a:ext uri="{FF2B5EF4-FFF2-40B4-BE49-F238E27FC236}">
                <a16:creationId xmlns:a16="http://schemas.microsoft.com/office/drawing/2014/main" id="{357C6F9B-FA31-BDC9-CAAC-D6975515B8FB}"/>
              </a:ext>
            </a:extLst>
          </p:cNvPr>
          <p:cNvSpPr txBox="1"/>
          <p:nvPr/>
        </p:nvSpPr>
        <p:spPr>
          <a:xfrm>
            <a:off x="495832" y="1465984"/>
            <a:ext cx="10646607" cy="5319148"/>
          </a:xfrm>
          <a:prstGeom prst="rect">
            <a:avLst/>
          </a:prstGeom>
          <a:noFill/>
          <a:ln>
            <a:solidFill>
              <a:srgbClr val="92D050"/>
            </a:solidFill>
          </a:ln>
        </p:spPr>
        <p:txBody>
          <a:bodyPr wrap="square" rtlCol="0">
            <a:spAutoFit/>
          </a:bodyPr>
          <a:lstStyle/>
          <a:p>
            <a:pPr marL="228600" marR="0">
              <a:spcBef>
                <a:spcPts val="0"/>
              </a:spcBef>
              <a:spcAft>
                <a:spcPts val="600"/>
              </a:spcAft>
            </a:pPr>
            <a:r>
              <a:rPr lang="en-CA" sz="2000" b="1" dirty="0">
                <a:effectLst/>
                <a:ea typeface="Calibri" panose="020F0502020204030204" pitchFamily="34" charset="0"/>
                <a:cs typeface="Times New Roman" panose="02020603050405020304" pitchFamily="18" charset="0"/>
              </a:rPr>
              <a:t>Number of days ASTs) were needed for supply teaching/ unfilled vacancies: </a:t>
            </a:r>
            <a:endParaRPr lang="en-CA" sz="2000" b="1" dirty="0">
              <a:ea typeface="Calibri" panose="020F0502020204030204" pitchFamily="34" charset="0"/>
              <a:cs typeface="Times New Roman" panose="02020603050405020304" pitchFamily="18" charset="0"/>
            </a:endParaRPr>
          </a:p>
          <a:p>
            <a:pPr marL="228600" marR="0">
              <a:spcBef>
                <a:spcPts val="0"/>
              </a:spcBef>
              <a:spcAft>
                <a:spcPts val="600"/>
              </a:spcAft>
            </a:pPr>
            <a:r>
              <a:rPr lang="en-CA" sz="2000" b="1" dirty="0">
                <a:ea typeface="Calibri" panose="020F0502020204030204" pitchFamily="34" charset="0"/>
                <a:cs typeface="Times New Roman" panose="02020603050405020304" pitchFamily="18" charset="0"/>
              </a:rPr>
              <a:t>	Provincially 		</a:t>
            </a:r>
            <a:r>
              <a:rPr lang="en-CA" sz="2000" b="1" dirty="0">
                <a:highlight>
                  <a:srgbClr val="FFFF00"/>
                </a:highlight>
                <a:ea typeface="Calibri" panose="020F0502020204030204" pitchFamily="34" charset="0"/>
                <a:cs typeface="Times New Roman" panose="02020603050405020304" pitchFamily="18" charset="0"/>
              </a:rPr>
              <a:t>ASD-W</a:t>
            </a:r>
            <a:endParaRPr lang="en-CA" sz="2000" dirty="0">
              <a:effectLst/>
              <a:highlight>
                <a:srgbClr val="FFFF00"/>
              </a:highlight>
              <a:ea typeface="Calibri" panose="020F0502020204030204" pitchFamily="34" charset="0"/>
              <a:cs typeface="Times New Roman" panose="02020603050405020304" pitchFamily="18" charset="0"/>
            </a:endParaRPr>
          </a:p>
          <a:p>
            <a:pPr marL="971550"/>
            <a:r>
              <a:rPr lang="en-CA" sz="2000" b="1" dirty="0">
                <a:solidFill>
                  <a:srgbClr val="005289"/>
                </a:solidFill>
                <a:effectLst/>
                <a:ea typeface="Calibri" panose="020F0502020204030204" pitchFamily="34" charset="0"/>
                <a:cs typeface="Times New Roman" panose="02020603050405020304" pitchFamily="18" charset="0"/>
              </a:rPr>
              <a:t>41% - no days		47% - no days</a:t>
            </a:r>
            <a:endParaRPr lang="en-CA" sz="2000" dirty="0">
              <a:solidFill>
                <a:srgbClr val="005289"/>
              </a:solidFill>
              <a:effectLst/>
              <a:ea typeface="Calibri" panose="020F0502020204030204" pitchFamily="34" charset="0"/>
              <a:cs typeface="Times New Roman" panose="02020603050405020304" pitchFamily="18" charset="0"/>
            </a:endParaRPr>
          </a:p>
          <a:p>
            <a:pPr marL="971550"/>
            <a:r>
              <a:rPr lang="en-CA" sz="2000" b="1" dirty="0">
                <a:solidFill>
                  <a:srgbClr val="005289"/>
                </a:solidFill>
                <a:effectLst/>
                <a:ea typeface="Calibri" panose="020F0502020204030204" pitchFamily="34" charset="0"/>
                <a:cs typeface="Times New Roman" panose="02020603050405020304" pitchFamily="18" charset="0"/>
              </a:rPr>
              <a:t>Mean = 2.4 days		Mean = 1.5 days</a:t>
            </a:r>
            <a:endParaRPr lang="en-CA" sz="2000" dirty="0">
              <a:solidFill>
                <a:srgbClr val="005289"/>
              </a:solidFill>
              <a:effectLst/>
              <a:ea typeface="Calibri" panose="020F0502020204030204" pitchFamily="34" charset="0"/>
              <a:cs typeface="Times New Roman" panose="02020603050405020304" pitchFamily="18" charset="0"/>
            </a:endParaRPr>
          </a:p>
          <a:p>
            <a:pPr marL="971550" marR="0">
              <a:spcBef>
                <a:spcPts val="0"/>
              </a:spcBef>
              <a:spcAft>
                <a:spcPts val="0"/>
              </a:spcAft>
            </a:pPr>
            <a:endParaRPr lang="en-CA" sz="2000" dirty="0">
              <a:solidFill>
                <a:srgbClr val="005289"/>
              </a:solidFill>
              <a:effectLst/>
              <a:ea typeface="Calibri" panose="020F0502020204030204" pitchFamily="34" charset="0"/>
              <a:cs typeface="Times New Roman" panose="02020603050405020304" pitchFamily="18" charset="0"/>
            </a:endParaRPr>
          </a:p>
          <a:p>
            <a:pPr marL="228600" marR="0">
              <a:spcBef>
                <a:spcPts val="0"/>
              </a:spcBef>
              <a:spcAft>
                <a:spcPts val="0"/>
              </a:spcAft>
            </a:pPr>
            <a:r>
              <a:rPr lang="en-CA" sz="2000" b="1" dirty="0">
                <a:effectLst/>
                <a:ea typeface="Calibri" panose="020F0502020204030204" pitchFamily="34" charset="0"/>
                <a:cs typeface="Calibri" panose="020F0502020204030204" pitchFamily="34" charset="0"/>
              </a:rPr>
              <a:t> </a:t>
            </a:r>
            <a:endParaRPr lang="en-CA" sz="2000" dirty="0">
              <a:effectLst/>
              <a:ea typeface="Calibri" panose="020F0502020204030204" pitchFamily="34" charset="0"/>
              <a:cs typeface="Times New Roman" panose="02020603050405020304" pitchFamily="18" charset="0"/>
            </a:endParaRPr>
          </a:p>
          <a:p>
            <a:pPr marL="228600" marR="0">
              <a:spcBef>
                <a:spcPts val="0"/>
              </a:spcBef>
              <a:spcAft>
                <a:spcPts val="0"/>
              </a:spcAft>
            </a:pPr>
            <a:endParaRPr lang="en-CA" sz="2000" b="1" dirty="0">
              <a:effectLst/>
              <a:ea typeface="Calibri" panose="020F0502020204030204" pitchFamily="34" charset="0"/>
              <a:cs typeface="Calibri" panose="020F0502020204030204" pitchFamily="34" charset="0"/>
            </a:endParaRPr>
          </a:p>
          <a:p>
            <a:pPr marL="228600" marR="0">
              <a:spcBef>
                <a:spcPts val="0"/>
              </a:spcBef>
              <a:spcAft>
                <a:spcPts val="0"/>
              </a:spcAft>
            </a:pPr>
            <a:r>
              <a:rPr lang="en-CA" sz="2000" b="1" dirty="0">
                <a:effectLst/>
                <a:ea typeface="Calibri" panose="020F0502020204030204" pitchFamily="34" charset="0"/>
                <a:cs typeface="Calibri" panose="020F0502020204030204" pitchFamily="34" charset="0"/>
              </a:rPr>
              <a:t>In addition, 66% provincially and </a:t>
            </a:r>
            <a:r>
              <a:rPr lang="en-CA" sz="2000" b="1" dirty="0">
                <a:effectLst/>
                <a:highlight>
                  <a:srgbClr val="FFFF00"/>
                </a:highlight>
                <a:ea typeface="Calibri" panose="020F0502020204030204" pitchFamily="34" charset="0"/>
                <a:cs typeface="Calibri" panose="020F0502020204030204" pitchFamily="34" charset="0"/>
              </a:rPr>
              <a:t>71 % for ASD-W </a:t>
            </a:r>
            <a:r>
              <a:rPr lang="en-CA" sz="2000" b="1" dirty="0">
                <a:effectLst/>
                <a:ea typeface="Calibri" panose="020F0502020204030204" pitchFamily="34" charset="0"/>
                <a:cs typeface="Calibri" panose="020F0502020204030204" pitchFamily="34" charset="0"/>
              </a:rPr>
              <a:t>of ASTs participated in nearly all relevant PLC meetings.</a:t>
            </a:r>
            <a:endParaRPr lang="en-CA" sz="2000" dirty="0">
              <a:effectLst/>
              <a:ea typeface="Calibri" panose="020F0502020204030204" pitchFamily="34" charset="0"/>
              <a:cs typeface="Times New Roman" panose="02020603050405020304" pitchFamily="18" charset="0"/>
            </a:endParaRPr>
          </a:p>
          <a:p>
            <a:pPr marL="228600" marR="0">
              <a:spcBef>
                <a:spcPts val="0"/>
              </a:spcBef>
              <a:spcAft>
                <a:spcPts val="0"/>
              </a:spcAft>
            </a:pPr>
            <a:endParaRPr lang="en-CA" sz="2000" b="1" dirty="0">
              <a:effectLst/>
              <a:ea typeface="Calibri" panose="020F0502020204030204" pitchFamily="34" charset="0"/>
              <a:cs typeface="Calibri" panose="020F0502020204030204" pitchFamily="34" charset="0"/>
            </a:endParaRPr>
          </a:p>
          <a:p>
            <a:pPr marL="228600" marR="0">
              <a:spcBef>
                <a:spcPts val="0"/>
              </a:spcBef>
              <a:spcAft>
                <a:spcPts val="0"/>
              </a:spcAft>
            </a:pPr>
            <a:r>
              <a:rPr lang="en-CA" sz="2000" b="1" dirty="0">
                <a:effectLst/>
                <a:ea typeface="Calibri" panose="020F0502020204030204" pitchFamily="34" charset="0"/>
                <a:cs typeface="Calibri" panose="020F0502020204030204" pitchFamily="34" charset="0"/>
              </a:rPr>
              <a:t> </a:t>
            </a:r>
            <a:endParaRPr lang="en-CA" sz="2000" dirty="0">
              <a:effectLst/>
              <a:ea typeface="Calibri" panose="020F0502020204030204" pitchFamily="34" charset="0"/>
              <a:cs typeface="Times New Roman" panose="02020603050405020304" pitchFamily="18" charset="0"/>
            </a:endParaRPr>
          </a:p>
          <a:p>
            <a:pPr marL="228600" marR="0">
              <a:spcBef>
                <a:spcPts val="0"/>
              </a:spcBef>
              <a:spcAft>
                <a:spcPts val="600"/>
              </a:spcAft>
            </a:pPr>
            <a:r>
              <a:rPr lang="en-CA" sz="2000" b="1" dirty="0">
                <a:effectLst/>
                <a:ea typeface="Calibri" panose="020F0502020204030204" pitchFamily="34" charset="0"/>
                <a:cs typeface="Calibri" panose="020F0502020204030204" pitchFamily="34" charset="0"/>
              </a:rPr>
              <a:t>Some barriers for the AST role:</a:t>
            </a:r>
            <a:endParaRPr lang="en-CA" sz="2000" dirty="0">
              <a:effectLst/>
              <a:ea typeface="Calibri" panose="020F0502020204030204" pitchFamily="34" charset="0"/>
              <a:cs typeface="Times New Roman" panose="02020603050405020304" pitchFamily="18" charset="0"/>
            </a:endParaRPr>
          </a:p>
          <a:p>
            <a:pPr marL="800100" lvl="1" indent="-342900">
              <a:lnSpc>
                <a:spcPct val="107000"/>
              </a:lnSpc>
              <a:buFont typeface="Calibri" panose="020F0502020204030204" pitchFamily="34" charset="0"/>
              <a:buChar char="‐"/>
            </a:pPr>
            <a:r>
              <a:rPr lang="en-CA" sz="2000" dirty="0">
                <a:effectLst/>
                <a:ea typeface="Calibri" panose="020F0502020204030204" pitchFamily="34" charset="0"/>
                <a:cs typeface="Calibri" panose="020F0502020204030204" pitchFamily="34" charset="0"/>
              </a:rPr>
              <a:t>New to role and new to school / getting the school to understand the role</a:t>
            </a:r>
            <a:endParaRPr lang="en-CA" sz="2000" dirty="0">
              <a:effectLst/>
              <a:ea typeface="Calibri" panose="020F0502020204030204" pitchFamily="34" charset="0"/>
              <a:cs typeface="Times New Roman" panose="02020603050405020304" pitchFamily="18" charset="0"/>
            </a:endParaRPr>
          </a:p>
          <a:p>
            <a:pPr marL="800100" lvl="1" indent="-342900">
              <a:lnSpc>
                <a:spcPct val="107000"/>
              </a:lnSpc>
              <a:buFont typeface="Calibri" panose="020F0502020204030204" pitchFamily="34" charset="0"/>
              <a:buChar char="‐"/>
            </a:pPr>
            <a:r>
              <a:rPr lang="en-CA" sz="2000" dirty="0">
                <a:effectLst/>
                <a:ea typeface="Calibri" panose="020F0502020204030204" pitchFamily="34" charset="0"/>
                <a:cs typeface="Calibri" panose="020F0502020204030204" pitchFamily="34" charset="0"/>
              </a:rPr>
              <a:t>Supply teacher shortage</a:t>
            </a:r>
            <a:endParaRPr lang="en-CA" sz="2000" dirty="0">
              <a:effectLst/>
              <a:ea typeface="Calibri" panose="020F0502020204030204" pitchFamily="34" charset="0"/>
              <a:cs typeface="Times New Roman" panose="02020603050405020304" pitchFamily="18" charset="0"/>
            </a:endParaRPr>
          </a:p>
          <a:p>
            <a:pPr marL="800100" lvl="1" indent="-342900">
              <a:lnSpc>
                <a:spcPct val="107000"/>
              </a:lnSpc>
              <a:buFont typeface="Calibri" panose="020F0502020204030204" pitchFamily="34" charset="0"/>
              <a:buChar char="‐"/>
            </a:pPr>
            <a:r>
              <a:rPr lang="en-CA" sz="2000" dirty="0">
                <a:effectLst/>
                <a:ea typeface="Calibri" panose="020F0502020204030204" pitchFamily="34" charset="0"/>
                <a:cs typeface="Calibri" panose="020F0502020204030204" pitchFamily="34" charset="0"/>
              </a:rPr>
              <a:t>Delay in availability of EGLA class report or platform </a:t>
            </a:r>
          </a:p>
          <a:p>
            <a:pPr marL="800100" lvl="1" indent="-342900">
              <a:lnSpc>
                <a:spcPct val="107000"/>
              </a:lnSpc>
              <a:buFont typeface="Calibri" panose="020F0502020204030204" pitchFamily="34" charset="0"/>
              <a:buChar char="‐"/>
            </a:pPr>
            <a:r>
              <a:rPr lang="en-CA" sz="2000" dirty="0">
                <a:effectLst/>
                <a:ea typeface="Calibri" panose="020F0502020204030204" pitchFamily="34" charset="0"/>
                <a:cs typeface="Calibri" panose="020F0502020204030204" pitchFamily="34" charset="0"/>
              </a:rPr>
              <a:t>Too many teachers/students to support</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7822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data source&#10;&#10;Description automatically generated">
            <a:extLst>
              <a:ext uri="{FF2B5EF4-FFF2-40B4-BE49-F238E27FC236}">
                <a16:creationId xmlns:a16="http://schemas.microsoft.com/office/drawing/2014/main" id="{7D0F4E2F-BB46-620F-352B-F9BC1A012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74" y="1935933"/>
            <a:ext cx="5467224" cy="3910498"/>
          </a:xfrm>
          <a:prstGeom prst="rect">
            <a:avLst/>
          </a:prstGeom>
          <a:noFill/>
        </p:spPr>
      </p:pic>
      <p:pic>
        <p:nvPicPr>
          <p:cNvPr id="3" name="Picture 2" descr="A graph of data on a white background&#10;&#10;Description automatically generated with medium confidence">
            <a:extLst>
              <a:ext uri="{FF2B5EF4-FFF2-40B4-BE49-F238E27FC236}">
                <a16:creationId xmlns:a16="http://schemas.microsoft.com/office/drawing/2014/main" id="{A0C56632-0ABD-2B62-B7CF-A4593B254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313" y="1935933"/>
            <a:ext cx="5914762" cy="3521972"/>
          </a:xfrm>
          <a:prstGeom prst="rect">
            <a:avLst/>
          </a:prstGeom>
        </p:spPr>
      </p:pic>
      <p:sp>
        <p:nvSpPr>
          <p:cNvPr id="4" name="TextBox 3">
            <a:extLst>
              <a:ext uri="{FF2B5EF4-FFF2-40B4-BE49-F238E27FC236}">
                <a16:creationId xmlns:a16="http://schemas.microsoft.com/office/drawing/2014/main" id="{5CCAE08B-5876-7E41-C273-547081FB1C48}"/>
              </a:ext>
            </a:extLst>
          </p:cNvPr>
          <p:cNvSpPr txBox="1"/>
          <p:nvPr/>
        </p:nvSpPr>
        <p:spPr>
          <a:xfrm>
            <a:off x="781538" y="453292"/>
            <a:ext cx="10488247" cy="646331"/>
          </a:xfrm>
          <a:prstGeom prst="rect">
            <a:avLst/>
          </a:prstGeom>
          <a:noFill/>
        </p:spPr>
        <p:txBody>
          <a:bodyPr wrap="square" rtlCol="0">
            <a:spAutoFit/>
          </a:bodyPr>
          <a:lstStyle/>
          <a:p>
            <a:r>
              <a:rPr lang="en-US" dirty="0"/>
              <a:t>Academic Support Teacher Survey:  </a:t>
            </a:r>
            <a:r>
              <a:rPr lang="en-US" i="1" dirty="0"/>
              <a:t> Main data sources that assisted school administrators in assigning the AST to classrooms for Literacy and Numeracy </a:t>
            </a:r>
            <a:endParaRPr lang="en-US" dirty="0"/>
          </a:p>
        </p:txBody>
      </p:sp>
    </p:spTree>
    <p:extLst>
      <p:ext uri="{BB962C8B-B14F-4D97-AF65-F5344CB8AC3E}">
        <p14:creationId xmlns:p14="http://schemas.microsoft.com/office/powerpoint/2010/main" val="159673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C9E5E5-4CEB-4EF4-988D-9B30834FB906}"/>
              </a:ext>
            </a:extLst>
          </p:cNvPr>
          <p:cNvSpPr/>
          <p:nvPr/>
        </p:nvSpPr>
        <p:spPr>
          <a:xfrm>
            <a:off x="17333" y="650781"/>
            <a:ext cx="1949119" cy="327564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endParaRPr lang="en-CA" sz="3200" dirty="0">
              <a:solidFill>
                <a:schemeClr val="bg1"/>
              </a:solidFill>
              <a:cs typeface="Times New Roman" panose="02020603050405020304" pitchFamily="18" charset="0"/>
            </a:endParaRPr>
          </a:p>
        </p:txBody>
      </p:sp>
      <p:grpSp>
        <p:nvGrpSpPr>
          <p:cNvPr id="45" name="Graphic 7">
            <a:extLst>
              <a:ext uri="{FF2B5EF4-FFF2-40B4-BE49-F238E27FC236}">
                <a16:creationId xmlns:a16="http://schemas.microsoft.com/office/drawing/2014/main" id="{39184AD2-46DE-41EE-8E34-B26CF56C20CC}"/>
              </a:ext>
            </a:extLst>
          </p:cNvPr>
          <p:cNvGrpSpPr/>
          <p:nvPr/>
        </p:nvGrpSpPr>
        <p:grpSpPr>
          <a:xfrm>
            <a:off x="259994" y="5858732"/>
            <a:ext cx="1463795" cy="505295"/>
            <a:chOff x="1247686" y="5656362"/>
            <a:chExt cx="1463795" cy="505295"/>
          </a:xfrm>
        </p:grpSpPr>
        <p:sp>
          <p:nvSpPr>
            <p:cNvPr id="46" name="Freeform: Shape 45">
              <a:extLst>
                <a:ext uri="{FF2B5EF4-FFF2-40B4-BE49-F238E27FC236}">
                  <a16:creationId xmlns:a16="http://schemas.microsoft.com/office/drawing/2014/main" id="{29D6E628-CB19-4292-86A4-379EF0B82446}"/>
                </a:ext>
              </a:extLst>
            </p:cNvPr>
            <p:cNvSpPr/>
            <p:nvPr/>
          </p:nvSpPr>
          <p:spPr>
            <a:xfrm>
              <a:off x="2339000"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299"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47" name="Freeform: Shape 46">
              <a:extLst>
                <a:ext uri="{FF2B5EF4-FFF2-40B4-BE49-F238E27FC236}">
                  <a16:creationId xmlns:a16="http://schemas.microsoft.com/office/drawing/2014/main" id="{44993245-D129-482B-B4A8-C58DD8FEA910}"/>
                </a:ext>
              </a:extLst>
            </p:cNvPr>
            <p:cNvSpPr/>
            <p:nvPr/>
          </p:nvSpPr>
          <p:spPr>
            <a:xfrm>
              <a:off x="2403909" y="5951783"/>
              <a:ext cx="21470" cy="23966"/>
            </a:xfrm>
            <a:custGeom>
              <a:avLst/>
              <a:gdLst>
                <a:gd name="connsiteX0" fmla="*/ 8488 w 21470"/>
                <a:gd name="connsiteY0" fmla="*/ 23967 h 23966"/>
                <a:gd name="connsiteX1" fmla="*/ 21470 w 21470"/>
                <a:gd name="connsiteY1" fmla="*/ 16643 h 23966"/>
                <a:gd name="connsiteX2" fmla="*/ 21470 w 21470"/>
                <a:gd name="connsiteY2" fmla="*/ 0 h 23966"/>
                <a:gd name="connsiteX3" fmla="*/ 11650 w 21470"/>
                <a:gd name="connsiteY3" fmla="*/ 4660 h 23966"/>
                <a:gd name="connsiteX4" fmla="*/ 0 w 21470"/>
                <a:gd name="connsiteY4" fmla="*/ 15978 h 23966"/>
                <a:gd name="connsiteX5" fmla="*/ 8488 w 21470"/>
                <a:gd name="connsiteY5" fmla="*/ 23967 h 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0" h="23966">
                  <a:moveTo>
                    <a:pt x="8488" y="23967"/>
                  </a:moveTo>
                  <a:cubicBezTo>
                    <a:pt x="9986" y="23967"/>
                    <a:pt x="15811" y="23467"/>
                    <a:pt x="21470" y="16643"/>
                  </a:cubicBezTo>
                  <a:lnTo>
                    <a:pt x="21470" y="0"/>
                  </a:lnTo>
                  <a:cubicBezTo>
                    <a:pt x="17642" y="2663"/>
                    <a:pt x="16311" y="3162"/>
                    <a:pt x="11650" y="4660"/>
                  </a:cubicBezTo>
                  <a:cubicBezTo>
                    <a:pt x="8322" y="5825"/>
                    <a:pt x="0" y="8655"/>
                    <a:pt x="0" y="15978"/>
                  </a:cubicBezTo>
                  <a:cubicBezTo>
                    <a:pt x="166" y="20471"/>
                    <a:pt x="3662" y="23967"/>
                    <a:pt x="8488" y="23967"/>
                  </a:cubicBezTo>
                  <a:close/>
                </a:path>
              </a:pathLst>
            </a:custGeom>
            <a:noFill/>
            <a:ln w="16561" cap="flat">
              <a:noFill/>
              <a:prstDash val="solid"/>
              <a:miter/>
            </a:ln>
          </p:spPr>
          <p:txBody>
            <a:bodyPr rtlCol="0" anchor="ctr"/>
            <a:lstStyle/>
            <a:p>
              <a:endParaRPr lang="en-CA"/>
            </a:p>
          </p:txBody>
        </p:sp>
        <p:sp>
          <p:nvSpPr>
            <p:cNvPr id="48" name="Freeform: Shape 47">
              <a:extLst>
                <a:ext uri="{FF2B5EF4-FFF2-40B4-BE49-F238E27FC236}">
                  <a16:creationId xmlns:a16="http://schemas.microsoft.com/office/drawing/2014/main" id="{B9C23E63-29DA-42C1-8FEC-69DFC19A0FCE}"/>
                </a:ext>
              </a:extLst>
            </p:cNvPr>
            <p:cNvSpPr/>
            <p:nvPr/>
          </p:nvSpPr>
          <p:spPr>
            <a:xfrm>
              <a:off x="2141109" y="5930479"/>
              <a:ext cx="31289" cy="48598"/>
            </a:xfrm>
            <a:custGeom>
              <a:avLst/>
              <a:gdLst>
                <a:gd name="connsiteX0" fmla="*/ 16976 w 31289"/>
                <a:gd name="connsiteY0" fmla="*/ 48599 h 48598"/>
                <a:gd name="connsiteX1" fmla="*/ 23134 w 31289"/>
                <a:gd name="connsiteY1" fmla="*/ 47101 h 48598"/>
                <a:gd name="connsiteX2" fmla="*/ 31290 w 31289"/>
                <a:gd name="connsiteY2" fmla="*/ 25465 h 48598"/>
                <a:gd name="connsiteX3" fmla="*/ 24965 w 31289"/>
                <a:gd name="connsiteY3" fmla="*/ 4327 h 48598"/>
                <a:gd name="connsiteX4" fmla="*/ 15146 w 31289"/>
                <a:gd name="connsiteY4" fmla="*/ 0 h 48598"/>
                <a:gd name="connsiteX5" fmla="*/ 4660 w 31289"/>
                <a:gd name="connsiteY5" fmla="*/ 5326 h 48598"/>
                <a:gd name="connsiteX6" fmla="*/ 0 w 31289"/>
                <a:gd name="connsiteY6" fmla="*/ 22635 h 48598"/>
                <a:gd name="connsiteX7" fmla="*/ 16976 w 31289"/>
                <a:gd name="connsiteY7" fmla="*/ 48599 h 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 h="48598">
                  <a:moveTo>
                    <a:pt x="16976" y="48599"/>
                  </a:moveTo>
                  <a:cubicBezTo>
                    <a:pt x="18974" y="48599"/>
                    <a:pt x="21304" y="48100"/>
                    <a:pt x="23134" y="47101"/>
                  </a:cubicBezTo>
                  <a:cubicBezTo>
                    <a:pt x="30957" y="42441"/>
                    <a:pt x="31290" y="29792"/>
                    <a:pt x="31290" y="25465"/>
                  </a:cubicBezTo>
                  <a:cubicBezTo>
                    <a:pt x="31290" y="15811"/>
                    <a:pt x="28460" y="7989"/>
                    <a:pt x="24965" y="4327"/>
                  </a:cubicBezTo>
                  <a:cubicBezTo>
                    <a:pt x="22635" y="1831"/>
                    <a:pt x="19140" y="0"/>
                    <a:pt x="15146" y="0"/>
                  </a:cubicBezTo>
                  <a:cubicBezTo>
                    <a:pt x="10485" y="0"/>
                    <a:pt x="6824" y="2663"/>
                    <a:pt x="4660" y="5326"/>
                  </a:cubicBezTo>
                  <a:cubicBezTo>
                    <a:pt x="1498" y="9320"/>
                    <a:pt x="0" y="15811"/>
                    <a:pt x="0" y="22635"/>
                  </a:cubicBezTo>
                  <a:cubicBezTo>
                    <a:pt x="166" y="34119"/>
                    <a:pt x="4827" y="48599"/>
                    <a:pt x="16976" y="48599"/>
                  </a:cubicBezTo>
                  <a:close/>
                </a:path>
              </a:pathLst>
            </a:custGeom>
            <a:noFill/>
            <a:ln w="16561" cap="flat">
              <a:noFill/>
              <a:prstDash val="solid"/>
              <a:miter/>
            </a:ln>
          </p:spPr>
          <p:txBody>
            <a:bodyPr rtlCol="0" anchor="ctr"/>
            <a:lstStyle/>
            <a:p>
              <a:endParaRPr lang="en-CA"/>
            </a:p>
          </p:txBody>
        </p:sp>
        <p:sp>
          <p:nvSpPr>
            <p:cNvPr id="49" name="Freeform: Shape 48">
              <a:extLst>
                <a:ext uri="{FF2B5EF4-FFF2-40B4-BE49-F238E27FC236}">
                  <a16:creationId xmlns:a16="http://schemas.microsoft.com/office/drawing/2014/main" id="{D9DE41BF-050C-4A37-8D1D-16AEA1EC7511}"/>
                </a:ext>
              </a:extLst>
            </p:cNvPr>
            <p:cNvSpPr/>
            <p:nvPr/>
          </p:nvSpPr>
          <p:spPr>
            <a:xfrm>
              <a:off x="1815728" y="5699302"/>
              <a:ext cx="191980" cy="168598"/>
            </a:xfrm>
            <a:custGeom>
              <a:avLst/>
              <a:gdLst>
                <a:gd name="connsiteX0" fmla="*/ 134479 w 191980"/>
                <a:gd name="connsiteY0" fmla="*/ 113176 h 168598"/>
                <a:gd name="connsiteX1" fmla="*/ 172427 w 191980"/>
                <a:gd name="connsiteY1" fmla="*/ 145630 h 168598"/>
                <a:gd name="connsiteX2" fmla="*/ 188072 w 191980"/>
                <a:gd name="connsiteY2" fmla="*/ 43939 h 168598"/>
                <a:gd name="connsiteX3" fmla="*/ 70901 w 191980"/>
                <a:gd name="connsiteY3" fmla="*/ 0 h 168598"/>
                <a:gd name="connsiteX4" fmla="*/ 0 w 191980"/>
                <a:gd name="connsiteY4" fmla="*/ 168598 h 168598"/>
                <a:gd name="connsiteX5" fmla="*/ 134479 w 191980"/>
                <a:gd name="connsiteY5" fmla="*/ 113176 h 1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80" h="168598">
                  <a:moveTo>
                    <a:pt x="134479" y="113176"/>
                  </a:moveTo>
                  <a:cubicBezTo>
                    <a:pt x="134479" y="113176"/>
                    <a:pt x="154618" y="117836"/>
                    <a:pt x="172427" y="145630"/>
                  </a:cubicBezTo>
                  <a:cubicBezTo>
                    <a:pt x="186574" y="112676"/>
                    <a:pt x="198390" y="76061"/>
                    <a:pt x="188072" y="43939"/>
                  </a:cubicBezTo>
                  <a:cubicBezTo>
                    <a:pt x="188072" y="43939"/>
                    <a:pt x="154285" y="0"/>
                    <a:pt x="70901" y="0"/>
                  </a:cubicBezTo>
                  <a:cubicBezTo>
                    <a:pt x="70901" y="0"/>
                    <a:pt x="110346" y="36782"/>
                    <a:pt x="0" y="168598"/>
                  </a:cubicBezTo>
                  <a:cubicBezTo>
                    <a:pt x="166" y="168598"/>
                    <a:pt x="83218" y="99528"/>
                    <a:pt x="134479" y="113176"/>
                  </a:cubicBezTo>
                  <a:close/>
                </a:path>
              </a:pathLst>
            </a:custGeom>
            <a:noFill/>
            <a:ln w="16561" cap="flat">
              <a:noFill/>
              <a:prstDash val="solid"/>
              <a:miter/>
            </a:ln>
          </p:spPr>
          <p:txBody>
            <a:bodyPr rtlCol="0" anchor="ctr"/>
            <a:lstStyle/>
            <a:p>
              <a:endParaRPr lang="en-CA"/>
            </a:p>
          </p:txBody>
        </p:sp>
        <p:sp>
          <p:nvSpPr>
            <p:cNvPr id="50" name="Freeform: Shape 49">
              <a:extLst>
                <a:ext uri="{FF2B5EF4-FFF2-40B4-BE49-F238E27FC236}">
                  <a16:creationId xmlns:a16="http://schemas.microsoft.com/office/drawing/2014/main" id="{DD357284-B21A-499A-AD8E-9252377BED64}"/>
                </a:ext>
              </a:extLst>
            </p:cNvPr>
            <p:cNvSpPr/>
            <p:nvPr/>
          </p:nvSpPr>
          <p:spPr>
            <a:xfrm>
              <a:off x="1310931" y="6048648"/>
              <a:ext cx="74895" cy="83550"/>
            </a:xfrm>
            <a:custGeom>
              <a:avLst/>
              <a:gdLst>
                <a:gd name="connsiteX0" fmla="*/ 74896 w 74895"/>
                <a:gd name="connsiteY0" fmla="*/ 42940 h 83550"/>
                <a:gd name="connsiteX1" fmla="*/ 56921 w 74895"/>
                <a:gd name="connsiteY1" fmla="*/ 7656 h 83550"/>
                <a:gd name="connsiteX2" fmla="*/ 21969 w 74895"/>
                <a:gd name="connsiteY2" fmla="*/ 0 h 83550"/>
                <a:gd name="connsiteX3" fmla="*/ 0 w 74895"/>
                <a:gd name="connsiteY3" fmla="*/ 0 h 83550"/>
                <a:gd name="connsiteX4" fmla="*/ 0 w 74895"/>
                <a:gd name="connsiteY4" fmla="*/ 55090 h 83550"/>
                <a:gd name="connsiteX5" fmla="*/ 22802 w 74895"/>
                <a:gd name="connsiteY5" fmla="*/ 83550 h 83550"/>
                <a:gd name="connsiteX6" fmla="*/ 60915 w 74895"/>
                <a:gd name="connsiteY6" fmla="*/ 74230 h 83550"/>
                <a:gd name="connsiteX7" fmla="*/ 74896 w 74895"/>
                <a:gd name="connsiteY7" fmla="*/ 42940 h 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95" h="83550">
                  <a:moveTo>
                    <a:pt x="74896" y="42940"/>
                  </a:moveTo>
                  <a:cubicBezTo>
                    <a:pt x="74896" y="21803"/>
                    <a:pt x="63079" y="11484"/>
                    <a:pt x="56921" y="7656"/>
                  </a:cubicBezTo>
                  <a:cubicBezTo>
                    <a:pt x="45104" y="333"/>
                    <a:pt x="32288" y="0"/>
                    <a:pt x="21969" y="0"/>
                  </a:cubicBezTo>
                  <a:lnTo>
                    <a:pt x="0" y="0"/>
                  </a:lnTo>
                  <a:lnTo>
                    <a:pt x="0" y="55090"/>
                  </a:lnTo>
                  <a:cubicBezTo>
                    <a:pt x="0" y="70735"/>
                    <a:pt x="333" y="83550"/>
                    <a:pt x="22802" y="83550"/>
                  </a:cubicBezTo>
                  <a:cubicBezTo>
                    <a:pt x="35617" y="83550"/>
                    <a:pt x="51096" y="81719"/>
                    <a:pt x="60915" y="74230"/>
                  </a:cubicBezTo>
                  <a:cubicBezTo>
                    <a:pt x="67905" y="68904"/>
                    <a:pt x="74896" y="58585"/>
                    <a:pt x="74896" y="42940"/>
                  </a:cubicBezTo>
                  <a:close/>
                </a:path>
              </a:pathLst>
            </a:custGeom>
            <a:noFill/>
            <a:ln w="16561" cap="flat">
              <a:noFill/>
              <a:prstDash val="solid"/>
              <a:miter/>
            </a:ln>
          </p:spPr>
          <p:txBody>
            <a:bodyPr rtlCol="0" anchor="ctr"/>
            <a:lstStyle/>
            <a:p>
              <a:endParaRPr lang="en-CA"/>
            </a:p>
          </p:txBody>
        </p:sp>
        <p:sp>
          <p:nvSpPr>
            <p:cNvPr id="51" name="Freeform: Shape 50">
              <a:extLst>
                <a:ext uri="{FF2B5EF4-FFF2-40B4-BE49-F238E27FC236}">
                  <a16:creationId xmlns:a16="http://schemas.microsoft.com/office/drawing/2014/main" id="{711E82C3-3B97-4F21-8752-E3608A7D29A4}"/>
                </a:ext>
              </a:extLst>
            </p:cNvPr>
            <p:cNvSpPr/>
            <p:nvPr/>
          </p:nvSpPr>
          <p:spPr>
            <a:xfrm>
              <a:off x="1310931" y="5952948"/>
              <a:ext cx="64077" cy="71566"/>
            </a:xfrm>
            <a:custGeom>
              <a:avLst/>
              <a:gdLst>
                <a:gd name="connsiteX0" fmla="*/ 64077 w 64077"/>
                <a:gd name="connsiteY0" fmla="*/ 36283 h 71566"/>
                <a:gd name="connsiteX1" fmla="*/ 45770 w 64077"/>
                <a:gd name="connsiteY1" fmla="*/ 4161 h 71566"/>
                <a:gd name="connsiteX2" fmla="*/ 13315 w 64077"/>
                <a:gd name="connsiteY2" fmla="*/ 0 h 71566"/>
                <a:gd name="connsiteX3" fmla="*/ 0 w 64077"/>
                <a:gd name="connsiteY3" fmla="*/ 0 h 71566"/>
                <a:gd name="connsiteX4" fmla="*/ 0 w 64077"/>
                <a:gd name="connsiteY4" fmla="*/ 71567 h 71566"/>
                <a:gd name="connsiteX5" fmla="*/ 16976 w 64077"/>
                <a:gd name="connsiteY5" fmla="*/ 71567 h 71566"/>
                <a:gd name="connsiteX6" fmla="*/ 64077 w 64077"/>
                <a:gd name="connsiteY6" fmla="*/ 36283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77" h="71566">
                  <a:moveTo>
                    <a:pt x="64077" y="36283"/>
                  </a:moveTo>
                  <a:cubicBezTo>
                    <a:pt x="64077" y="21137"/>
                    <a:pt x="58585" y="9986"/>
                    <a:pt x="45770" y="4161"/>
                  </a:cubicBezTo>
                  <a:cubicBezTo>
                    <a:pt x="36782" y="333"/>
                    <a:pt x="26463" y="0"/>
                    <a:pt x="13315" y="0"/>
                  </a:cubicBezTo>
                  <a:lnTo>
                    <a:pt x="0" y="0"/>
                  </a:lnTo>
                  <a:lnTo>
                    <a:pt x="0" y="71567"/>
                  </a:lnTo>
                  <a:lnTo>
                    <a:pt x="16976" y="71567"/>
                  </a:lnTo>
                  <a:cubicBezTo>
                    <a:pt x="38779" y="71567"/>
                    <a:pt x="64077" y="65242"/>
                    <a:pt x="64077" y="36283"/>
                  </a:cubicBezTo>
                  <a:close/>
                </a:path>
              </a:pathLst>
            </a:custGeom>
            <a:noFill/>
            <a:ln w="16561" cap="flat">
              <a:noFill/>
              <a:prstDash val="solid"/>
              <a:miter/>
            </a:ln>
          </p:spPr>
          <p:txBody>
            <a:bodyPr rtlCol="0" anchor="ctr"/>
            <a:lstStyle/>
            <a:p>
              <a:endParaRPr lang="en-CA"/>
            </a:p>
          </p:txBody>
        </p:sp>
        <p:sp>
          <p:nvSpPr>
            <p:cNvPr id="52" name="Freeform: Shape 51">
              <a:extLst>
                <a:ext uri="{FF2B5EF4-FFF2-40B4-BE49-F238E27FC236}">
                  <a16:creationId xmlns:a16="http://schemas.microsoft.com/office/drawing/2014/main" id="{0F4E918F-0DA4-497D-AC86-9271C4587A44}"/>
                </a:ext>
              </a:extLst>
            </p:cNvPr>
            <p:cNvSpPr/>
            <p:nvPr/>
          </p:nvSpPr>
          <p:spPr>
            <a:xfrm>
              <a:off x="1555091" y="5930479"/>
              <a:ext cx="30624" cy="14979"/>
            </a:xfrm>
            <a:custGeom>
              <a:avLst/>
              <a:gdLst>
                <a:gd name="connsiteX0" fmla="*/ 27795 w 30624"/>
                <a:gd name="connsiteY0" fmla="*/ 5659 h 14979"/>
                <a:gd name="connsiteX1" fmla="*/ 16144 w 30624"/>
                <a:gd name="connsiteY1" fmla="*/ 0 h 14979"/>
                <a:gd name="connsiteX2" fmla="*/ 4327 w 30624"/>
                <a:gd name="connsiteY2" fmla="*/ 5492 h 14979"/>
                <a:gd name="connsiteX3" fmla="*/ 0 w 30624"/>
                <a:gd name="connsiteY3" fmla="*/ 14979 h 14979"/>
                <a:gd name="connsiteX4" fmla="*/ 30624 w 30624"/>
                <a:gd name="connsiteY4" fmla="*/ 14979 h 14979"/>
                <a:gd name="connsiteX5" fmla="*/ 27795 w 30624"/>
                <a:gd name="connsiteY5" fmla="*/ 5659 h 1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4" h="14979">
                  <a:moveTo>
                    <a:pt x="27795" y="5659"/>
                  </a:moveTo>
                  <a:cubicBezTo>
                    <a:pt x="24300" y="499"/>
                    <a:pt x="19140" y="0"/>
                    <a:pt x="16144" y="0"/>
                  </a:cubicBezTo>
                  <a:cubicBezTo>
                    <a:pt x="13814" y="0"/>
                    <a:pt x="8488" y="333"/>
                    <a:pt x="4327" y="5492"/>
                  </a:cubicBezTo>
                  <a:cubicBezTo>
                    <a:pt x="1664" y="8655"/>
                    <a:pt x="832" y="11983"/>
                    <a:pt x="0" y="14979"/>
                  </a:cubicBezTo>
                  <a:lnTo>
                    <a:pt x="30624" y="14979"/>
                  </a:lnTo>
                  <a:cubicBezTo>
                    <a:pt x="30291" y="11650"/>
                    <a:pt x="29958" y="8821"/>
                    <a:pt x="27795" y="5659"/>
                  </a:cubicBezTo>
                  <a:close/>
                </a:path>
              </a:pathLst>
            </a:custGeom>
            <a:noFill/>
            <a:ln w="16561" cap="flat">
              <a:noFill/>
              <a:prstDash val="solid"/>
              <a:miter/>
            </a:ln>
          </p:spPr>
          <p:txBody>
            <a:bodyPr rtlCol="0" anchor="ctr"/>
            <a:lstStyle/>
            <a:p>
              <a:endParaRPr lang="en-CA"/>
            </a:p>
          </p:txBody>
        </p:sp>
        <p:sp>
          <p:nvSpPr>
            <p:cNvPr id="53" name="Freeform: Shape 52">
              <a:extLst>
                <a:ext uri="{FF2B5EF4-FFF2-40B4-BE49-F238E27FC236}">
                  <a16:creationId xmlns:a16="http://schemas.microsoft.com/office/drawing/2014/main" id="{2CD03265-6599-4A07-BF25-DC9A4C54DFD1}"/>
                </a:ext>
              </a:extLst>
            </p:cNvPr>
            <p:cNvSpPr/>
            <p:nvPr/>
          </p:nvSpPr>
          <p:spPr>
            <a:xfrm>
              <a:off x="2260775" y="5924987"/>
              <a:ext cx="68904" cy="60582"/>
            </a:xfrm>
            <a:custGeom>
              <a:avLst/>
              <a:gdLst>
                <a:gd name="connsiteX0" fmla="*/ 8322 w 68904"/>
                <a:gd name="connsiteY0" fmla="*/ 9986 h 60582"/>
                <a:gd name="connsiteX1" fmla="*/ 29792 w 68904"/>
                <a:gd name="connsiteY1" fmla="*/ 60582 h 60582"/>
                <a:gd name="connsiteX2" fmla="*/ 37614 w 68904"/>
                <a:gd name="connsiteY2" fmla="*/ 60582 h 60582"/>
                <a:gd name="connsiteX3" fmla="*/ 60915 w 68904"/>
                <a:gd name="connsiteY3" fmla="*/ 9986 h 60582"/>
                <a:gd name="connsiteX4" fmla="*/ 68904 w 68904"/>
                <a:gd name="connsiteY4" fmla="*/ 1997 h 60582"/>
                <a:gd name="connsiteX5" fmla="*/ 68904 w 68904"/>
                <a:gd name="connsiteY5" fmla="*/ 0 h 60582"/>
                <a:gd name="connsiteX6" fmla="*/ 45936 w 68904"/>
                <a:gd name="connsiteY6" fmla="*/ 0 h 60582"/>
                <a:gd name="connsiteX7" fmla="*/ 45936 w 68904"/>
                <a:gd name="connsiteY7" fmla="*/ 1997 h 60582"/>
                <a:gd name="connsiteX8" fmla="*/ 51428 w 68904"/>
                <a:gd name="connsiteY8" fmla="*/ 7157 h 60582"/>
                <a:gd name="connsiteX9" fmla="*/ 50097 w 68904"/>
                <a:gd name="connsiteY9" fmla="*/ 12316 h 60582"/>
                <a:gd name="connsiteX10" fmla="*/ 37614 w 68904"/>
                <a:gd name="connsiteY10" fmla="*/ 40943 h 60582"/>
                <a:gd name="connsiteX11" fmla="*/ 25964 w 68904"/>
                <a:gd name="connsiteY11" fmla="*/ 11484 h 60582"/>
                <a:gd name="connsiteX12" fmla="*/ 24799 w 68904"/>
                <a:gd name="connsiteY12" fmla="*/ 7157 h 60582"/>
                <a:gd name="connsiteX13" fmla="*/ 29792 w 68904"/>
                <a:gd name="connsiteY13" fmla="*/ 2164 h 60582"/>
                <a:gd name="connsiteX14" fmla="*/ 29792 w 68904"/>
                <a:gd name="connsiteY14" fmla="*/ 166 h 60582"/>
                <a:gd name="connsiteX15" fmla="*/ 0 w 68904"/>
                <a:gd name="connsiteY15" fmla="*/ 166 h 60582"/>
                <a:gd name="connsiteX16" fmla="*/ 0 w 68904"/>
                <a:gd name="connsiteY16" fmla="*/ 2164 h 60582"/>
                <a:gd name="connsiteX17" fmla="*/ 8322 w 68904"/>
                <a:gd name="connsiteY17" fmla="*/ 9986 h 6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04" h="60582">
                  <a:moveTo>
                    <a:pt x="8322" y="9986"/>
                  </a:moveTo>
                  <a:lnTo>
                    <a:pt x="29792" y="60582"/>
                  </a:lnTo>
                  <a:lnTo>
                    <a:pt x="37614" y="60582"/>
                  </a:lnTo>
                  <a:lnTo>
                    <a:pt x="60915" y="9986"/>
                  </a:lnTo>
                  <a:cubicBezTo>
                    <a:pt x="63745" y="4161"/>
                    <a:pt x="64910" y="2497"/>
                    <a:pt x="68904" y="1997"/>
                  </a:cubicBezTo>
                  <a:lnTo>
                    <a:pt x="68904" y="0"/>
                  </a:lnTo>
                  <a:lnTo>
                    <a:pt x="45936" y="0"/>
                  </a:lnTo>
                  <a:lnTo>
                    <a:pt x="45936" y="1997"/>
                  </a:lnTo>
                  <a:cubicBezTo>
                    <a:pt x="47600" y="2164"/>
                    <a:pt x="51428" y="2663"/>
                    <a:pt x="51428" y="7157"/>
                  </a:cubicBezTo>
                  <a:cubicBezTo>
                    <a:pt x="51428" y="8655"/>
                    <a:pt x="50596" y="11151"/>
                    <a:pt x="50097" y="12316"/>
                  </a:cubicBezTo>
                  <a:lnTo>
                    <a:pt x="37614" y="40943"/>
                  </a:lnTo>
                  <a:lnTo>
                    <a:pt x="25964" y="11484"/>
                  </a:lnTo>
                  <a:cubicBezTo>
                    <a:pt x="25465" y="10153"/>
                    <a:pt x="24799" y="8488"/>
                    <a:pt x="24799" y="7157"/>
                  </a:cubicBezTo>
                  <a:cubicBezTo>
                    <a:pt x="24799" y="3162"/>
                    <a:pt x="28294" y="2497"/>
                    <a:pt x="29792" y="2164"/>
                  </a:cubicBezTo>
                  <a:lnTo>
                    <a:pt x="29792" y="166"/>
                  </a:lnTo>
                  <a:lnTo>
                    <a:pt x="0" y="166"/>
                  </a:lnTo>
                  <a:lnTo>
                    <a:pt x="0" y="2164"/>
                  </a:lnTo>
                  <a:cubicBezTo>
                    <a:pt x="3994" y="2497"/>
                    <a:pt x="5992" y="4993"/>
                    <a:pt x="8322" y="9986"/>
                  </a:cubicBezTo>
                  <a:close/>
                </a:path>
              </a:pathLst>
            </a:custGeom>
            <a:solidFill>
              <a:srgbClr val="FFFFFF"/>
            </a:solidFill>
            <a:ln w="16561" cap="flat">
              <a:noFill/>
              <a:prstDash val="solid"/>
              <a:miter/>
            </a:ln>
          </p:spPr>
          <p:txBody>
            <a:bodyPr rtlCol="0" anchor="ctr"/>
            <a:lstStyle/>
            <a:p>
              <a:endParaRPr lang="en-CA"/>
            </a:p>
          </p:txBody>
        </p:sp>
        <p:sp>
          <p:nvSpPr>
            <p:cNvPr id="54" name="Freeform: Shape 53">
              <a:extLst>
                <a:ext uri="{FF2B5EF4-FFF2-40B4-BE49-F238E27FC236}">
                  <a16:creationId xmlns:a16="http://schemas.microsoft.com/office/drawing/2014/main" id="{A0CB49F7-19A7-4041-AC13-8E43C6574F52}"/>
                </a:ext>
              </a:extLst>
            </p:cNvPr>
            <p:cNvSpPr/>
            <p:nvPr/>
          </p:nvSpPr>
          <p:spPr>
            <a:xfrm>
              <a:off x="1247686" y="5929481"/>
              <a:ext cx="183577" cy="226184"/>
            </a:xfrm>
            <a:custGeom>
              <a:avLst/>
              <a:gdLst>
                <a:gd name="connsiteX0" fmla="*/ 155117 w 183577"/>
                <a:gd name="connsiteY0" fmla="*/ 214701 h 226184"/>
                <a:gd name="connsiteX1" fmla="*/ 183578 w 183577"/>
                <a:gd name="connsiteY1" fmla="*/ 163439 h 226184"/>
                <a:gd name="connsiteX2" fmla="*/ 126491 w 183577"/>
                <a:gd name="connsiteY2" fmla="*/ 103855 h 226184"/>
                <a:gd name="connsiteX3" fmla="*/ 172427 w 183577"/>
                <a:gd name="connsiteY3" fmla="*/ 53259 h 226184"/>
                <a:gd name="connsiteX4" fmla="*/ 141969 w 183577"/>
                <a:gd name="connsiteY4" fmla="*/ 6158 h 226184"/>
                <a:gd name="connsiteX5" fmla="*/ 94202 w 183577"/>
                <a:gd name="connsiteY5" fmla="*/ 0 h 226184"/>
                <a:gd name="connsiteX6" fmla="*/ 0 w 183577"/>
                <a:gd name="connsiteY6" fmla="*/ 0 h 226184"/>
                <a:gd name="connsiteX7" fmla="*/ 0 w 183577"/>
                <a:gd name="connsiteY7" fmla="*/ 4827 h 226184"/>
                <a:gd name="connsiteX8" fmla="*/ 19639 w 183577"/>
                <a:gd name="connsiteY8" fmla="*/ 35284 h 226184"/>
                <a:gd name="connsiteX9" fmla="*/ 19639 w 183577"/>
                <a:gd name="connsiteY9" fmla="*/ 192398 h 226184"/>
                <a:gd name="connsiteX10" fmla="*/ 0 w 183577"/>
                <a:gd name="connsiteY10" fmla="*/ 221525 h 226184"/>
                <a:gd name="connsiteX11" fmla="*/ 0 w 183577"/>
                <a:gd name="connsiteY11" fmla="*/ 226185 h 226184"/>
                <a:gd name="connsiteX12" fmla="*/ 96865 w 183577"/>
                <a:gd name="connsiteY12" fmla="*/ 226185 h 226184"/>
                <a:gd name="connsiteX13" fmla="*/ 155117 w 183577"/>
                <a:gd name="connsiteY13" fmla="*/ 214701 h 226184"/>
                <a:gd name="connsiteX14" fmla="*/ 63245 w 183577"/>
                <a:gd name="connsiteY14" fmla="*/ 23634 h 226184"/>
                <a:gd name="connsiteX15" fmla="*/ 76560 w 183577"/>
                <a:gd name="connsiteY15" fmla="*/ 23634 h 226184"/>
                <a:gd name="connsiteX16" fmla="*/ 109015 w 183577"/>
                <a:gd name="connsiteY16" fmla="*/ 27795 h 226184"/>
                <a:gd name="connsiteX17" fmla="*/ 127323 w 183577"/>
                <a:gd name="connsiteY17" fmla="*/ 59916 h 226184"/>
                <a:gd name="connsiteX18" fmla="*/ 80222 w 183577"/>
                <a:gd name="connsiteY18" fmla="*/ 95201 h 226184"/>
                <a:gd name="connsiteX19" fmla="*/ 63245 w 183577"/>
                <a:gd name="connsiteY19" fmla="*/ 95201 h 226184"/>
                <a:gd name="connsiteX20" fmla="*/ 63245 w 183577"/>
                <a:gd name="connsiteY20" fmla="*/ 23634 h 226184"/>
                <a:gd name="connsiteX21" fmla="*/ 63245 w 183577"/>
                <a:gd name="connsiteY21" fmla="*/ 174257 h 226184"/>
                <a:gd name="connsiteX22" fmla="*/ 63245 w 183577"/>
                <a:gd name="connsiteY22" fmla="*/ 119167 h 226184"/>
                <a:gd name="connsiteX23" fmla="*/ 85381 w 183577"/>
                <a:gd name="connsiteY23" fmla="*/ 119167 h 226184"/>
                <a:gd name="connsiteX24" fmla="*/ 120333 w 183577"/>
                <a:gd name="connsiteY24" fmla="*/ 126823 h 226184"/>
                <a:gd name="connsiteX25" fmla="*/ 138307 w 183577"/>
                <a:gd name="connsiteY25" fmla="*/ 162107 h 226184"/>
                <a:gd name="connsiteX26" fmla="*/ 124161 w 183577"/>
                <a:gd name="connsiteY26" fmla="*/ 193564 h 226184"/>
                <a:gd name="connsiteX27" fmla="*/ 86047 w 183577"/>
                <a:gd name="connsiteY27" fmla="*/ 202884 h 226184"/>
                <a:gd name="connsiteX28" fmla="*/ 63245 w 183577"/>
                <a:gd name="connsiteY28" fmla="*/ 174257 h 22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3577" h="226184">
                  <a:moveTo>
                    <a:pt x="155117" y="214701"/>
                  </a:moveTo>
                  <a:cubicBezTo>
                    <a:pt x="169930" y="205713"/>
                    <a:pt x="183578" y="188404"/>
                    <a:pt x="183578" y="163439"/>
                  </a:cubicBezTo>
                  <a:cubicBezTo>
                    <a:pt x="183578" y="128155"/>
                    <a:pt x="157281" y="110180"/>
                    <a:pt x="126491" y="103855"/>
                  </a:cubicBezTo>
                  <a:cubicBezTo>
                    <a:pt x="150790" y="97364"/>
                    <a:pt x="172427" y="83384"/>
                    <a:pt x="172427" y="53259"/>
                  </a:cubicBezTo>
                  <a:cubicBezTo>
                    <a:pt x="172427" y="34286"/>
                    <a:pt x="164105" y="15146"/>
                    <a:pt x="141969" y="6158"/>
                  </a:cubicBezTo>
                  <a:cubicBezTo>
                    <a:pt x="129486" y="999"/>
                    <a:pt x="114008" y="0"/>
                    <a:pt x="94202" y="0"/>
                  </a:cubicBezTo>
                  <a:lnTo>
                    <a:pt x="0" y="0"/>
                  </a:lnTo>
                  <a:lnTo>
                    <a:pt x="0" y="4827"/>
                  </a:lnTo>
                  <a:cubicBezTo>
                    <a:pt x="19639" y="7323"/>
                    <a:pt x="19639" y="18641"/>
                    <a:pt x="19639" y="35284"/>
                  </a:cubicBezTo>
                  <a:lnTo>
                    <a:pt x="19639" y="192398"/>
                  </a:lnTo>
                  <a:cubicBezTo>
                    <a:pt x="19639" y="210041"/>
                    <a:pt x="17476" y="218362"/>
                    <a:pt x="0" y="221525"/>
                  </a:cubicBezTo>
                  <a:lnTo>
                    <a:pt x="0" y="226185"/>
                  </a:lnTo>
                  <a:lnTo>
                    <a:pt x="96865" y="226185"/>
                  </a:lnTo>
                  <a:cubicBezTo>
                    <a:pt x="114174" y="226185"/>
                    <a:pt x="136310" y="226185"/>
                    <a:pt x="155117" y="214701"/>
                  </a:cubicBezTo>
                  <a:close/>
                  <a:moveTo>
                    <a:pt x="63245" y="23634"/>
                  </a:moveTo>
                  <a:lnTo>
                    <a:pt x="76560" y="23634"/>
                  </a:lnTo>
                  <a:cubicBezTo>
                    <a:pt x="89708" y="23634"/>
                    <a:pt x="100027" y="23967"/>
                    <a:pt x="109015" y="27795"/>
                  </a:cubicBezTo>
                  <a:cubicBezTo>
                    <a:pt x="121830" y="33620"/>
                    <a:pt x="127323" y="44771"/>
                    <a:pt x="127323" y="59916"/>
                  </a:cubicBezTo>
                  <a:cubicBezTo>
                    <a:pt x="127323" y="88710"/>
                    <a:pt x="102025" y="95201"/>
                    <a:pt x="80222" y="95201"/>
                  </a:cubicBezTo>
                  <a:lnTo>
                    <a:pt x="63245" y="95201"/>
                  </a:lnTo>
                  <a:lnTo>
                    <a:pt x="63245" y="23634"/>
                  </a:lnTo>
                  <a:close/>
                  <a:moveTo>
                    <a:pt x="63245" y="174257"/>
                  </a:moveTo>
                  <a:lnTo>
                    <a:pt x="63245" y="119167"/>
                  </a:lnTo>
                  <a:lnTo>
                    <a:pt x="85381" y="119167"/>
                  </a:lnTo>
                  <a:cubicBezTo>
                    <a:pt x="95700" y="119167"/>
                    <a:pt x="108516" y="119500"/>
                    <a:pt x="120333" y="126823"/>
                  </a:cubicBezTo>
                  <a:cubicBezTo>
                    <a:pt x="126491" y="130651"/>
                    <a:pt x="138307" y="140970"/>
                    <a:pt x="138307" y="162107"/>
                  </a:cubicBezTo>
                  <a:cubicBezTo>
                    <a:pt x="138307" y="177752"/>
                    <a:pt x="131317" y="188071"/>
                    <a:pt x="124161" y="193564"/>
                  </a:cubicBezTo>
                  <a:cubicBezTo>
                    <a:pt x="114174" y="200887"/>
                    <a:pt x="98862" y="202884"/>
                    <a:pt x="86047" y="202884"/>
                  </a:cubicBezTo>
                  <a:cubicBezTo>
                    <a:pt x="63412" y="202884"/>
                    <a:pt x="63245" y="189902"/>
                    <a:pt x="63245" y="174257"/>
                  </a:cubicBezTo>
                  <a:close/>
                </a:path>
              </a:pathLst>
            </a:custGeom>
            <a:solidFill>
              <a:srgbClr val="FFFFFF"/>
            </a:solidFill>
            <a:ln w="16561" cap="flat">
              <a:noFill/>
              <a:prstDash val="solid"/>
              <a:miter/>
            </a:ln>
          </p:spPr>
          <p:txBody>
            <a:bodyPr rtlCol="0" anchor="ctr"/>
            <a:lstStyle/>
            <a:p>
              <a:endParaRPr lang="en-CA"/>
            </a:p>
          </p:txBody>
        </p:sp>
        <p:sp>
          <p:nvSpPr>
            <p:cNvPr id="55" name="Freeform: Shape 54">
              <a:extLst>
                <a:ext uri="{FF2B5EF4-FFF2-40B4-BE49-F238E27FC236}">
                  <a16:creationId xmlns:a16="http://schemas.microsoft.com/office/drawing/2014/main" id="{62270C4B-C0CF-4CA2-B235-124F017E0B87}"/>
                </a:ext>
              </a:extLst>
            </p:cNvPr>
            <p:cNvSpPr/>
            <p:nvPr/>
          </p:nvSpPr>
          <p:spPr>
            <a:xfrm>
              <a:off x="1427269" y="6001713"/>
              <a:ext cx="127655" cy="153952"/>
            </a:xfrm>
            <a:custGeom>
              <a:avLst/>
              <a:gdLst>
                <a:gd name="connsiteX0" fmla="*/ 109015 w 127655"/>
                <a:gd name="connsiteY0" fmla="*/ 1997 h 153952"/>
                <a:gd name="connsiteX1" fmla="*/ 61914 w 127655"/>
                <a:gd name="connsiteY1" fmla="*/ 27628 h 153952"/>
                <a:gd name="connsiteX2" fmla="*/ 61914 w 127655"/>
                <a:gd name="connsiteY2" fmla="*/ 0 h 153952"/>
                <a:gd name="connsiteX3" fmla="*/ 0 w 127655"/>
                <a:gd name="connsiteY3" fmla="*/ 32455 h 153952"/>
                <a:gd name="connsiteX4" fmla="*/ 1664 w 127655"/>
                <a:gd name="connsiteY4" fmla="*/ 35950 h 153952"/>
                <a:gd name="connsiteX5" fmla="*/ 22136 w 127655"/>
                <a:gd name="connsiteY5" fmla="*/ 68072 h 153952"/>
                <a:gd name="connsiteX6" fmla="*/ 22136 w 127655"/>
                <a:gd name="connsiteY6" fmla="*/ 115506 h 153952"/>
                <a:gd name="connsiteX7" fmla="*/ 19639 w 127655"/>
                <a:gd name="connsiteY7" fmla="*/ 135977 h 153952"/>
                <a:gd name="connsiteX8" fmla="*/ 3329 w 127655"/>
                <a:gd name="connsiteY8" fmla="*/ 149458 h 153952"/>
                <a:gd name="connsiteX9" fmla="*/ 3329 w 127655"/>
                <a:gd name="connsiteY9" fmla="*/ 153952 h 153952"/>
                <a:gd name="connsiteX10" fmla="*/ 81553 w 127655"/>
                <a:gd name="connsiteY10" fmla="*/ 153952 h 153952"/>
                <a:gd name="connsiteX11" fmla="*/ 81553 w 127655"/>
                <a:gd name="connsiteY11" fmla="*/ 149458 h 153952"/>
                <a:gd name="connsiteX12" fmla="*/ 61914 w 127655"/>
                <a:gd name="connsiteY12" fmla="*/ 115506 h 153952"/>
                <a:gd name="connsiteX13" fmla="*/ 61914 w 127655"/>
                <a:gd name="connsiteY13" fmla="*/ 71567 h 153952"/>
                <a:gd name="connsiteX14" fmla="*/ 68405 w 127655"/>
                <a:gd name="connsiteY14" fmla="*/ 45603 h 153952"/>
                <a:gd name="connsiteX15" fmla="*/ 93370 w 127655"/>
                <a:gd name="connsiteY15" fmla="*/ 32788 h 153952"/>
                <a:gd name="connsiteX16" fmla="*/ 117170 w 127655"/>
                <a:gd name="connsiteY16" fmla="*/ 48432 h 153952"/>
                <a:gd name="connsiteX17" fmla="*/ 120998 w 127655"/>
                <a:gd name="connsiteY17" fmla="*/ 48432 h 153952"/>
                <a:gd name="connsiteX18" fmla="*/ 127656 w 127655"/>
                <a:gd name="connsiteY18" fmla="*/ 5492 h 153952"/>
                <a:gd name="connsiteX19" fmla="*/ 109015 w 127655"/>
                <a:gd name="connsiteY19" fmla="*/ 1997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55" h="153952">
                  <a:moveTo>
                    <a:pt x="109015" y="1997"/>
                  </a:moveTo>
                  <a:cubicBezTo>
                    <a:pt x="84715" y="1997"/>
                    <a:pt x="71733" y="16477"/>
                    <a:pt x="61914" y="27628"/>
                  </a:cubicBezTo>
                  <a:lnTo>
                    <a:pt x="61914" y="0"/>
                  </a:lnTo>
                  <a:lnTo>
                    <a:pt x="0" y="32455"/>
                  </a:lnTo>
                  <a:lnTo>
                    <a:pt x="1664" y="35950"/>
                  </a:lnTo>
                  <a:cubicBezTo>
                    <a:pt x="21803" y="35950"/>
                    <a:pt x="22136" y="51595"/>
                    <a:pt x="22136" y="68072"/>
                  </a:cubicBezTo>
                  <a:lnTo>
                    <a:pt x="22136" y="115506"/>
                  </a:lnTo>
                  <a:cubicBezTo>
                    <a:pt x="22136" y="121664"/>
                    <a:pt x="21803" y="130318"/>
                    <a:pt x="19639" y="135977"/>
                  </a:cubicBezTo>
                  <a:cubicBezTo>
                    <a:pt x="15478" y="145297"/>
                    <a:pt x="8155" y="147794"/>
                    <a:pt x="3329" y="149458"/>
                  </a:cubicBezTo>
                  <a:lnTo>
                    <a:pt x="3329" y="153952"/>
                  </a:lnTo>
                  <a:lnTo>
                    <a:pt x="81553" y="153952"/>
                  </a:lnTo>
                  <a:lnTo>
                    <a:pt x="81553" y="149458"/>
                  </a:lnTo>
                  <a:cubicBezTo>
                    <a:pt x="63911" y="143134"/>
                    <a:pt x="61914" y="139139"/>
                    <a:pt x="61914" y="115506"/>
                  </a:cubicBezTo>
                  <a:lnTo>
                    <a:pt x="61914" y="71567"/>
                  </a:lnTo>
                  <a:cubicBezTo>
                    <a:pt x="61914" y="63911"/>
                    <a:pt x="61914" y="54591"/>
                    <a:pt x="68405" y="45603"/>
                  </a:cubicBezTo>
                  <a:cubicBezTo>
                    <a:pt x="74230" y="37614"/>
                    <a:pt x="82885" y="32788"/>
                    <a:pt x="93370" y="32788"/>
                  </a:cubicBezTo>
                  <a:cubicBezTo>
                    <a:pt x="107517" y="32788"/>
                    <a:pt x="113176" y="41775"/>
                    <a:pt x="117170" y="48432"/>
                  </a:cubicBezTo>
                  <a:lnTo>
                    <a:pt x="120998" y="48432"/>
                  </a:lnTo>
                  <a:lnTo>
                    <a:pt x="127656" y="5492"/>
                  </a:lnTo>
                  <a:cubicBezTo>
                    <a:pt x="123994" y="4161"/>
                    <a:pt x="118002" y="1997"/>
                    <a:pt x="109015" y="1997"/>
                  </a:cubicBezTo>
                  <a:close/>
                </a:path>
              </a:pathLst>
            </a:custGeom>
            <a:solidFill>
              <a:srgbClr val="FFFFFF"/>
            </a:solidFill>
            <a:ln w="16561" cap="flat">
              <a:noFill/>
              <a:prstDash val="solid"/>
              <a:miter/>
            </a:ln>
          </p:spPr>
          <p:txBody>
            <a:bodyPr rtlCol="0" anchor="ctr"/>
            <a:lstStyle/>
            <a:p>
              <a:endParaRPr lang="en-CA"/>
            </a:p>
          </p:txBody>
        </p:sp>
        <p:sp>
          <p:nvSpPr>
            <p:cNvPr id="56" name="Freeform: Shape 55">
              <a:extLst>
                <a:ext uri="{FF2B5EF4-FFF2-40B4-BE49-F238E27FC236}">
                  <a16:creationId xmlns:a16="http://schemas.microsoft.com/office/drawing/2014/main" id="{D58A5F47-1454-4C4A-B490-1E3C1F3C8B3C}"/>
                </a:ext>
              </a:extLst>
            </p:cNvPr>
            <p:cNvSpPr/>
            <p:nvPr/>
          </p:nvSpPr>
          <p:spPr>
            <a:xfrm>
              <a:off x="1560583" y="6004210"/>
              <a:ext cx="183078" cy="157447"/>
            </a:xfrm>
            <a:custGeom>
              <a:avLst/>
              <a:gdLst>
                <a:gd name="connsiteX0" fmla="*/ 181081 w 183078"/>
                <a:gd name="connsiteY0" fmla="*/ 128321 h 157447"/>
                <a:gd name="connsiteX1" fmla="*/ 164438 w 183078"/>
                <a:gd name="connsiteY1" fmla="*/ 97531 h 157447"/>
                <a:gd name="connsiteX2" fmla="*/ 164438 w 183078"/>
                <a:gd name="connsiteY2" fmla="*/ 333 h 157447"/>
                <a:gd name="connsiteX3" fmla="*/ 105520 w 183078"/>
                <a:gd name="connsiteY3" fmla="*/ 12150 h 157447"/>
                <a:gd name="connsiteX4" fmla="*/ 105520 w 183078"/>
                <a:gd name="connsiteY4" fmla="*/ 16643 h 157447"/>
                <a:gd name="connsiteX5" fmla="*/ 124493 w 183078"/>
                <a:gd name="connsiteY5" fmla="*/ 40277 h 157447"/>
                <a:gd name="connsiteX6" fmla="*/ 124493 w 183078"/>
                <a:gd name="connsiteY6" fmla="*/ 91872 h 157447"/>
                <a:gd name="connsiteX7" fmla="*/ 116837 w 183078"/>
                <a:gd name="connsiteY7" fmla="*/ 116837 h 157447"/>
                <a:gd name="connsiteX8" fmla="*/ 88876 w 183078"/>
                <a:gd name="connsiteY8" fmla="*/ 128321 h 157447"/>
                <a:gd name="connsiteX9" fmla="*/ 60249 w 183078"/>
                <a:gd name="connsiteY9" fmla="*/ 109015 h 157447"/>
                <a:gd name="connsiteX10" fmla="*/ 58086 w 183078"/>
                <a:gd name="connsiteY10" fmla="*/ 91706 h 157447"/>
                <a:gd name="connsiteX11" fmla="*/ 58086 w 183078"/>
                <a:gd name="connsiteY11" fmla="*/ 0 h 157447"/>
                <a:gd name="connsiteX12" fmla="*/ 0 w 183078"/>
                <a:gd name="connsiteY12" fmla="*/ 11817 h 157447"/>
                <a:gd name="connsiteX13" fmla="*/ 0 w 183078"/>
                <a:gd name="connsiteY13" fmla="*/ 16311 h 157447"/>
                <a:gd name="connsiteX14" fmla="*/ 17975 w 183078"/>
                <a:gd name="connsiteY14" fmla="*/ 43939 h 157447"/>
                <a:gd name="connsiteX15" fmla="*/ 17975 w 183078"/>
                <a:gd name="connsiteY15" fmla="*/ 100027 h 157447"/>
                <a:gd name="connsiteX16" fmla="*/ 28294 w 183078"/>
                <a:gd name="connsiteY16" fmla="*/ 138141 h 157447"/>
                <a:gd name="connsiteX17" fmla="*/ 70901 w 183078"/>
                <a:gd name="connsiteY17" fmla="*/ 156449 h 157447"/>
                <a:gd name="connsiteX18" fmla="*/ 126657 w 183078"/>
                <a:gd name="connsiteY18" fmla="*/ 127988 h 157447"/>
                <a:gd name="connsiteX19" fmla="*/ 147794 w 183078"/>
                <a:gd name="connsiteY19" fmla="*/ 157447 h 157447"/>
                <a:gd name="connsiteX20" fmla="*/ 183079 w 183078"/>
                <a:gd name="connsiteY20" fmla="*/ 131151 h 157447"/>
                <a:gd name="connsiteX21" fmla="*/ 181081 w 183078"/>
                <a:gd name="connsiteY21" fmla="*/ 128321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078" h="157447">
                  <a:moveTo>
                    <a:pt x="181081" y="128321"/>
                  </a:moveTo>
                  <a:cubicBezTo>
                    <a:pt x="164438" y="125159"/>
                    <a:pt x="164438" y="113176"/>
                    <a:pt x="164438" y="97531"/>
                  </a:cubicBezTo>
                  <a:lnTo>
                    <a:pt x="164438" y="333"/>
                  </a:lnTo>
                  <a:lnTo>
                    <a:pt x="105520" y="12150"/>
                  </a:lnTo>
                  <a:lnTo>
                    <a:pt x="105520" y="16643"/>
                  </a:lnTo>
                  <a:cubicBezTo>
                    <a:pt x="121165" y="18807"/>
                    <a:pt x="124493" y="24965"/>
                    <a:pt x="124493" y="40277"/>
                  </a:cubicBezTo>
                  <a:lnTo>
                    <a:pt x="124493" y="91872"/>
                  </a:lnTo>
                  <a:cubicBezTo>
                    <a:pt x="124493" y="98529"/>
                    <a:pt x="124161" y="108183"/>
                    <a:pt x="116837" y="116837"/>
                  </a:cubicBezTo>
                  <a:cubicBezTo>
                    <a:pt x="111012" y="123495"/>
                    <a:pt x="101359" y="128321"/>
                    <a:pt x="88876" y="128321"/>
                  </a:cubicBezTo>
                  <a:cubicBezTo>
                    <a:pt x="74064" y="128321"/>
                    <a:pt x="64244" y="120998"/>
                    <a:pt x="60249" y="109015"/>
                  </a:cubicBezTo>
                  <a:cubicBezTo>
                    <a:pt x="58585" y="103855"/>
                    <a:pt x="58086" y="98696"/>
                    <a:pt x="58086" y="91706"/>
                  </a:cubicBezTo>
                  <a:lnTo>
                    <a:pt x="58086" y="0"/>
                  </a:lnTo>
                  <a:lnTo>
                    <a:pt x="0" y="11817"/>
                  </a:lnTo>
                  <a:lnTo>
                    <a:pt x="0" y="16311"/>
                  </a:lnTo>
                  <a:cubicBezTo>
                    <a:pt x="16311" y="18474"/>
                    <a:pt x="17975" y="26962"/>
                    <a:pt x="17975" y="43939"/>
                  </a:cubicBezTo>
                  <a:lnTo>
                    <a:pt x="17975" y="100027"/>
                  </a:lnTo>
                  <a:cubicBezTo>
                    <a:pt x="17975" y="111844"/>
                    <a:pt x="18641" y="125991"/>
                    <a:pt x="28294" y="138141"/>
                  </a:cubicBezTo>
                  <a:cubicBezTo>
                    <a:pt x="32455" y="143633"/>
                    <a:pt x="44272" y="156449"/>
                    <a:pt x="70901" y="156449"/>
                  </a:cubicBezTo>
                  <a:cubicBezTo>
                    <a:pt x="96865" y="156449"/>
                    <a:pt x="115839" y="142635"/>
                    <a:pt x="126657" y="127988"/>
                  </a:cubicBezTo>
                  <a:cubicBezTo>
                    <a:pt x="128987" y="136976"/>
                    <a:pt x="133148" y="146629"/>
                    <a:pt x="147794" y="157447"/>
                  </a:cubicBezTo>
                  <a:lnTo>
                    <a:pt x="183079" y="131151"/>
                  </a:lnTo>
                  <a:lnTo>
                    <a:pt x="181081" y="128321"/>
                  </a:lnTo>
                  <a:close/>
                </a:path>
              </a:pathLst>
            </a:custGeom>
            <a:solidFill>
              <a:srgbClr val="FFFFFF"/>
            </a:solidFill>
            <a:ln w="16561" cap="flat">
              <a:noFill/>
              <a:prstDash val="solid"/>
              <a:miter/>
            </a:ln>
          </p:spPr>
          <p:txBody>
            <a:bodyPr rtlCol="0" anchor="ctr"/>
            <a:lstStyle/>
            <a:p>
              <a:endParaRPr lang="en-CA"/>
            </a:p>
          </p:txBody>
        </p:sp>
        <p:sp>
          <p:nvSpPr>
            <p:cNvPr id="57" name="Freeform: Shape 56">
              <a:extLst>
                <a:ext uri="{FF2B5EF4-FFF2-40B4-BE49-F238E27FC236}">
                  <a16:creationId xmlns:a16="http://schemas.microsoft.com/office/drawing/2014/main" id="{B2D472A0-2169-413B-A5DC-8E51ECA779D1}"/>
                </a:ext>
              </a:extLst>
            </p:cNvPr>
            <p:cNvSpPr/>
            <p:nvPr/>
          </p:nvSpPr>
          <p:spPr>
            <a:xfrm>
              <a:off x="1743662" y="6001547"/>
              <a:ext cx="187738" cy="154118"/>
            </a:xfrm>
            <a:custGeom>
              <a:avLst/>
              <a:gdLst>
                <a:gd name="connsiteX0" fmla="*/ 110846 w 187738"/>
                <a:gd name="connsiteY0" fmla="*/ 149625 h 154118"/>
                <a:gd name="connsiteX1" fmla="*/ 110846 w 187738"/>
                <a:gd name="connsiteY1" fmla="*/ 154119 h 154118"/>
                <a:gd name="connsiteX2" fmla="*/ 187739 w 187738"/>
                <a:gd name="connsiteY2" fmla="*/ 154119 h 154118"/>
                <a:gd name="connsiteX3" fmla="*/ 187739 w 187738"/>
                <a:gd name="connsiteY3" fmla="*/ 149625 h 154118"/>
                <a:gd name="connsiteX4" fmla="*/ 168432 w 187738"/>
                <a:gd name="connsiteY4" fmla="*/ 117170 h 154118"/>
                <a:gd name="connsiteX5" fmla="*/ 168432 w 187738"/>
                <a:gd name="connsiteY5" fmla="*/ 62080 h 154118"/>
                <a:gd name="connsiteX6" fmla="*/ 158446 w 187738"/>
                <a:gd name="connsiteY6" fmla="*/ 21304 h 154118"/>
                <a:gd name="connsiteX7" fmla="*/ 116505 w 187738"/>
                <a:gd name="connsiteY7" fmla="*/ 2996 h 154118"/>
                <a:gd name="connsiteX8" fmla="*/ 62247 w 187738"/>
                <a:gd name="connsiteY8" fmla="*/ 27961 h 154118"/>
                <a:gd name="connsiteX9" fmla="*/ 62247 w 187738"/>
                <a:gd name="connsiteY9" fmla="*/ 0 h 154118"/>
                <a:gd name="connsiteX10" fmla="*/ 0 w 187738"/>
                <a:gd name="connsiteY10" fmla="*/ 32455 h 154118"/>
                <a:gd name="connsiteX11" fmla="*/ 2330 w 187738"/>
                <a:gd name="connsiteY11" fmla="*/ 36283 h 154118"/>
                <a:gd name="connsiteX12" fmla="*/ 22136 w 187738"/>
                <a:gd name="connsiteY12" fmla="*/ 67739 h 154118"/>
                <a:gd name="connsiteX13" fmla="*/ 22136 w 187738"/>
                <a:gd name="connsiteY13" fmla="*/ 116504 h 154118"/>
                <a:gd name="connsiteX14" fmla="*/ 2829 w 187738"/>
                <a:gd name="connsiteY14" fmla="*/ 149458 h 154118"/>
                <a:gd name="connsiteX15" fmla="*/ 2829 w 187738"/>
                <a:gd name="connsiteY15" fmla="*/ 154119 h 154118"/>
                <a:gd name="connsiteX16" fmla="*/ 80388 w 187738"/>
                <a:gd name="connsiteY16" fmla="*/ 154119 h 154118"/>
                <a:gd name="connsiteX17" fmla="*/ 80055 w 187738"/>
                <a:gd name="connsiteY17" fmla="*/ 149625 h 154118"/>
                <a:gd name="connsiteX18" fmla="*/ 62080 w 187738"/>
                <a:gd name="connsiteY18" fmla="*/ 120499 h 154118"/>
                <a:gd name="connsiteX19" fmla="*/ 62080 w 187738"/>
                <a:gd name="connsiteY19" fmla="*/ 65742 h 154118"/>
                <a:gd name="connsiteX20" fmla="*/ 73564 w 187738"/>
                <a:gd name="connsiteY20" fmla="*/ 38446 h 154118"/>
                <a:gd name="connsiteX21" fmla="*/ 96366 w 187738"/>
                <a:gd name="connsiteY21" fmla="*/ 31456 h 154118"/>
                <a:gd name="connsiteX22" fmla="*/ 128155 w 187738"/>
                <a:gd name="connsiteY22" fmla="*/ 65742 h 154118"/>
                <a:gd name="connsiteX23" fmla="*/ 128155 w 187738"/>
                <a:gd name="connsiteY23" fmla="*/ 120499 h 154118"/>
                <a:gd name="connsiteX24" fmla="*/ 110846 w 187738"/>
                <a:gd name="connsiteY24" fmla="*/ 149625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738" h="154118">
                  <a:moveTo>
                    <a:pt x="110846" y="149625"/>
                  </a:moveTo>
                  <a:lnTo>
                    <a:pt x="110846" y="154119"/>
                  </a:lnTo>
                  <a:lnTo>
                    <a:pt x="187739" y="154119"/>
                  </a:lnTo>
                  <a:lnTo>
                    <a:pt x="187739" y="149625"/>
                  </a:lnTo>
                  <a:cubicBezTo>
                    <a:pt x="168765" y="146130"/>
                    <a:pt x="168432" y="137142"/>
                    <a:pt x="168432" y="117170"/>
                  </a:cubicBezTo>
                  <a:lnTo>
                    <a:pt x="168432" y="62080"/>
                  </a:lnTo>
                  <a:cubicBezTo>
                    <a:pt x="168432" y="47933"/>
                    <a:pt x="168099" y="33453"/>
                    <a:pt x="158446" y="21304"/>
                  </a:cubicBezTo>
                  <a:cubicBezTo>
                    <a:pt x="151456" y="11983"/>
                    <a:pt x="137309" y="2996"/>
                    <a:pt x="116505" y="2996"/>
                  </a:cubicBezTo>
                  <a:cubicBezTo>
                    <a:pt x="88876" y="2996"/>
                    <a:pt x="72899" y="18141"/>
                    <a:pt x="62247" y="27961"/>
                  </a:cubicBezTo>
                  <a:lnTo>
                    <a:pt x="62247" y="0"/>
                  </a:lnTo>
                  <a:lnTo>
                    <a:pt x="0" y="32455"/>
                  </a:lnTo>
                  <a:lnTo>
                    <a:pt x="2330" y="36283"/>
                  </a:lnTo>
                  <a:cubicBezTo>
                    <a:pt x="21969" y="36948"/>
                    <a:pt x="22136" y="47267"/>
                    <a:pt x="22136" y="67739"/>
                  </a:cubicBezTo>
                  <a:lnTo>
                    <a:pt x="22136" y="116504"/>
                  </a:lnTo>
                  <a:cubicBezTo>
                    <a:pt x="22136" y="132482"/>
                    <a:pt x="21803" y="146629"/>
                    <a:pt x="2829" y="149458"/>
                  </a:cubicBezTo>
                  <a:lnTo>
                    <a:pt x="2829" y="154119"/>
                  </a:lnTo>
                  <a:lnTo>
                    <a:pt x="80388" y="154119"/>
                  </a:lnTo>
                  <a:lnTo>
                    <a:pt x="80055" y="149625"/>
                  </a:lnTo>
                  <a:cubicBezTo>
                    <a:pt x="62746" y="144798"/>
                    <a:pt x="62080" y="137808"/>
                    <a:pt x="62080" y="120499"/>
                  </a:cubicBezTo>
                  <a:lnTo>
                    <a:pt x="62080" y="65742"/>
                  </a:lnTo>
                  <a:cubicBezTo>
                    <a:pt x="62080" y="58086"/>
                    <a:pt x="62413" y="47101"/>
                    <a:pt x="73564" y="38446"/>
                  </a:cubicBezTo>
                  <a:cubicBezTo>
                    <a:pt x="78724" y="34618"/>
                    <a:pt x="86047" y="31456"/>
                    <a:pt x="96366" y="31456"/>
                  </a:cubicBezTo>
                  <a:cubicBezTo>
                    <a:pt x="127822" y="31456"/>
                    <a:pt x="128155" y="57753"/>
                    <a:pt x="128155" y="65742"/>
                  </a:cubicBezTo>
                  <a:lnTo>
                    <a:pt x="128155" y="120499"/>
                  </a:lnTo>
                  <a:cubicBezTo>
                    <a:pt x="128488" y="137142"/>
                    <a:pt x="128155" y="145797"/>
                    <a:pt x="110846" y="149625"/>
                  </a:cubicBezTo>
                  <a:close/>
                </a:path>
              </a:pathLst>
            </a:custGeom>
            <a:solidFill>
              <a:srgbClr val="FFFFFF"/>
            </a:solidFill>
            <a:ln w="16561" cap="flat">
              <a:noFill/>
              <a:prstDash val="solid"/>
              <a:miter/>
            </a:ln>
          </p:spPr>
          <p:txBody>
            <a:bodyPr rtlCol="0" anchor="ctr"/>
            <a:lstStyle/>
            <a:p>
              <a:endParaRPr lang="en-CA"/>
            </a:p>
          </p:txBody>
        </p:sp>
        <p:sp>
          <p:nvSpPr>
            <p:cNvPr id="58" name="Freeform: Shape 57">
              <a:extLst>
                <a:ext uri="{FF2B5EF4-FFF2-40B4-BE49-F238E27FC236}">
                  <a16:creationId xmlns:a16="http://schemas.microsoft.com/office/drawing/2014/main" id="{C739D8ED-D209-4FB1-AE50-B5BEDB191B54}"/>
                </a:ext>
              </a:extLst>
            </p:cNvPr>
            <p:cNvSpPr/>
            <p:nvPr/>
          </p:nvSpPr>
          <p:spPr>
            <a:xfrm>
              <a:off x="1940055" y="6004376"/>
              <a:ext cx="105687" cy="156615"/>
            </a:xfrm>
            <a:custGeom>
              <a:avLst/>
              <a:gdLst>
                <a:gd name="connsiteX0" fmla="*/ 76061 w 105687"/>
                <a:gd name="connsiteY0" fmla="*/ 67240 h 156615"/>
                <a:gd name="connsiteX1" fmla="*/ 63911 w 105687"/>
                <a:gd name="connsiteY1" fmla="*/ 61414 h 156615"/>
                <a:gd name="connsiteX2" fmla="*/ 41442 w 105687"/>
                <a:gd name="connsiteY2" fmla="*/ 38280 h 156615"/>
                <a:gd name="connsiteX3" fmla="*/ 65742 w 105687"/>
                <a:gd name="connsiteY3" fmla="*/ 19306 h 156615"/>
                <a:gd name="connsiteX4" fmla="*/ 95534 w 105687"/>
                <a:gd name="connsiteY4" fmla="*/ 43273 h 156615"/>
                <a:gd name="connsiteX5" fmla="*/ 100027 w 105687"/>
                <a:gd name="connsiteY5" fmla="*/ 43273 h 156615"/>
                <a:gd name="connsiteX6" fmla="*/ 100027 w 105687"/>
                <a:gd name="connsiteY6" fmla="*/ 7656 h 156615"/>
                <a:gd name="connsiteX7" fmla="*/ 58752 w 105687"/>
                <a:gd name="connsiteY7" fmla="*/ 0 h 156615"/>
                <a:gd name="connsiteX8" fmla="*/ 1997 w 105687"/>
                <a:gd name="connsiteY8" fmla="*/ 44937 h 156615"/>
                <a:gd name="connsiteX9" fmla="*/ 26963 w 105687"/>
                <a:gd name="connsiteY9" fmla="*/ 81220 h 156615"/>
                <a:gd name="connsiteX10" fmla="*/ 40444 w 105687"/>
                <a:gd name="connsiteY10" fmla="*/ 87711 h 156615"/>
                <a:gd name="connsiteX11" fmla="*/ 65742 w 105687"/>
                <a:gd name="connsiteY11" fmla="*/ 115006 h 156615"/>
                <a:gd name="connsiteX12" fmla="*/ 37448 w 105687"/>
                <a:gd name="connsiteY12" fmla="*/ 137142 h 156615"/>
                <a:gd name="connsiteX13" fmla="*/ 4660 w 105687"/>
                <a:gd name="connsiteY13" fmla="*/ 111178 h 156615"/>
                <a:gd name="connsiteX14" fmla="*/ 0 w 105687"/>
                <a:gd name="connsiteY14" fmla="*/ 111178 h 156615"/>
                <a:gd name="connsiteX15" fmla="*/ 0 w 105687"/>
                <a:gd name="connsiteY15" fmla="*/ 149292 h 156615"/>
                <a:gd name="connsiteX16" fmla="*/ 43606 w 105687"/>
                <a:gd name="connsiteY16" fmla="*/ 156615 h 156615"/>
                <a:gd name="connsiteX17" fmla="*/ 90041 w 105687"/>
                <a:gd name="connsiteY17" fmla="*/ 142135 h 156615"/>
                <a:gd name="connsiteX18" fmla="*/ 105686 w 105687"/>
                <a:gd name="connsiteY18" fmla="*/ 107517 h 156615"/>
                <a:gd name="connsiteX19" fmla="*/ 76061 w 105687"/>
                <a:gd name="connsiteY19" fmla="*/ 67240 h 15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687" h="156615">
                  <a:moveTo>
                    <a:pt x="76061" y="67240"/>
                  </a:moveTo>
                  <a:lnTo>
                    <a:pt x="63911" y="61414"/>
                  </a:lnTo>
                  <a:cubicBezTo>
                    <a:pt x="53592" y="56588"/>
                    <a:pt x="41442" y="50763"/>
                    <a:pt x="41442" y="38280"/>
                  </a:cubicBezTo>
                  <a:cubicBezTo>
                    <a:pt x="41442" y="27628"/>
                    <a:pt x="51428" y="19306"/>
                    <a:pt x="65742" y="19306"/>
                  </a:cubicBezTo>
                  <a:cubicBezTo>
                    <a:pt x="88876" y="19306"/>
                    <a:pt x="93370" y="35284"/>
                    <a:pt x="95534" y="43273"/>
                  </a:cubicBezTo>
                  <a:lnTo>
                    <a:pt x="100027" y="43273"/>
                  </a:lnTo>
                  <a:lnTo>
                    <a:pt x="100027" y="7656"/>
                  </a:lnTo>
                  <a:cubicBezTo>
                    <a:pt x="93037" y="5159"/>
                    <a:pt x="78890" y="0"/>
                    <a:pt x="58752" y="0"/>
                  </a:cubicBezTo>
                  <a:cubicBezTo>
                    <a:pt x="21803" y="0"/>
                    <a:pt x="1997" y="20471"/>
                    <a:pt x="1997" y="44937"/>
                  </a:cubicBezTo>
                  <a:cubicBezTo>
                    <a:pt x="1997" y="67406"/>
                    <a:pt x="18308" y="76394"/>
                    <a:pt x="26963" y="81220"/>
                  </a:cubicBezTo>
                  <a:lnTo>
                    <a:pt x="40444" y="87711"/>
                  </a:lnTo>
                  <a:cubicBezTo>
                    <a:pt x="51595" y="93536"/>
                    <a:pt x="65742" y="100859"/>
                    <a:pt x="65742" y="115006"/>
                  </a:cubicBezTo>
                  <a:cubicBezTo>
                    <a:pt x="65742" y="130984"/>
                    <a:pt x="50929" y="137142"/>
                    <a:pt x="37448" y="137142"/>
                  </a:cubicBezTo>
                  <a:cubicBezTo>
                    <a:pt x="13481" y="137142"/>
                    <a:pt x="7656" y="120499"/>
                    <a:pt x="4660" y="111178"/>
                  </a:cubicBezTo>
                  <a:lnTo>
                    <a:pt x="0" y="111178"/>
                  </a:lnTo>
                  <a:lnTo>
                    <a:pt x="0" y="149292"/>
                  </a:lnTo>
                  <a:cubicBezTo>
                    <a:pt x="12150" y="153120"/>
                    <a:pt x="23467" y="156615"/>
                    <a:pt x="43606" y="156615"/>
                  </a:cubicBezTo>
                  <a:cubicBezTo>
                    <a:pt x="68904" y="156615"/>
                    <a:pt x="83051" y="148293"/>
                    <a:pt x="90041" y="142135"/>
                  </a:cubicBezTo>
                  <a:cubicBezTo>
                    <a:pt x="100027" y="133481"/>
                    <a:pt x="105686" y="120332"/>
                    <a:pt x="105686" y="107517"/>
                  </a:cubicBezTo>
                  <a:cubicBezTo>
                    <a:pt x="105853" y="81387"/>
                    <a:pt x="83717" y="70901"/>
                    <a:pt x="76061" y="67240"/>
                  </a:cubicBezTo>
                  <a:close/>
                </a:path>
              </a:pathLst>
            </a:custGeom>
            <a:solidFill>
              <a:srgbClr val="FFFFFF"/>
            </a:solidFill>
            <a:ln w="16561" cap="flat">
              <a:noFill/>
              <a:prstDash val="solid"/>
              <a:miter/>
            </a:ln>
          </p:spPr>
          <p:txBody>
            <a:bodyPr rtlCol="0" anchor="ctr"/>
            <a:lstStyle/>
            <a:p>
              <a:endParaRPr lang="en-CA"/>
            </a:p>
          </p:txBody>
        </p:sp>
        <p:sp>
          <p:nvSpPr>
            <p:cNvPr id="59" name="Freeform: Shape 58">
              <a:extLst>
                <a:ext uri="{FF2B5EF4-FFF2-40B4-BE49-F238E27FC236}">
                  <a16:creationId xmlns:a16="http://schemas.microsoft.com/office/drawing/2014/main" id="{2AA2102A-2880-4BEE-A4D8-B8DB9577B256}"/>
                </a:ext>
              </a:extLst>
            </p:cNvPr>
            <p:cNvSpPr/>
            <p:nvPr/>
          </p:nvSpPr>
          <p:spPr>
            <a:xfrm>
              <a:off x="2048071" y="6010202"/>
              <a:ext cx="268459" cy="148459"/>
            </a:xfrm>
            <a:custGeom>
              <a:avLst/>
              <a:gdLst>
                <a:gd name="connsiteX0" fmla="*/ 268127 w 268459"/>
                <a:gd name="connsiteY0" fmla="*/ 0 h 148459"/>
                <a:gd name="connsiteX1" fmla="*/ 211040 w 268459"/>
                <a:gd name="connsiteY1" fmla="*/ 0 h 148459"/>
                <a:gd name="connsiteX2" fmla="*/ 211040 w 268459"/>
                <a:gd name="connsiteY2" fmla="*/ 4494 h 148459"/>
                <a:gd name="connsiteX3" fmla="*/ 224521 w 268459"/>
                <a:gd name="connsiteY3" fmla="*/ 17975 h 148459"/>
                <a:gd name="connsiteX4" fmla="*/ 221359 w 268459"/>
                <a:gd name="connsiteY4" fmla="*/ 29293 h 148459"/>
                <a:gd name="connsiteX5" fmla="*/ 190235 w 268459"/>
                <a:gd name="connsiteY5" fmla="*/ 99861 h 148459"/>
                <a:gd name="connsiteX6" fmla="*/ 160776 w 268459"/>
                <a:gd name="connsiteY6" fmla="*/ 29293 h 148459"/>
                <a:gd name="connsiteX7" fmla="*/ 158613 w 268459"/>
                <a:gd name="connsiteY7" fmla="*/ 18641 h 148459"/>
                <a:gd name="connsiteX8" fmla="*/ 171428 w 268459"/>
                <a:gd name="connsiteY8" fmla="*/ 4494 h 148459"/>
                <a:gd name="connsiteX9" fmla="*/ 171428 w 268459"/>
                <a:gd name="connsiteY9" fmla="*/ 0 h 148459"/>
                <a:gd name="connsiteX10" fmla="*/ 97364 w 268459"/>
                <a:gd name="connsiteY10" fmla="*/ 0 h 148459"/>
                <a:gd name="connsiteX11" fmla="*/ 97364 w 268459"/>
                <a:gd name="connsiteY11" fmla="*/ 4494 h 148459"/>
                <a:gd name="connsiteX12" fmla="*/ 114674 w 268459"/>
                <a:gd name="connsiteY12" fmla="*/ 18974 h 148459"/>
                <a:gd name="connsiteX13" fmla="*/ 121997 w 268459"/>
                <a:gd name="connsiteY13" fmla="*/ 34618 h 148459"/>
                <a:gd name="connsiteX14" fmla="*/ 92538 w 268459"/>
                <a:gd name="connsiteY14" fmla="*/ 99694 h 148459"/>
                <a:gd name="connsiteX15" fmla="*/ 64077 w 268459"/>
                <a:gd name="connsiteY15" fmla="*/ 30125 h 148459"/>
                <a:gd name="connsiteX16" fmla="*/ 61248 w 268459"/>
                <a:gd name="connsiteY16" fmla="*/ 18641 h 148459"/>
                <a:gd name="connsiteX17" fmla="*/ 74396 w 268459"/>
                <a:gd name="connsiteY17" fmla="*/ 4494 h 148459"/>
                <a:gd name="connsiteX18" fmla="*/ 74396 w 268459"/>
                <a:gd name="connsiteY18" fmla="*/ 0 h 148459"/>
                <a:gd name="connsiteX19" fmla="*/ 0 w 268459"/>
                <a:gd name="connsiteY19" fmla="*/ 0 h 148459"/>
                <a:gd name="connsiteX20" fmla="*/ 0 w 268459"/>
                <a:gd name="connsiteY20" fmla="*/ 4494 h 148459"/>
                <a:gd name="connsiteX21" fmla="*/ 20804 w 268459"/>
                <a:gd name="connsiteY21" fmla="*/ 27628 h 148459"/>
                <a:gd name="connsiteX22" fmla="*/ 73398 w 268459"/>
                <a:gd name="connsiteY22" fmla="*/ 148460 h 148459"/>
                <a:gd name="connsiteX23" fmla="*/ 92371 w 268459"/>
                <a:gd name="connsiteY23" fmla="*/ 148460 h 148459"/>
                <a:gd name="connsiteX24" fmla="*/ 133148 w 268459"/>
                <a:gd name="connsiteY24" fmla="*/ 61248 h 148459"/>
                <a:gd name="connsiteX25" fmla="*/ 171595 w 268459"/>
                <a:gd name="connsiteY25" fmla="*/ 148460 h 148459"/>
                <a:gd name="connsiteX26" fmla="*/ 190568 w 268459"/>
                <a:gd name="connsiteY26" fmla="*/ 148460 h 148459"/>
                <a:gd name="connsiteX27" fmla="*/ 247322 w 268459"/>
                <a:gd name="connsiteY27" fmla="*/ 27628 h 148459"/>
                <a:gd name="connsiteX28" fmla="*/ 268460 w 268459"/>
                <a:gd name="connsiteY28" fmla="*/ 4494 h 148459"/>
                <a:gd name="connsiteX29" fmla="*/ 268460 w 268459"/>
                <a:gd name="connsiteY29" fmla="*/ 0 h 1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459" h="148459">
                  <a:moveTo>
                    <a:pt x="268127" y="0"/>
                  </a:moveTo>
                  <a:lnTo>
                    <a:pt x="211040" y="0"/>
                  </a:lnTo>
                  <a:lnTo>
                    <a:pt x="211040" y="4494"/>
                  </a:lnTo>
                  <a:cubicBezTo>
                    <a:pt x="214535" y="5159"/>
                    <a:pt x="224521" y="6657"/>
                    <a:pt x="224521" y="17975"/>
                  </a:cubicBezTo>
                  <a:cubicBezTo>
                    <a:pt x="224521" y="21470"/>
                    <a:pt x="222856" y="25298"/>
                    <a:pt x="221359" y="29293"/>
                  </a:cubicBezTo>
                  <a:lnTo>
                    <a:pt x="190235" y="99861"/>
                  </a:lnTo>
                  <a:lnTo>
                    <a:pt x="160776" y="29293"/>
                  </a:lnTo>
                  <a:cubicBezTo>
                    <a:pt x="159778" y="26130"/>
                    <a:pt x="158613" y="21969"/>
                    <a:pt x="158613" y="18641"/>
                  </a:cubicBezTo>
                  <a:cubicBezTo>
                    <a:pt x="158613" y="7323"/>
                    <a:pt x="167267" y="5492"/>
                    <a:pt x="171428" y="4494"/>
                  </a:cubicBezTo>
                  <a:lnTo>
                    <a:pt x="171428" y="0"/>
                  </a:lnTo>
                  <a:lnTo>
                    <a:pt x="97364" y="0"/>
                  </a:lnTo>
                  <a:lnTo>
                    <a:pt x="97364" y="4494"/>
                  </a:lnTo>
                  <a:cubicBezTo>
                    <a:pt x="105686" y="6158"/>
                    <a:pt x="109514" y="8322"/>
                    <a:pt x="114674" y="18974"/>
                  </a:cubicBezTo>
                  <a:lnTo>
                    <a:pt x="121997" y="34618"/>
                  </a:lnTo>
                  <a:lnTo>
                    <a:pt x="92538" y="99694"/>
                  </a:lnTo>
                  <a:lnTo>
                    <a:pt x="64077" y="30125"/>
                  </a:lnTo>
                  <a:cubicBezTo>
                    <a:pt x="62746" y="26962"/>
                    <a:pt x="61248" y="22802"/>
                    <a:pt x="61248" y="18641"/>
                  </a:cubicBezTo>
                  <a:cubicBezTo>
                    <a:pt x="61248" y="10319"/>
                    <a:pt x="66075" y="5825"/>
                    <a:pt x="74396" y="4494"/>
                  </a:cubicBezTo>
                  <a:lnTo>
                    <a:pt x="74396" y="0"/>
                  </a:lnTo>
                  <a:lnTo>
                    <a:pt x="0" y="0"/>
                  </a:lnTo>
                  <a:lnTo>
                    <a:pt x="0" y="4494"/>
                  </a:lnTo>
                  <a:cubicBezTo>
                    <a:pt x="12150" y="8655"/>
                    <a:pt x="13814" y="11151"/>
                    <a:pt x="20804" y="27628"/>
                  </a:cubicBezTo>
                  <a:lnTo>
                    <a:pt x="73398" y="148460"/>
                  </a:lnTo>
                  <a:lnTo>
                    <a:pt x="92371" y="148460"/>
                  </a:lnTo>
                  <a:lnTo>
                    <a:pt x="133148" y="61248"/>
                  </a:lnTo>
                  <a:lnTo>
                    <a:pt x="171595" y="148460"/>
                  </a:lnTo>
                  <a:lnTo>
                    <a:pt x="190568" y="148460"/>
                  </a:lnTo>
                  <a:lnTo>
                    <a:pt x="247322" y="27628"/>
                  </a:lnTo>
                  <a:cubicBezTo>
                    <a:pt x="254146" y="13148"/>
                    <a:pt x="255977" y="8655"/>
                    <a:pt x="268460" y="4494"/>
                  </a:cubicBezTo>
                  <a:lnTo>
                    <a:pt x="268460" y="0"/>
                  </a:lnTo>
                  <a:close/>
                </a:path>
              </a:pathLst>
            </a:custGeom>
            <a:solidFill>
              <a:srgbClr val="FFFFFF"/>
            </a:solidFill>
            <a:ln w="16561" cap="flat">
              <a:noFill/>
              <a:prstDash val="solid"/>
              <a:miter/>
            </a:ln>
          </p:spPr>
          <p:txBody>
            <a:bodyPr rtlCol="0" anchor="ctr"/>
            <a:lstStyle/>
            <a:p>
              <a:endParaRPr lang="en-CA"/>
            </a:p>
          </p:txBody>
        </p:sp>
        <p:sp>
          <p:nvSpPr>
            <p:cNvPr id="60" name="Freeform: Shape 59">
              <a:extLst>
                <a:ext uri="{FF2B5EF4-FFF2-40B4-BE49-F238E27FC236}">
                  <a16:creationId xmlns:a16="http://schemas.microsoft.com/office/drawing/2014/main" id="{A58A8CB1-2848-42B1-8FC3-30DFA2CEEE86}"/>
                </a:ext>
              </a:extLst>
            </p:cNvPr>
            <p:cNvSpPr/>
            <p:nvPr/>
          </p:nvSpPr>
          <p:spPr>
            <a:xfrm>
              <a:off x="1599529" y="5925153"/>
              <a:ext cx="108682" cy="60082"/>
            </a:xfrm>
            <a:custGeom>
              <a:avLst/>
              <a:gdLst>
                <a:gd name="connsiteX0" fmla="*/ 8322 w 108682"/>
                <a:gd name="connsiteY0" fmla="*/ 11151 h 60082"/>
                <a:gd name="connsiteX1" fmla="*/ 29625 w 108682"/>
                <a:gd name="connsiteY1" fmla="*/ 60083 h 60082"/>
                <a:gd name="connsiteX2" fmla="*/ 37281 w 108682"/>
                <a:gd name="connsiteY2" fmla="*/ 60083 h 60082"/>
                <a:gd name="connsiteX3" fmla="*/ 53759 w 108682"/>
                <a:gd name="connsiteY3" fmla="*/ 24799 h 60082"/>
                <a:gd name="connsiteX4" fmla="*/ 69403 w 108682"/>
                <a:gd name="connsiteY4" fmla="*/ 60083 h 60082"/>
                <a:gd name="connsiteX5" fmla="*/ 77059 w 108682"/>
                <a:gd name="connsiteY5" fmla="*/ 60083 h 60082"/>
                <a:gd name="connsiteX6" fmla="*/ 100027 w 108682"/>
                <a:gd name="connsiteY6" fmla="*/ 11151 h 60082"/>
                <a:gd name="connsiteX7" fmla="*/ 108682 w 108682"/>
                <a:gd name="connsiteY7" fmla="*/ 1831 h 60082"/>
                <a:gd name="connsiteX8" fmla="*/ 108682 w 108682"/>
                <a:gd name="connsiteY8" fmla="*/ 0 h 60082"/>
                <a:gd name="connsiteX9" fmla="*/ 85548 w 108682"/>
                <a:gd name="connsiteY9" fmla="*/ 0 h 60082"/>
                <a:gd name="connsiteX10" fmla="*/ 85548 w 108682"/>
                <a:gd name="connsiteY10" fmla="*/ 1831 h 60082"/>
                <a:gd name="connsiteX11" fmla="*/ 91040 w 108682"/>
                <a:gd name="connsiteY11" fmla="*/ 7323 h 60082"/>
                <a:gd name="connsiteX12" fmla="*/ 89708 w 108682"/>
                <a:gd name="connsiteY12" fmla="*/ 11817 h 60082"/>
                <a:gd name="connsiteX13" fmla="*/ 77059 w 108682"/>
                <a:gd name="connsiteY13" fmla="*/ 40444 h 60082"/>
                <a:gd name="connsiteX14" fmla="*/ 65076 w 108682"/>
                <a:gd name="connsiteY14" fmla="*/ 11817 h 60082"/>
                <a:gd name="connsiteX15" fmla="*/ 64244 w 108682"/>
                <a:gd name="connsiteY15" fmla="*/ 7490 h 60082"/>
                <a:gd name="connsiteX16" fmla="*/ 69403 w 108682"/>
                <a:gd name="connsiteY16" fmla="*/ 1831 h 60082"/>
                <a:gd name="connsiteX17" fmla="*/ 69403 w 108682"/>
                <a:gd name="connsiteY17" fmla="*/ 0 h 60082"/>
                <a:gd name="connsiteX18" fmla="*/ 39445 w 108682"/>
                <a:gd name="connsiteY18" fmla="*/ 0 h 60082"/>
                <a:gd name="connsiteX19" fmla="*/ 39445 w 108682"/>
                <a:gd name="connsiteY19" fmla="*/ 1831 h 60082"/>
                <a:gd name="connsiteX20" fmla="*/ 46435 w 108682"/>
                <a:gd name="connsiteY20" fmla="*/ 7656 h 60082"/>
                <a:gd name="connsiteX21" fmla="*/ 49431 w 108682"/>
                <a:gd name="connsiteY21" fmla="*/ 13981 h 60082"/>
                <a:gd name="connsiteX22" fmla="*/ 37448 w 108682"/>
                <a:gd name="connsiteY22" fmla="*/ 40277 h 60082"/>
                <a:gd name="connsiteX23" fmla="*/ 25964 w 108682"/>
                <a:gd name="connsiteY23" fmla="*/ 12150 h 60082"/>
                <a:gd name="connsiteX24" fmla="*/ 24799 w 108682"/>
                <a:gd name="connsiteY24" fmla="*/ 7490 h 60082"/>
                <a:gd name="connsiteX25" fmla="*/ 30125 w 108682"/>
                <a:gd name="connsiteY25" fmla="*/ 1831 h 60082"/>
                <a:gd name="connsiteX26" fmla="*/ 30125 w 108682"/>
                <a:gd name="connsiteY26" fmla="*/ 0 h 60082"/>
                <a:gd name="connsiteX27" fmla="*/ 0 w 108682"/>
                <a:gd name="connsiteY27" fmla="*/ 0 h 60082"/>
                <a:gd name="connsiteX28" fmla="*/ 0 w 108682"/>
                <a:gd name="connsiteY28" fmla="*/ 1831 h 60082"/>
                <a:gd name="connsiteX29" fmla="*/ 8322 w 108682"/>
                <a:gd name="connsiteY29" fmla="*/ 11151 h 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682" h="60082">
                  <a:moveTo>
                    <a:pt x="8322" y="11151"/>
                  </a:moveTo>
                  <a:lnTo>
                    <a:pt x="29625" y="60083"/>
                  </a:lnTo>
                  <a:lnTo>
                    <a:pt x="37281" y="60083"/>
                  </a:lnTo>
                  <a:lnTo>
                    <a:pt x="53759" y="24799"/>
                  </a:lnTo>
                  <a:lnTo>
                    <a:pt x="69403" y="60083"/>
                  </a:lnTo>
                  <a:lnTo>
                    <a:pt x="77059" y="60083"/>
                  </a:lnTo>
                  <a:lnTo>
                    <a:pt x="100027" y="11151"/>
                  </a:lnTo>
                  <a:cubicBezTo>
                    <a:pt x="102690" y="5326"/>
                    <a:pt x="103523" y="3495"/>
                    <a:pt x="108682" y="1831"/>
                  </a:cubicBezTo>
                  <a:lnTo>
                    <a:pt x="108682" y="0"/>
                  </a:lnTo>
                  <a:lnTo>
                    <a:pt x="85548" y="0"/>
                  </a:lnTo>
                  <a:lnTo>
                    <a:pt x="85548" y="1831"/>
                  </a:lnTo>
                  <a:cubicBezTo>
                    <a:pt x="87046" y="1997"/>
                    <a:pt x="91040" y="2663"/>
                    <a:pt x="91040" y="7323"/>
                  </a:cubicBezTo>
                  <a:cubicBezTo>
                    <a:pt x="91040" y="8821"/>
                    <a:pt x="90374" y="10319"/>
                    <a:pt x="89708" y="11817"/>
                  </a:cubicBezTo>
                  <a:lnTo>
                    <a:pt x="77059" y="40444"/>
                  </a:lnTo>
                  <a:lnTo>
                    <a:pt x="65076" y="11817"/>
                  </a:lnTo>
                  <a:cubicBezTo>
                    <a:pt x="64743" y="10485"/>
                    <a:pt x="64244" y="8821"/>
                    <a:pt x="64244" y="7490"/>
                  </a:cubicBezTo>
                  <a:cubicBezTo>
                    <a:pt x="64244" y="2996"/>
                    <a:pt x="67739" y="2164"/>
                    <a:pt x="69403" y="1831"/>
                  </a:cubicBezTo>
                  <a:lnTo>
                    <a:pt x="69403" y="0"/>
                  </a:lnTo>
                  <a:lnTo>
                    <a:pt x="39445" y="0"/>
                  </a:lnTo>
                  <a:lnTo>
                    <a:pt x="39445" y="1831"/>
                  </a:lnTo>
                  <a:cubicBezTo>
                    <a:pt x="42774" y="2497"/>
                    <a:pt x="44438" y="3329"/>
                    <a:pt x="46435" y="7656"/>
                  </a:cubicBezTo>
                  <a:lnTo>
                    <a:pt x="49431" y="13981"/>
                  </a:lnTo>
                  <a:lnTo>
                    <a:pt x="37448" y="40277"/>
                  </a:lnTo>
                  <a:lnTo>
                    <a:pt x="25964" y="12150"/>
                  </a:lnTo>
                  <a:cubicBezTo>
                    <a:pt x="25465" y="10818"/>
                    <a:pt x="24799" y="9154"/>
                    <a:pt x="24799" y="7490"/>
                  </a:cubicBezTo>
                  <a:cubicBezTo>
                    <a:pt x="24799" y="4161"/>
                    <a:pt x="26796" y="2330"/>
                    <a:pt x="30125" y="1831"/>
                  </a:cubicBezTo>
                  <a:lnTo>
                    <a:pt x="30125" y="0"/>
                  </a:lnTo>
                  <a:lnTo>
                    <a:pt x="0" y="0"/>
                  </a:lnTo>
                  <a:lnTo>
                    <a:pt x="0" y="1831"/>
                  </a:lnTo>
                  <a:cubicBezTo>
                    <a:pt x="4827" y="3495"/>
                    <a:pt x="5492" y="4494"/>
                    <a:pt x="8322" y="11151"/>
                  </a:cubicBezTo>
                  <a:close/>
                </a:path>
              </a:pathLst>
            </a:custGeom>
            <a:solidFill>
              <a:srgbClr val="FFFFFF"/>
            </a:solidFill>
            <a:ln w="16561" cap="flat">
              <a:noFill/>
              <a:prstDash val="solid"/>
              <a:miter/>
            </a:ln>
          </p:spPr>
          <p:txBody>
            <a:bodyPr rtlCol="0" anchor="ctr"/>
            <a:lstStyle/>
            <a:p>
              <a:endParaRPr lang="en-CA"/>
            </a:p>
          </p:txBody>
        </p:sp>
        <p:sp>
          <p:nvSpPr>
            <p:cNvPr id="61" name="Freeform: Shape 60">
              <a:extLst>
                <a:ext uri="{FF2B5EF4-FFF2-40B4-BE49-F238E27FC236}">
                  <a16:creationId xmlns:a16="http://schemas.microsoft.com/office/drawing/2014/main" id="{AFD88D04-58D8-4741-AA62-BE43327F5D72}"/>
                </a:ext>
              </a:extLst>
            </p:cNvPr>
            <p:cNvSpPr/>
            <p:nvPr/>
          </p:nvSpPr>
          <p:spPr>
            <a:xfrm>
              <a:off x="2314367" y="6001880"/>
              <a:ext cx="81386" cy="153785"/>
            </a:xfrm>
            <a:custGeom>
              <a:avLst/>
              <a:gdLst>
                <a:gd name="connsiteX0" fmla="*/ 2497 w 81386"/>
                <a:gd name="connsiteY0" fmla="*/ 149292 h 153785"/>
                <a:gd name="connsiteX1" fmla="*/ 2497 w 81386"/>
                <a:gd name="connsiteY1" fmla="*/ 153786 h 153785"/>
                <a:gd name="connsiteX2" fmla="*/ 81387 w 81386"/>
                <a:gd name="connsiteY2" fmla="*/ 153786 h 153785"/>
                <a:gd name="connsiteX3" fmla="*/ 81387 w 81386"/>
                <a:gd name="connsiteY3" fmla="*/ 149292 h 153785"/>
                <a:gd name="connsiteX4" fmla="*/ 61581 w 81386"/>
                <a:gd name="connsiteY4" fmla="*/ 119500 h 153785"/>
                <a:gd name="connsiteX5" fmla="*/ 61581 w 81386"/>
                <a:gd name="connsiteY5" fmla="*/ 0 h 153785"/>
                <a:gd name="connsiteX6" fmla="*/ 0 w 81386"/>
                <a:gd name="connsiteY6" fmla="*/ 30125 h 153785"/>
                <a:gd name="connsiteX7" fmla="*/ 1831 w 81386"/>
                <a:gd name="connsiteY7" fmla="*/ 33620 h 153785"/>
                <a:gd name="connsiteX8" fmla="*/ 21803 w 81386"/>
                <a:gd name="connsiteY8" fmla="*/ 57919 h 153785"/>
                <a:gd name="connsiteX9" fmla="*/ 21803 w 81386"/>
                <a:gd name="connsiteY9" fmla="*/ 117503 h 153785"/>
                <a:gd name="connsiteX10" fmla="*/ 2497 w 81386"/>
                <a:gd name="connsiteY10" fmla="*/ 149292 h 1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386" h="153785">
                  <a:moveTo>
                    <a:pt x="2497" y="149292"/>
                  </a:moveTo>
                  <a:lnTo>
                    <a:pt x="2497" y="153786"/>
                  </a:lnTo>
                  <a:lnTo>
                    <a:pt x="81387" y="153786"/>
                  </a:lnTo>
                  <a:lnTo>
                    <a:pt x="81387" y="149292"/>
                  </a:lnTo>
                  <a:cubicBezTo>
                    <a:pt x="64078" y="145131"/>
                    <a:pt x="61581" y="140637"/>
                    <a:pt x="61581" y="119500"/>
                  </a:cubicBezTo>
                  <a:lnTo>
                    <a:pt x="61581" y="0"/>
                  </a:lnTo>
                  <a:lnTo>
                    <a:pt x="0" y="30125"/>
                  </a:lnTo>
                  <a:lnTo>
                    <a:pt x="1831" y="33620"/>
                  </a:lnTo>
                  <a:cubicBezTo>
                    <a:pt x="20804" y="32621"/>
                    <a:pt x="21803" y="41276"/>
                    <a:pt x="21803" y="57919"/>
                  </a:cubicBezTo>
                  <a:lnTo>
                    <a:pt x="21803" y="117503"/>
                  </a:lnTo>
                  <a:cubicBezTo>
                    <a:pt x="21637" y="135811"/>
                    <a:pt x="21637" y="143633"/>
                    <a:pt x="2497" y="149292"/>
                  </a:cubicBezTo>
                  <a:close/>
                </a:path>
              </a:pathLst>
            </a:custGeom>
            <a:solidFill>
              <a:srgbClr val="FFFFFF"/>
            </a:solidFill>
            <a:ln w="16561" cap="flat">
              <a:noFill/>
              <a:prstDash val="solid"/>
              <a:miter/>
            </a:ln>
          </p:spPr>
          <p:txBody>
            <a:bodyPr rtlCol="0" anchor="ctr"/>
            <a:lstStyle/>
            <a:p>
              <a:endParaRPr lang="en-CA"/>
            </a:p>
          </p:txBody>
        </p:sp>
        <p:sp>
          <p:nvSpPr>
            <p:cNvPr id="62" name="Freeform: Shape 61">
              <a:extLst>
                <a:ext uri="{FF2B5EF4-FFF2-40B4-BE49-F238E27FC236}">
                  <a16:creationId xmlns:a16="http://schemas.microsoft.com/office/drawing/2014/main" id="{BE04D8E4-48DA-4DB3-ABA7-4AC7875FC984}"/>
                </a:ext>
              </a:extLst>
            </p:cNvPr>
            <p:cNvSpPr/>
            <p:nvPr/>
          </p:nvSpPr>
          <p:spPr>
            <a:xfrm>
              <a:off x="2395754" y="6004709"/>
              <a:ext cx="137974" cy="156448"/>
            </a:xfrm>
            <a:custGeom>
              <a:avLst/>
              <a:gdLst>
                <a:gd name="connsiteX0" fmla="*/ 132982 w 137974"/>
                <a:gd name="connsiteY0" fmla="*/ 102857 h 156448"/>
                <a:gd name="connsiteX1" fmla="*/ 86213 w 137974"/>
                <a:gd name="connsiteY1" fmla="*/ 125325 h 156448"/>
                <a:gd name="connsiteX2" fmla="*/ 35950 w 137974"/>
                <a:gd name="connsiteY2" fmla="*/ 69903 h 156448"/>
                <a:gd name="connsiteX3" fmla="*/ 79889 w 137974"/>
                <a:gd name="connsiteY3" fmla="*/ 18641 h 156448"/>
                <a:gd name="connsiteX4" fmla="*/ 120998 w 137974"/>
                <a:gd name="connsiteY4" fmla="*/ 52926 h 156448"/>
                <a:gd name="connsiteX5" fmla="*/ 125492 w 137974"/>
                <a:gd name="connsiteY5" fmla="*/ 52926 h 156448"/>
                <a:gd name="connsiteX6" fmla="*/ 132815 w 137974"/>
                <a:gd name="connsiteY6" fmla="*/ 16311 h 156448"/>
                <a:gd name="connsiteX7" fmla="*/ 79889 w 137974"/>
                <a:gd name="connsiteY7" fmla="*/ 0 h 156448"/>
                <a:gd name="connsiteX8" fmla="*/ 0 w 137974"/>
                <a:gd name="connsiteY8" fmla="*/ 82052 h 156448"/>
                <a:gd name="connsiteX9" fmla="*/ 70568 w 137974"/>
                <a:gd name="connsiteY9" fmla="*/ 156449 h 156448"/>
                <a:gd name="connsiteX10" fmla="*/ 137975 w 137974"/>
                <a:gd name="connsiteY10" fmla="*/ 105520 h 156448"/>
                <a:gd name="connsiteX11" fmla="*/ 132982 w 137974"/>
                <a:gd name="connsiteY11" fmla="*/ 102857 h 1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974" h="156448">
                  <a:moveTo>
                    <a:pt x="132982" y="102857"/>
                  </a:moveTo>
                  <a:cubicBezTo>
                    <a:pt x="123328" y="112510"/>
                    <a:pt x="110513" y="125325"/>
                    <a:pt x="86213" y="125325"/>
                  </a:cubicBezTo>
                  <a:cubicBezTo>
                    <a:pt x="48765" y="125325"/>
                    <a:pt x="35950" y="93869"/>
                    <a:pt x="35950" y="69903"/>
                  </a:cubicBezTo>
                  <a:cubicBezTo>
                    <a:pt x="35950" y="44272"/>
                    <a:pt x="48765" y="18641"/>
                    <a:pt x="79889" y="18641"/>
                  </a:cubicBezTo>
                  <a:cubicBezTo>
                    <a:pt x="108682" y="18641"/>
                    <a:pt x="115839" y="38779"/>
                    <a:pt x="120998" y="52926"/>
                  </a:cubicBezTo>
                  <a:lnTo>
                    <a:pt x="125492" y="52926"/>
                  </a:lnTo>
                  <a:lnTo>
                    <a:pt x="132815" y="16311"/>
                  </a:lnTo>
                  <a:cubicBezTo>
                    <a:pt x="125825" y="11484"/>
                    <a:pt x="108516" y="0"/>
                    <a:pt x="79889" y="0"/>
                  </a:cubicBezTo>
                  <a:cubicBezTo>
                    <a:pt x="31123" y="0"/>
                    <a:pt x="0" y="36948"/>
                    <a:pt x="0" y="82052"/>
                  </a:cubicBezTo>
                  <a:cubicBezTo>
                    <a:pt x="0" y="114174"/>
                    <a:pt x="18641" y="156449"/>
                    <a:pt x="70568" y="156449"/>
                  </a:cubicBezTo>
                  <a:cubicBezTo>
                    <a:pt x="95201" y="156449"/>
                    <a:pt x="119334" y="147794"/>
                    <a:pt x="137975" y="105520"/>
                  </a:cubicBezTo>
                  <a:lnTo>
                    <a:pt x="132982" y="102857"/>
                  </a:lnTo>
                  <a:close/>
                </a:path>
              </a:pathLst>
            </a:custGeom>
            <a:solidFill>
              <a:srgbClr val="FFFFFF"/>
            </a:solidFill>
            <a:ln w="16561" cap="flat">
              <a:noFill/>
              <a:prstDash val="solid"/>
              <a:miter/>
            </a:ln>
          </p:spPr>
          <p:txBody>
            <a:bodyPr rtlCol="0" anchor="ctr"/>
            <a:lstStyle/>
            <a:p>
              <a:endParaRPr lang="en-CA"/>
            </a:p>
          </p:txBody>
        </p:sp>
        <p:sp>
          <p:nvSpPr>
            <p:cNvPr id="63" name="Freeform: Shape 62">
              <a:extLst>
                <a:ext uri="{FF2B5EF4-FFF2-40B4-BE49-F238E27FC236}">
                  <a16:creationId xmlns:a16="http://schemas.microsoft.com/office/drawing/2014/main" id="{10F270AE-0CA6-44A0-AD57-51626F376850}"/>
                </a:ext>
              </a:extLst>
            </p:cNvPr>
            <p:cNvSpPr/>
            <p:nvPr/>
          </p:nvSpPr>
          <p:spPr>
            <a:xfrm>
              <a:off x="2526406" y="5925320"/>
              <a:ext cx="185075" cy="230512"/>
            </a:xfrm>
            <a:custGeom>
              <a:avLst/>
              <a:gdLst>
                <a:gd name="connsiteX0" fmla="*/ 163938 w 185075"/>
                <a:gd name="connsiteY0" fmla="*/ 207877 h 230512"/>
                <a:gd name="connsiteX1" fmla="*/ 102690 w 185075"/>
                <a:gd name="connsiteY1" fmla="*/ 143467 h 230512"/>
                <a:gd name="connsiteX2" fmla="*/ 147628 w 185075"/>
                <a:gd name="connsiteY2" fmla="*/ 103356 h 230512"/>
                <a:gd name="connsiteX3" fmla="*/ 169431 w 185075"/>
                <a:gd name="connsiteY3" fmla="*/ 89209 h 230512"/>
                <a:gd name="connsiteX4" fmla="*/ 169431 w 185075"/>
                <a:gd name="connsiteY4" fmla="*/ 84715 h 230512"/>
                <a:gd name="connsiteX5" fmla="*/ 106851 w 185075"/>
                <a:gd name="connsiteY5" fmla="*/ 84715 h 230512"/>
                <a:gd name="connsiteX6" fmla="*/ 106851 w 185075"/>
                <a:gd name="connsiteY6" fmla="*/ 89209 h 230512"/>
                <a:gd name="connsiteX7" fmla="*/ 115839 w 185075"/>
                <a:gd name="connsiteY7" fmla="*/ 96865 h 230512"/>
                <a:gd name="connsiteX8" fmla="*/ 106851 w 185075"/>
                <a:gd name="connsiteY8" fmla="*/ 110013 h 230512"/>
                <a:gd name="connsiteX9" fmla="*/ 61914 w 185075"/>
                <a:gd name="connsiteY9" fmla="*/ 149458 h 230512"/>
                <a:gd name="connsiteX10" fmla="*/ 61914 w 185075"/>
                <a:gd name="connsiteY10" fmla="*/ 0 h 230512"/>
                <a:gd name="connsiteX11" fmla="*/ 0 w 185075"/>
                <a:gd name="connsiteY11" fmla="*/ 31789 h 230512"/>
                <a:gd name="connsiteX12" fmla="*/ 1997 w 185075"/>
                <a:gd name="connsiteY12" fmla="*/ 35617 h 230512"/>
                <a:gd name="connsiteX13" fmla="*/ 8155 w 185075"/>
                <a:gd name="connsiteY13" fmla="*/ 34618 h 230512"/>
                <a:gd name="connsiteX14" fmla="*/ 22302 w 185075"/>
                <a:gd name="connsiteY14" fmla="*/ 59916 h 230512"/>
                <a:gd name="connsiteX15" fmla="*/ 22302 w 185075"/>
                <a:gd name="connsiteY15" fmla="*/ 200054 h 230512"/>
                <a:gd name="connsiteX16" fmla="*/ 3994 w 185075"/>
                <a:gd name="connsiteY16" fmla="*/ 225685 h 230512"/>
                <a:gd name="connsiteX17" fmla="*/ 3994 w 185075"/>
                <a:gd name="connsiteY17" fmla="*/ 230346 h 230512"/>
                <a:gd name="connsiteX18" fmla="*/ 80388 w 185075"/>
                <a:gd name="connsiteY18" fmla="*/ 230346 h 230512"/>
                <a:gd name="connsiteX19" fmla="*/ 80388 w 185075"/>
                <a:gd name="connsiteY19" fmla="*/ 225852 h 230512"/>
                <a:gd name="connsiteX20" fmla="*/ 62080 w 185075"/>
                <a:gd name="connsiteY20" fmla="*/ 197392 h 230512"/>
                <a:gd name="connsiteX21" fmla="*/ 62080 w 185075"/>
                <a:gd name="connsiteY21" fmla="*/ 155450 h 230512"/>
                <a:gd name="connsiteX22" fmla="*/ 111844 w 185075"/>
                <a:gd name="connsiteY22" fmla="*/ 208043 h 230512"/>
                <a:gd name="connsiteX23" fmla="*/ 161941 w 185075"/>
                <a:gd name="connsiteY23" fmla="*/ 230512 h 230512"/>
                <a:gd name="connsiteX24" fmla="*/ 185076 w 185075"/>
                <a:gd name="connsiteY24" fmla="*/ 230512 h 230512"/>
                <a:gd name="connsiteX25" fmla="*/ 185076 w 185075"/>
                <a:gd name="connsiteY25" fmla="*/ 226018 h 230512"/>
                <a:gd name="connsiteX26" fmla="*/ 163938 w 185075"/>
                <a:gd name="connsiteY26" fmla="*/ 207877 h 2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5075" h="230512">
                  <a:moveTo>
                    <a:pt x="163938" y="207877"/>
                  </a:moveTo>
                  <a:lnTo>
                    <a:pt x="102690" y="143467"/>
                  </a:lnTo>
                  <a:lnTo>
                    <a:pt x="147628" y="103356"/>
                  </a:lnTo>
                  <a:cubicBezTo>
                    <a:pt x="160110" y="92371"/>
                    <a:pt x="160443" y="92038"/>
                    <a:pt x="169431" y="89209"/>
                  </a:cubicBezTo>
                  <a:lnTo>
                    <a:pt x="169431" y="84715"/>
                  </a:lnTo>
                  <a:lnTo>
                    <a:pt x="106851" y="84715"/>
                  </a:lnTo>
                  <a:lnTo>
                    <a:pt x="106851" y="89209"/>
                  </a:lnTo>
                  <a:cubicBezTo>
                    <a:pt x="109681" y="89875"/>
                    <a:pt x="115839" y="91206"/>
                    <a:pt x="115839" y="96865"/>
                  </a:cubicBezTo>
                  <a:cubicBezTo>
                    <a:pt x="115839" y="101026"/>
                    <a:pt x="113009" y="103855"/>
                    <a:pt x="106851" y="110013"/>
                  </a:cubicBezTo>
                  <a:lnTo>
                    <a:pt x="61914" y="149458"/>
                  </a:lnTo>
                  <a:lnTo>
                    <a:pt x="61914" y="0"/>
                  </a:lnTo>
                  <a:lnTo>
                    <a:pt x="0" y="31789"/>
                  </a:lnTo>
                  <a:lnTo>
                    <a:pt x="1997" y="35617"/>
                  </a:lnTo>
                  <a:cubicBezTo>
                    <a:pt x="4327" y="34951"/>
                    <a:pt x="6158" y="34618"/>
                    <a:pt x="8155" y="34618"/>
                  </a:cubicBezTo>
                  <a:cubicBezTo>
                    <a:pt x="21969" y="34618"/>
                    <a:pt x="22302" y="47101"/>
                    <a:pt x="22302" y="59916"/>
                  </a:cubicBezTo>
                  <a:lnTo>
                    <a:pt x="22302" y="200054"/>
                  </a:lnTo>
                  <a:cubicBezTo>
                    <a:pt x="22302" y="213869"/>
                    <a:pt x="20638" y="222856"/>
                    <a:pt x="3994" y="225685"/>
                  </a:cubicBezTo>
                  <a:lnTo>
                    <a:pt x="3994" y="230346"/>
                  </a:lnTo>
                  <a:lnTo>
                    <a:pt x="80388" y="230346"/>
                  </a:lnTo>
                  <a:lnTo>
                    <a:pt x="80388" y="225852"/>
                  </a:lnTo>
                  <a:cubicBezTo>
                    <a:pt x="62413" y="222024"/>
                    <a:pt x="62080" y="212038"/>
                    <a:pt x="62080" y="197392"/>
                  </a:cubicBezTo>
                  <a:lnTo>
                    <a:pt x="62080" y="155450"/>
                  </a:lnTo>
                  <a:lnTo>
                    <a:pt x="111844" y="208043"/>
                  </a:lnTo>
                  <a:cubicBezTo>
                    <a:pt x="127822" y="224687"/>
                    <a:pt x="133980" y="230179"/>
                    <a:pt x="161941" y="230512"/>
                  </a:cubicBezTo>
                  <a:lnTo>
                    <a:pt x="185076" y="230512"/>
                  </a:lnTo>
                  <a:lnTo>
                    <a:pt x="185076" y="226018"/>
                  </a:lnTo>
                  <a:cubicBezTo>
                    <a:pt x="176588" y="222357"/>
                    <a:pt x="170097" y="215034"/>
                    <a:pt x="163938" y="207877"/>
                  </a:cubicBezTo>
                  <a:close/>
                </a:path>
              </a:pathLst>
            </a:custGeom>
            <a:solidFill>
              <a:srgbClr val="FFFFFF"/>
            </a:solidFill>
            <a:ln w="16561" cap="flat">
              <a:noFill/>
              <a:prstDash val="solid"/>
              <a:miter/>
            </a:ln>
          </p:spPr>
          <p:txBody>
            <a:bodyPr rtlCol="0" anchor="ctr"/>
            <a:lstStyle/>
            <a:p>
              <a:endParaRPr lang="en-CA"/>
            </a:p>
          </p:txBody>
        </p:sp>
        <p:sp>
          <p:nvSpPr>
            <p:cNvPr id="64" name="Freeform: Shape 63">
              <a:extLst>
                <a:ext uri="{FF2B5EF4-FFF2-40B4-BE49-F238E27FC236}">
                  <a16:creationId xmlns:a16="http://schemas.microsoft.com/office/drawing/2014/main" id="{BAABB83C-66E2-470B-AF76-F01F1134C8B9}"/>
                </a:ext>
              </a:extLst>
            </p:cNvPr>
            <p:cNvSpPr/>
            <p:nvPr/>
          </p:nvSpPr>
          <p:spPr>
            <a:xfrm>
              <a:off x="202560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5" name="Freeform: Shape 64">
              <a:extLst>
                <a:ext uri="{FF2B5EF4-FFF2-40B4-BE49-F238E27FC236}">
                  <a16:creationId xmlns:a16="http://schemas.microsoft.com/office/drawing/2014/main" id="{D3A23248-0457-45B8-A29D-2D0C0B27D314}"/>
                </a:ext>
              </a:extLst>
            </p:cNvPr>
            <p:cNvSpPr/>
            <p:nvPr/>
          </p:nvSpPr>
          <p:spPr>
            <a:xfrm>
              <a:off x="1441083" y="5892033"/>
              <a:ext cx="98363" cy="93203"/>
            </a:xfrm>
            <a:custGeom>
              <a:avLst/>
              <a:gdLst>
                <a:gd name="connsiteX0" fmla="*/ 25964 w 98363"/>
                <a:gd name="connsiteY0" fmla="*/ 90540 h 93203"/>
                <a:gd name="connsiteX1" fmla="*/ 18141 w 98363"/>
                <a:gd name="connsiteY1" fmla="*/ 79223 h 93203"/>
                <a:gd name="connsiteX2" fmla="*/ 18141 w 98363"/>
                <a:gd name="connsiteY2" fmla="*/ 18141 h 93203"/>
                <a:gd name="connsiteX3" fmla="*/ 82718 w 98363"/>
                <a:gd name="connsiteY3" fmla="*/ 93203 h 93203"/>
                <a:gd name="connsiteX4" fmla="*/ 90541 w 98363"/>
                <a:gd name="connsiteY4" fmla="*/ 93203 h 93203"/>
                <a:gd name="connsiteX5" fmla="*/ 90541 w 98363"/>
                <a:gd name="connsiteY5" fmla="*/ 13481 h 93203"/>
                <a:gd name="connsiteX6" fmla="*/ 98363 w 98363"/>
                <a:gd name="connsiteY6" fmla="*/ 2164 h 93203"/>
                <a:gd name="connsiteX7" fmla="*/ 98363 w 98363"/>
                <a:gd name="connsiteY7" fmla="*/ 166 h 93203"/>
                <a:gd name="connsiteX8" fmla="*/ 72399 w 98363"/>
                <a:gd name="connsiteY8" fmla="*/ 166 h 93203"/>
                <a:gd name="connsiteX9" fmla="*/ 72399 w 98363"/>
                <a:gd name="connsiteY9" fmla="*/ 2164 h 93203"/>
                <a:gd name="connsiteX10" fmla="*/ 80555 w 98363"/>
                <a:gd name="connsiteY10" fmla="*/ 13981 h 93203"/>
                <a:gd name="connsiteX11" fmla="*/ 80555 w 98363"/>
                <a:gd name="connsiteY11" fmla="*/ 63911 h 93203"/>
                <a:gd name="connsiteX12" fmla="*/ 25964 w 98363"/>
                <a:gd name="connsiteY12" fmla="*/ 0 h 93203"/>
                <a:gd name="connsiteX13" fmla="*/ 0 w 98363"/>
                <a:gd name="connsiteY13" fmla="*/ 0 h 93203"/>
                <a:gd name="connsiteX14" fmla="*/ 0 w 98363"/>
                <a:gd name="connsiteY14" fmla="*/ 1997 h 93203"/>
                <a:gd name="connsiteX15" fmla="*/ 7157 w 98363"/>
                <a:gd name="connsiteY15" fmla="*/ 6491 h 93203"/>
                <a:gd name="connsiteX16" fmla="*/ 7989 w 98363"/>
                <a:gd name="connsiteY16" fmla="*/ 12815 h 93203"/>
                <a:gd name="connsiteX17" fmla="*/ 7989 w 98363"/>
                <a:gd name="connsiteY17" fmla="*/ 79056 h 93203"/>
                <a:gd name="connsiteX18" fmla="*/ 5659 w 98363"/>
                <a:gd name="connsiteY18" fmla="*/ 88210 h 93203"/>
                <a:gd name="connsiteX19" fmla="*/ 0 w 98363"/>
                <a:gd name="connsiteY19" fmla="*/ 90374 h 93203"/>
                <a:gd name="connsiteX20" fmla="*/ 0 w 98363"/>
                <a:gd name="connsiteY20" fmla="*/ 92205 h 93203"/>
                <a:gd name="connsiteX21" fmla="*/ 25964 w 98363"/>
                <a:gd name="connsiteY21" fmla="*/ 92205 h 93203"/>
                <a:gd name="connsiteX22" fmla="*/ 25964 w 98363"/>
                <a:gd name="connsiteY22" fmla="*/ 90540 h 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363" h="93203">
                  <a:moveTo>
                    <a:pt x="25964" y="90540"/>
                  </a:moveTo>
                  <a:cubicBezTo>
                    <a:pt x="20638" y="89375"/>
                    <a:pt x="18141" y="88044"/>
                    <a:pt x="18141" y="79223"/>
                  </a:cubicBezTo>
                  <a:lnTo>
                    <a:pt x="18141" y="18141"/>
                  </a:lnTo>
                  <a:lnTo>
                    <a:pt x="82718" y="93203"/>
                  </a:lnTo>
                  <a:lnTo>
                    <a:pt x="90541" y="93203"/>
                  </a:lnTo>
                  <a:lnTo>
                    <a:pt x="90541" y="13481"/>
                  </a:lnTo>
                  <a:cubicBezTo>
                    <a:pt x="90541" y="6158"/>
                    <a:pt x="91706" y="3495"/>
                    <a:pt x="98363" y="2164"/>
                  </a:cubicBezTo>
                  <a:lnTo>
                    <a:pt x="98363" y="166"/>
                  </a:lnTo>
                  <a:lnTo>
                    <a:pt x="72399" y="166"/>
                  </a:lnTo>
                  <a:lnTo>
                    <a:pt x="72399" y="2164"/>
                  </a:lnTo>
                  <a:cubicBezTo>
                    <a:pt x="79722" y="3495"/>
                    <a:pt x="80555" y="6657"/>
                    <a:pt x="80555" y="13981"/>
                  </a:cubicBezTo>
                  <a:lnTo>
                    <a:pt x="80555" y="63911"/>
                  </a:lnTo>
                  <a:lnTo>
                    <a:pt x="25964" y="0"/>
                  </a:lnTo>
                  <a:lnTo>
                    <a:pt x="0" y="0"/>
                  </a:lnTo>
                  <a:lnTo>
                    <a:pt x="0" y="1997"/>
                  </a:lnTo>
                  <a:cubicBezTo>
                    <a:pt x="2164" y="2164"/>
                    <a:pt x="5492" y="2663"/>
                    <a:pt x="7157" y="6491"/>
                  </a:cubicBezTo>
                  <a:cubicBezTo>
                    <a:pt x="7989" y="8322"/>
                    <a:pt x="7989" y="10319"/>
                    <a:pt x="7989" y="12815"/>
                  </a:cubicBezTo>
                  <a:lnTo>
                    <a:pt x="7989" y="79056"/>
                  </a:lnTo>
                  <a:cubicBezTo>
                    <a:pt x="7989" y="83550"/>
                    <a:pt x="7656" y="86047"/>
                    <a:pt x="5659" y="88210"/>
                  </a:cubicBezTo>
                  <a:cubicBezTo>
                    <a:pt x="3994" y="89875"/>
                    <a:pt x="1997" y="90208"/>
                    <a:pt x="0" y="90374"/>
                  </a:cubicBezTo>
                  <a:lnTo>
                    <a:pt x="0" y="92205"/>
                  </a:lnTo>
                  <a:lnTo>
                    <a:pt x="25964" y="92205"/>
                  </a:lnTo>
                  <a:lnTo>
                    <a:pt x="25964" y="90540"/>
                  </a:lnTo>
                  <a:close/>
                </a:path>
              </a:pathLst>
            </a:custGeom>
            <a:solidFill>
              <a:srgbClr val="FFFFFF"/>
            </a:solidFill>
            <a:ln w="16561" cap="flat">
              <a:noFill/>
              <a:prstDash val="solid"/>
              <a:miter/>
            </a:ln>
          </p:spPr>
          <p:txBody>
            <a:bodyPr rtlCol="0" anchor="ctr"/>
            <a:lstStyle/>
            <a:p>
              <a:endParaRPr lang="en-CA"/>
            </a:p>
          </p:txBody>
        </p:sp>
        <p:sp>
          <p:nvSpPr>
            <p:cNvPr id="66" name="Freeform: Shape 65">
              <a:extLst>
                <a:ext uri="{FF2B5EF4-FFF2-40B4-BE49-F238E27FC236}">
                  <a16:creationId xmlns:a16="http://schemas.microsoft.com/office/drawing/2014/main" id="{8C9D6E3D-98FC-409E-B618-FB9B9EE48449}"/>
                </a:ext>
              </a:extLst>
            </p:cNvPr>
            <p:cNvSpPr/>
            <p:nvPr/>
          </p:nvSpPr>
          <p:spPr>
            <a:xfrm>
              <a:off x="2124126" y="5922823"/>
              <a:ext cx="65748" cy="63744"/>
            </a:xfrm>
            <a:custGeom>
              <a:avLst/>
              <a:gdLst>
                <a:gd name="connsiteX0" fmla="*/ 8494 w 65748"/>
                <a:gd name="connsiteY0" fmla="*/ 54923 h 63744"/>
                <a:gd name="connsiteX1" fmla="*/ 31962 w 65748"/>
                <a:gd name="connsiteY1" fmla="*/ 63744 h 63744"/>
                <a:gd name="connsiteX2" fmla="*/ 65748 w 65748"/>
                <a:gd name="connsiteY2" fmla="*/ 31623 h 63744"/>
                <a:gd name="connsiteX3" fmla="*/ 33293 w 65748"/>
                <a:gd name="connsiteY3" fmla="*/ 0 h 63744"/>
                <a:gd name="connsiteX4" fmla="*/ 6 w 65748"/>
                <a:gd name="connsiteY4" fmla="*/ 32288 h 63744"/>
                <a:gd name="connsiteX5" fmla="*/ 8494 w 65748"/>
                <a:gd name="connsiteY5" fmla="*/ 54923 h 63744"/>
                <a:gd name="connsiteX6" fmla="*/ 21809 w 65748"/>
                <a:gd name="connsiteY6" fmla="*/ 12982 h 63744"/>
                <a:gd name="connsiteX7" fmla="*/ 32295 w 65748"/>
                <a:gd name="connsiteY7" fmla="*/ 7656 h 63744"/>
                <a:gd name="connsiteX8" fmla="*/ 42114 w 65748"/>
                <a:gd name="connsiteY8" fmla="*/ 11983 h 63744"/>
                <a:gd name="connsiteX9" fmla="*/ 48439 w 65748"/>
                <a:gd name="connsiteY9" fmla="*/ 33120 h 63744"/>
                <a:gd name="connsiteX10" fmla="*/ 40284 w 65748"/>
                <a:gd name="connsiteY10" fmla="*/ 54757 h 63744"/>
                <a:gd name="connsiteX11" fmla="*/ 34125 w 65748"/>
                <a:gd name="connsiteY11" fmla="*/ 56255 h 63744"/>
                <a:gd name="connsiteX12" fmla="*/ 17316 w 65748"/>
                <a:gd name="connsiteY12" fmla="*/ 30125 h 63744"/>
                <a:gd name="connsiteX13" fmla="*/ 21809 w 65748"/>
                <a:gd name="connsiteY13" fmla="*/ 12982 h 6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48" h="63744">
                  <a:moveTo>
                    <a:pt x="8494" y="54923"/>
                  </a:moveTo>
                  <a:cubicBezTo>
                    <a:pt x="15818" y="62579"/>
                    <a:pt x="24639" y="63744"/>
                    <a:pt x="31962" y="63744"/>
                  </a:cubicBezTo>
                  <a:cubicBezTo>
                    <a:pt x="56095" y="63744"/>
                    <a:pt x="65748" y="46935"/>
                    <a:pt x="65748" y="31623"/>
                  </a:cubicBezTo>
                  <a:cubicBezTo>
                    <a:pt x="65748" y="15146"/>
                    <a:pt x="55096" y="0"/>
                    <a:pt x="33293" y="0"/>
                  </a:cubicBezTo>
                  <a:cubicBezTo>
                    <a:pt x="12655" y="0"/>
                    <a:pt x="6" y="14813"/>
                    <a:pt x="6" y="32288"/>
                  </a:cubicBezTo>
                  <a:cubicBezTo>
                    <a:pt x="-160" y="41109"/>
                    <a:pt x="3002" y="49431"/>
                    <a:pt x="8494" y="54923"/>
                  </a:cubicBezTo>
                  <a:close/>
                  <a:moveTo>
                    <a:pt x="21809" y="12982"/>
                  </a:moveTo>
                  <a:cubicBezTo>
                    <a:pt x="23973" y="10319"/>
                    <a:pt x="27634" y="7656"/>
                    <a:pt x="32295" y="7656"/>
                  </a:cubicBezTo>
                  <a:cubicBezTo>
                    <a:pt x="36289" y="7656"/>
                    <a:pt x="39784" y="9487"/>
                    <a:pt x="42114" y="11983"/>
                  </a:cubicBezTo>
                  <a:cubicBezTo>
                    <a:pt x="45443" y="15645"/>
                    <a:pt x="48439" y="23467"/>
                    <a:pt x="48439" y="33120"/>
                  </a:cubicBezTo>
                  <a:cubicBezTo>
                    <a:pt x="48439" y="37614"/>
                    <a:pt x="48106" y="50097"/>
                    <a:pt x="40284" y="54757"/>
                  </a:cubicBezTo>
                  <a:cubicBezTo>
                    <a:pt x="38453" y="55756"/>
                    <a:pt x="36289" y="56255"/>
                    <a:pt x="34125" y="56255"/>
                  </a:cubicBezTo>
                  <a:cubicBezTo>
                    <a:pt x="22142" y="56255"/>
                    <a:pt x="17316" y="41775"/>
                    <a:pt x="17316" y="30125"/>
                  </a:cubicBezTo>
                  <a:cubicBezTo>
                    <a:pt x="17149" y="23467"/>
                    <a:pt x="18647" y="16976"/>
                    <a:pt x="21809" y="12982"/>
                  </a:cubicBezTo>
                  <a:close/>
                </a:path>
              </a:pathLst>
            </a:custGeom>
            <a:solidFill>
              <a:srgbClr val="FFFFFF"/>
            </a:solidFill>
            <a:ln w="16561" cap="flat">
              <a:noFill/>
              <a:prstDash val="solid"/>
              <a:miter/>
            </a:ln>
          </p:spPr>
          <p:txBody>
            <a:bodyPr rtlCol="0" anchor="ctr"/>
            <a:lstStyle/>
            <a:p>
              <a:endParaRPr lang="en-CA"/>
            </a:p>
          </p:txBody>
        </p:sp>
        <p:sp>
          <p:nvSpPr>
            <p:cNvPr id="67" name="Freeform: Shape 66">
              <a:extLst>
                <a:ext uri="{FF2B5EF4-FFF2-40B4-BE49-F238E27FC236}">
                  <a16:creationId xmlns:a16="http://schemas.microsoft.com/office/drawing/2014/main" id="{6428EBF6-2E96-43A9-B628-C97DD57D1429}"/>
                </a:ext>
              </a:extLst>
            </p:cNvPr>
            <p:cNvSpPr/>
            <p:nvPr/>
          </p:nvSpPr>
          <p:spPr>
            <a:xfrm>
              <a:off x="2189708" y="5922823"/>
              <a:ext cx="74562" cy="64077"/>
            </a:xfrm>
            <a:custGeom>
              <a:avLst/>
              <a:gdLst>
                <a:gd name="connsiteX0" fmla="*/ 7323 w 74562"/>
                <a:gd name="connsiteY0" fmla="*/ 17975 h 64077"/>
                <a:gd name="connsiteX1" fmla="*/ 7323 w 74562"/>
                <a:gd name="connsiteY1" fmla="*/ 40776 h 64077"/>
                <a:gd name="connsiteX2" fmla="*/ 11484 w 74562"/>
                <a:gd name="connsiteY2" fmla="*/ 56255 h 64077"/>
                <a:gd name="connsiteX3" fmla="*/ 28793 w 74562"/>
                <a:gd name="connsiteY3" fmla="*/ 63744 h 64077"/>
                <a:gd name="connsiteX4" fmla="*/ 51595 w 74562"/>
                <a:gd name="connsiteY4" fmla="*/ 52094 h 64077"/>
                <a:gd name="connsiteX5" fmla="*/ 60250 w 74562"/>
                <a:gd name="connsiteY5" fmla="*/ 64077 h 64077"/>
                <a:gd name="connsiteX6" fmla="*/ 74563 w 74562"/>
                <a:gd name="connsiteY6" fmla="*/ 53426 h 64077"/>
                <a:gd name="connsiteX7" fmla="*/ 73731 w 74562"/>
                <a:gd name="connsiteY7" fmla="*/ 52094 h 64077"/>
                <a:gd name="connsiteX8" fmla="*/ 66907 w 74562"/>
                <a:gd name="connsiteY8" fmla="*/ 39611 h 64077"/>
                <a:gd name="connsiteX9" fmla="*/ 66907 w 74562"/>
                <a:gd name="connsiteY9" fmla="*/ 0 h 64077"/>
                <a:gd name="connsiteX10" fmla="*/ 42940 w 74562"/>
                <a:gd name="connsiteY10" fmla="*/ 4827 h 64077"/>
                <a:gd name="connsiteX11" fmla="*/ 42940 w 74562"/>
                <a:gd name="connsiteY11" fmla="*/ 6657 h 64077"/>
                <a:gd name="connsiteX12" fmla="*/ 50596 w 74562"/>
                <a:gd name="connsiteY12" fmla="*/ 16311 h 64077"/>
                <a:gd name="connsiteX13" fmla="*/ 50596 w 74562"/>
                <a:gd name="connsiteY13" fmla="*/ 37281 h 64077"/>
                <a:gd name="connsiteX14" fmla="*/ 47434 w 74562"/>
                <a:gd name="connsiteY14" fmla="*/ 47434 h 64077"/>
                <a:gd name="connsiteX15" fmla="*/ 36116 w 74562"/>
                <a:gd name="connsiteY15" fmla="*/ 52094 h 64077"/>
                <a:gd name="connsiteX16" fmla="*/ 24466 w 74562"/>
                <a:gd name="connsiteY16" fmla="*/ 44272 h 64077"/>
                <a:gd name="connsiteX17" fmla="*/ 23467 w 74562"/>
                <a:gd name="connsiteY17" fmla="*/ 37281 h 64077"/>
                <a:gd name="connsiteX18" fmla="*/ 23467 w 74562"/>
                <a:gd name="connsiteY18" fmla="*/ 0 h 64077"/>
                <a:gd name="connsiteX19" fmla="*/ 0 w 74562"/>
                <a:gd name="connsiteY19" fmla="*/ 4827 h 64077"/>
                <a:gd name="connsiteX20" fmla="*/ 0 w 74562"/>
                <a:gd name="connsiteY20" fmla="*/ 6657 h 64077"/>
                <a:gd name="connsiteX21" fmla="*/ 7323 w 74562"/>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562" h="64077">
                  <a:moveTo>
                    <a:pt x="7323" y="17975"/>
                  </a:moveTo>
                  <a:lnTo>
                    <a:pt x="7323" y="40776"/>
                  </a:lnTo>
                  <a:cubicBezTo>
                    <a:pt x="7323" y="45603"/>
                    <a:pt x="7656" y="51428"/>
                    <a:pt x="11484" y="56255"/>
                  </a:cubicBezTo>
                  <a:cubicBezTo>
                    <a:pt x="13148" y="58419"/>
                    <a:pt x="17975" y="63744"/>
                    <a:pt x="28793" y="63744"/>
                  </a:cubicBezTo>
                  <a:cubicBezTo>
                    <a:pt x="39445" y="63744"/>
                    <a:pt x="47101" y="58086"/>
                    <a:pt x="51595" y="52094"/>
                  </a:cubicBezTo>
                  <a:cubicBezTo>
                    <a:pt x="52593" y="55756"/>
                    <a:pt x="54258" y="59584"/>
                    <a:pt x="60250" y="64077"/>
                  </a:cubicBezTo>
                  <a:lnTo>
                    <a:pt x="74563" y="53426"/>
                  </a:lnTo>
                  <a:lnTo>
                    <a:pt x="73731" y="52094"/>
                  </a:lnTo>
                  <a:cubicBezTo>
                    <a:pt x="66907" y="50763"/>
                    <a:pt x="66907" y="45936"/>
                    <a:pt x="66907" y="39611"/>
                  </a:cubicBezTo>
                  <a:lnTo>
                    <a:pt x="66907" y="0"/>
                  </a:lnTo>
                  <a:lnTo>
                    <a:pt x="42940" y="4827"/>
                  </a:lnTo>
                  <a:lnTo>
                    <a:pt x="42940" y="6657"/>
                  </a:lnTo>
                  <a:cubicBezTo>
                    <a:pt x="49265" y="7490"/>
                    <a:pt x="50596" y="9986"/>
                    <a:pt x="50596" y="16311"/>
                  </a:cubicBezTo>
                  <a:lnTo>
                    <a:pt x="50596" y="37281"/>
                  </a:lnTo>
                  <a:cubicBezTo>
                    <a:pt x="50596" y="40111"/>
                    <a:pt x="50430" y="43939"/>
                    <a:pt x="47434" y="47434"/>
                  </a:cubicBezTo>
                  <a:cubicBezTo>
                    <a:pt x="45104" y="50263"/>
                    <a:pt x="41109" y="52094"/>
                    <a:pt x="36116" y="52094"/>
                  </a:cubicBezTo>
                  <a:cubicBezTo>
                    <a:pt x="30125" y="52094"/>
                    <a:pt x="26130" y="49098"/>
                    <a:pt x="24466" y="44272"/>
                  </a:cubicBezTo>
                  <a:cubicBezTo>
                    <a:pt x="23800" y="42108"/>
                    <a:pt x="23467" y="40111"/>
                    <a:pt x="23467" y="37281"/>
                  </a:cubicBezTo>
                  <a:lnTo>
                    <a:pt x="23467" y="0"/>
                  </a:lnTo>
                  <a:lnTo>
                    <a:pt x="0" y="4827"/>
                  </a:lnTo>
                  <a:lnTo>
                    <a:pt x="0" y="6657"/>
                  </a:lnTo>
                  <a:cubicBezTo>
                    <a:pt x="6657" y="7656"/>
                    <a:pt x="7323" y="10985"/>
                    <a:pt x="7323" y="17975"/>
                  </a:cubicBezTo>
                  <a:close/>
                </a:path>
              </a:pathLst>
            </a:custGeom>
            <a:solidFill>
              <a:srgbClr val="FFFFFF"/>
            </a:solidFill>
            <a:ln w="16561" cap="flat">
              <a:noFill/>
              <a:prstDash val="solid"/>
              <a:miter/>
            </a:ln>
          </p:spPr>
          <p:txBody>
            <a:bodyPr rtlCol="0" anchor="ctr"/>
            <a:lstStyle/>
            <a:p>
              <a:endParaRPr lang="en-CA"/>
            </a:p>
          </p:txBody>
        </p:sp>
        <p:sp>
          <p:nvSpPr>
            <p:cNvPr id="68" name="Freeform: Shape 67">
              <a:extLst>
                <a:ext uri="{FF2B5EF4-FFF2-40B4-BE49-F238E27FC236}">
                  <a16:creationId xmlns:a16="http://schemas.microsoft.com/office/drawing/2014/main" id="{563E6CF8-8E66-41B9-BEC3-379FD5939F19}"/>
                </a:ext>
              </a:extLst>
            </p:cNvPr>
            <p:cNvSpPr/>
            <p:nvPr/>
          </p:nvSpPr>
          <p:spPr>
            <a:xfrm>
              <a:off x="2324351"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39"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69" name="Freeform: Shape 68">
              <a:extLst>
                <a:ext uri="{FF2B5EF4-FFF2-40B4-BE49-F238E27FC236}">
                  <a16:creationId xmlns:a16="http://schemas.microsoft.com/office/drawing/2014/main" id="{42FA1F22-007C-4216-99A8-0172D17246DC}"/>
                </a:ext>
              </a:extLst>
            </p:cNvPr>
            <p:cNvSpPr/>
            <p:nvPr/>
          </p:nvSpPr>
          <p:spPr>
            <a:xfrm>
              <a:off x="1540443" y="5922990"/>
              <a:ext cx="61416" cy="63578"/>
            </a:xfrm>
            <a:custGeom>
              <a:avLst/>
              <a:gdLst>
                <a:gd name="connsiteX0" fmla="*/ 31292 w 61416"/>
                <a:gd name="connsiteY0" fmla="*/ 63578 h 63578"/>
                <a:gd name="connsiteX1" fmla="*/ 59919 w 61416"/>
                <a:gd name="connsiteY1" fmla="*/ 43273 h 63578"/>
                <a:gd name="connsiteX2" fmla="*/ 57921 w 61416"/>
                <a:gd name="connsiteY2" fmla="*/ 41942 h 63578"/>
                <a:gd name="connsiteX3" fmla="*/ 35786 w 61416"/>
                <a:gd name="connsiteY3" fmla="*/ 51095 h 63578"/>
                <a:gd name="connsiteX4" fmla="*/ 15980 w 61416"/>
                <a:gd name="connsiteY4" fmla="*/ 38613 h 63578"/>
                <a:gd name="connsiteX5" fmla="*/ 14482 w 61416"/>
                <a:gd name="connsiteY5" fmla="*/ 29792 h 63578"/>
                <a:gd name="connsiteX6" fmla="*/ 61417 w 61416"/>
                <a:gd name="connsiteY6" fmla="*/ 29792 h 63578"/>
                <a:gd name="connsiteX7" fmla="*/ 56590 w 61416"/>
                <a:gd name="connsiteY7" fmla="*/ 12316 h 63578"/>
                <a:gd name="connsiteX8" fmla="*/ 32124 w 61416"/>
                <a:gd name="connsiteY8" fmla="*/ 0 h 63578"/>
                <a:gd name="connsiteX9" fmla="*/ 2 w 61416"/>
                <a:gd name="connsiteY9" fmla="*/ 32122 h 63578"/>
                <a:gd name="connsiteX10" fmla="*/ 31292 w 61416"/>
                <a:gd name="connsiteY10" fmla="*/ 63578 h 63578"/>
                <a:gd name="connsiteX11" fmla="*/ 18976 w 61416"/>
                <a:gd name="connsiteY11" fmla="*/ 12982 h 63578"/>
                <a:gd name="connsiteX12" fmla="*/ 30793 w 61416"/>
                <a:gd name="connsiteY12" fmla="*/ 7490 h 63578"/>
                <a:gd name="connsiteX13" fmla="*/ 42443 w 61416"/>
                <a:gd name="connsiteY13" fmla="*/ 13148 h 63578"/>
                <a:gd name="connsiteX14" fmla="*/ 45106 w 61416"/>
                <a:gd name="connsiteY14" fmla="*/ 22469 h 63578"/>
                <a:gd name="connsiteX15" fmla="*/ 14482 w 61416"/>
                <a:gd name="connsiteY15" fmla="*/ 22469 h 63578"/>
                <a:gd name="connsiteX16" fmla="*/ 18976 w 61416"/>
                <a:gd name="connsiteY16" fmla="*/ 12982 h 6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416" h="63578">
                  <a:moveTo>
                    <a:pt x="31292" y="63578"/>
                  </a:moveTo>
                  <a:cubicBezTo>
                    <a:pt x="47935" y="63578"/>
                    <a:pt x="54593" y="54258"/>
                    <a:pt x="59919" y="43273"/>
                  </a:cubicBezTo>
                  <a:lnTo>
                    <a:pt x="57921" y="41942"/>
                  </a:lnTo>
                  <a:cubicBezTo>
                    <a:pt x="54593" y="45104"/>
                    <a:pt x="48102" y="51095"/>
                    <a:pt x="35786" y="51095"/>
                  </a:cubicBezTo>
                  <a:cubicBezTo>
                    <a:pt x="29295" y="51095"/>
                    <a:pt x="19641" y="49098"/>
                    <a:pt x="15980" y="38613"/>
                  </a:cubicBezTo>
                  <a:cubicBezTo>
                    <a:pt x="14648" y="34951"/>
                    <a:pt x="14482" y="32288"/>
                    <a:pt x="14482" y="29792"/>
                  </a:cubicBezTo>
                  <a:lnTo>
                    <a:pt x="61417" y="29792"/>
                  </a:lnTo>
                  <a:cubicBezTo>
                    <a:pt x="61084" y="23634"/>
                    <a:pt x="59919" y="17476"/>
                    <a:pt x="56590" y="12316"/>
                  </a:cubicBezTo>
                  <a:cubicBezTo>
                    <a:pt x="49600" y="832"/>
                    <a:pt x="37616" y="0"/>
                    <a:pt x="32124" y="0"/>
                  </a:cubicBezTo>
                  <a:cubicBezTo>
                    <a:pt x="10987" y="0"/>
                    <a:pt x="2" y="16144"/>
                    <a:pt x="2" y="32122"/>
                  </a:cubicBezTo>
                  <a:cubicBezTo>
                    <a:pt x="-164" y="47434"/>
                    <a:pt x="9655" y="63578"/>
                    <a:pt x="31292" y="63578"/>
                  </a:cubicBezTo>
                  <a:close/>
                  <a:moveTo>
                    <a:pt x="18976" y="12982"/>
                  </a:moveTo>
                  <a:cubicBezTo>
                    <a:pt x="23137" y="7822"/>
                    <a:pt x="28462" y="7490"/>
                    <a:pt x="30793" y="7490"/>
                  </a:cubicBezTo>
                  <a:cubicBezTo>
                    <a:pt x="33788" y="7490"/>
                    <a:pt x="38948" y="7989"/>
                    <a:pt x="42443" y="13148"/>
                  </a:cubicBezTo>
                  <a:cubicBezTo>
                    <a:pt x="44607" y="16311"/>
                    <a:pt x="44940" y="19140"/>
                    <a:pt x="45106" y="22469"/>
                  </a:cubicBezTo>
                  <a:lnTo>
                    <a:pt x="14482" y="22469"/>
                  </a:lnTo>
                  <a:cubicBezTo>
                    <a:pt x="15481" y="19473"/>
                    <a:pt x="16313" y="15978"/>
                    <a:pt x="18976" y="12982"/>
                  </a:cubicBezTo>
                  <a:close/>
                </a:path>
              </a:pathLst>
            </a:custGeom>
            <a:solidFill>
              <a:srgbClr val="FFFFFF"/>
            </a:solidFill>
            <a:ln w="16561" cap="flat">
              <a:noFill/>
              <a:prstDash val="solid"/>
              <a:miter/>
            </a:ln>
          </p:spPr>
          <p:txBody>
            <a:bodyPr rtlCol="0" anchor="ctr"/>
            <a:lstStyle/>
            <a:p>
              <a:endParaRPr lang="en-CA"/>
            </a:p>
          </p:txBody>
        </p:sp>
        <p:sp>
          <p:nvSpPr>
            <p:cNvPr id="70" name="Freeform: Shape 69">
              <a:extLst>
                <a:ext uri="{FF2B5EF4-FFF2-40B4-BE49-F238E27FC236}">
                  <a16:creationId xmlns:a16="http://schemas.microsoft.com/office/drawing/2014/main" id="{E55DB051-EED0-479D-BDA2-438160D48285}"/>
                </a:ext>
              </a:extLst>
            </p:cNvPr>
            <p:cNvSpPr/>
            <p:nvPr/>
          </p:nvSpPr>
          <p:spPr>
            <a:xfrm>
              <a:off x="2387599" y="5922657"/>
              <a:ext cx="61414" cy="64077"/>
            </a:xfrm>
            <a:custGeom>
              <a:avLst/>
              <a:gdLst>
                <a:gd name="connsiteX0" fmla="*/ 19140 w 61414"/>
                <a:gd name="connsiteY0" fmla="*/ 63744 h 64077"/>
                <a:gd name="connsiteX1" fmla="*/ 39112 w 61414"/>
                <a:gd name="connsiteY1" fmla="*/ 54091 h 64077"/>
                <a:gd name="connsiteX2" fmla="*/ 46768 w 61414"/>
                <a:gd name="connsiteY2" fmla="*/ 64077 h 64077"/>
                <a:gd name="connsiteX3" fmla="*/ 61415 w 61414"/>
                <a:gd name="connsiteY3" fmla="*/ 53093 h 64077"/>
                <a:gd name="connsiteX4" fmla="*/ 60416 w 61414"/>
                <a:gd name="connsiteY4" fmla="*/ 51595 h 64077"/>
                <a:gd name="connsiteX5" fmla="*/ 53426 w 61414"/>
                <a:gd name="connsiteY5" fmla="*/ 38280 h 64077"/>
                <a:gd name="connsiteX6" fmla="*/ 53426 w 61414"/>
                <a:gd name="connsiteY6" fmla="*/ 24133 h 64077"/>
                <a:gd name="connsiteX7" fmla="*/ 49598 w 61414"/>
                <a:gd name="connsiteY7" fmla="*/ 7490 h 64077"/>
                <a:gd name="connsiteX8" fmla="*/ 30291 w 61414"/>
                <a:gd name="connsiteY8" fmla="*/ 0 h 64077"/>
                <a:gd name="connsiteX9" fmla="*/ 7822 w 61414"/>
                <a:gd name="connsiteY9" fmla="*/ 4161 h 64077"/>
                <a:gd name="connsiteX10" fmla="*/ 5825 w 61414"/>
                <a:gd name="connsiteY10" fmla="*/ 17975 h 64077"/>
                <a:gd name="connsiteX11" fmla="*/ 7822 w 61414"/>
                <a:gd name="connsiteY11" fmla="*/ 17975 h 64077"/>
                <a:gd name="connsiteX12" fmla="*/ 14979 w 61414"/>
                <a:gd name="connsiteY12" fmla="*/ 11318 h 64077"/>
                <a:gd name="connsiteX13" fmla="*/ 26963 w 61414"/>
                <a:gd name="connsiteY13" fmla="*/ 7989 h 64077"/>
                <a:gd name="connsiteX14" fmla="*/ 36616 w 61414"/>
                <a:gd name="connsiteY14" fmla="*/ 12649 h 64077"/>
                <a:gd name="connsiteX15" fmla="*/ 37448 w 61414"/>
                <a:gd name="connsiteY15" fmla="*/ 16976 h 64077"/>
                <a:gd name="connsiteX16" fmla="*/ 24799 w 61414"/>
                <a:gd name="connsiteY16" fmla="*/ 26962 h 64077"/>
                <a:gd name="connsiteX17" fmla="*/ 20305 w 61414"/>
                <a:gd name="connsiteY17" fmla="*/ 27961 h 64077"/>
                <a:gd name="connsiteX18" fmla="*/ 0 w 61414"/>
                <a:gd name="connsiteY18" fmla="*/ 46768 h 64077"/>
                <a:gd name="connsiteX19" fmla="*/ 19140 w 61414"/>
                <a:gd name="connsiteY19" fmla="*/ 63744 h 64077"/>
                <a:gd name="connsiteX20" fmla="*/ 28128 w 61414"/>
                <a:gd name="connsiteY20" fmla="*/ 33786 h 64077"/>
                <a:gd name="connsiteX21" fmla="*/ 37947 w 61414"/>
                <a:gd name="connsiteY21" fmla="*/ 29126 h 64077"/>
                <a:gd name="connsiteX22" fmla="*/ 37947 w 61414"/>
                <a:gd name="connsiteY22" fmla="*/ 45770 h 64077"/>
                <a:gd name="connsiteX23" fmla="*/ 24965 w 61414"/>
                <a:gd name="connsiteY23" fmla="*/ 53093 h 64077"/>
                <a:gd name="connsiteX24" fmla="*/ 16644 w 61414"/>
                <a:gd name="connsiteY24" fmla="*/ 45104 h 64077"/>
                <a:gd name="connsiteX25" fmla="*/ 28128 w 61414"/>
                <a:gd name="connsiteY25" fmla="*/ 33786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414" h="64077">
                  <a:moveTo>
                    <a:pt x="19140" y="63744"/>
                  </a:moveTo>
                  <a:cubicBezTo>
                    <a:pt x="29459" y="63744"/>
                    <a:pt x="34785" y="58419"/>
                    <a:pt x="39112" y="54091"/>
                  </a:cubicBezTo>
                  <a:cubicBezTo>
                    <a:pt x="40610" y="58585"/>
                    <a:pt x="42275" y="61082"/>
                    <a:pt x="46768" y="64077"/>
                  </a:cubicBezTo>
                  <a:lnTo>
                    <a:pt x="61415" y="53093"/>
                  </a:lnTo>
                  <a:lnTo>
                    <a:pt x="60416" y="51595"/>
                  </a:lnTo>
                  <a:cubicBezTo>
                    <a:pt x="53592" y="48765"/>
                    <a:pt x="53426" y="45770"/>
                    <a:pt x="53426" y="38280"/>
                  </a:cubicBezTo>
                  <a:lnTo>
                    <a:pt x="53426" y="24133"/>
                  </a:lnTo>
                  <a:cubicBezTo>
                    <a:pt x="53426" y="17143"/>
                    <a:pt x="53426" y="12316"/>
                    <a:pt x="49598" y="7490"/>
                  </a:cubicBezTo>
                  <a:cubicBezTo>
                    <a:pt x="44272" y="499"/>
                    <a:pt x="34951" y="0"/>
                    <a:pt x="30291" y="0"/>
                  </a:cubicBezTo>
                  <a:cubicBezTo>
                    <a:pt x="24965" y="0"/>
                    <a:pt x="17143" y="832"/>
                    <a:pt x="7822" y="4161"/>
                  </a:cubicBezTo>
                  <a:lnTo>
                    <a:pt x="5825" y="17975"/>
                  </a:lnTo>
                  <a:lnTo>
                    <a:pt x="7822" y="17975"/>
                  </a:lnTo>
                  <a:cubicBezTo>
                    <a:pt x="9653" y="15811"/>
                    <a:pt x="11651" y="13315"/>
                    <a:pt x="14979" y="11318"/>
                  </a:cubicBezTo>
                  <a:cubicBezTo>
                    <a:pt x="18641" y="9154"/>
                    <a:pt x="23134" y="7989"/>
                    <a:pt x="26963" y="7989"/>
                  </a:cubicBezTo>
                  <a:cubicBezTo>
                    <a:pt x="30957" y="7989"/>
                    <a:pt x="34951" y="9320"/>
                    <a:pt x="36616" y="12649"/>
                  </a:cubicBezTo>
                  <a:cubicBezTo>
                    <a:pt x="37282" y="14147"/>
                    <a:pt x="37448" y="15645"/>
                    <a:pt x="37448" y="16976"/>
                  </a:cubicBezTo>
                  <a:cubicBezTo>
                    <a:pt x="37448" y="23301"/>
                    <a:pt x="31123" y="25298"/>
                    <a:pt x="24799" y="26962"/>
                  </a:cubicBezTo>
                  <a:lnTo>
                    <a:pt x="20305" y="27961"/>
                  </a:lnTo>
                  <a:cubicBezTo>
                    <a:pt x="14147" y="29459"/>
                    <a:pt x="0" y="33120"/>
                    <a:pt x="0" y="46768"/>
                  </a:cubicBezTo>
                  <a:cubicBezTo>
                    <a:pt x="166" y="53925"/>
                    <a:pt x="4494" y="63744"/>
                    <a:pt x="19140" y="63744"/>
                  </a:cubicBezTo>
                  <a:close/>
                  <a:moveTo>
                    <a:pt x="28128" y="33786"/>
                  </a:moveTo>
                  <a:cubicBezTo>
                    <a:pt x="32788" y="32288"/>
                    <a:pt x="33953" y="31623"/>
                    <a:pt x="37947" y="29126"/>
                  </a:cubicBezTo>
                  <a:lnTo>
                    <a:pt x="37947" y="45770"/>
                  </a:lnTo>
                  <a:cubicBezTo>
                    <a:pt x="32122" y="52593"/>
                    <a:pt x="26297" y="53093"/>
                    <a:pt x="24965" y="53093"/>
                  </a:cubicBezTo>
                  <a:cubicBezTo>
                    <a:pt x="20139" y="53093"/>
                    <a:pt x="16644" y="49598"/>
                    <a:pt x="16644" y="45104"/>
                  </a:cubicBezTo>
                  <a:cubicBezTo>
                    <a:pt x="16477" y="37614"/>
                    <a:pt x="24632" y="34951"/>
                    <a:pt x="28128" y="33786"/>
                  </a:cubicBezTo>
                  <a:close/>
                </a:path>
              </a:pathLst>
            </a:custGeom>
            <a:solidFill>
              <a:srgbClr val="FFFFFF"/>
            </a:solidFill>
            <a:ln w="16561" cap="flat">
              <a:noFill/>
              <a:prstDash val="solid"/>
              <a:miter/>
            </a:ln>
          </p:spPr>
          <p:txBody>
            <a:bodyPr rtlCol="0" anchor="ctr"/>
            <a:lstStyle/>
            <a:p>
              <a:endParaRPr lang="en-CA"/>
            </a:p>
          </p:txBody>
        </p:sp>
        <p:sp>
          <p:nvSpPr>
            <p:cNvPr id="71" name="Freeform: Shape 70">
              <a:extLst>
                <a:ext uri="{FF2B5EF4-FFF2-40B4-BE49-F238E27FC236}">
                  <a16:creationId xmlns:a16="http://schemas.microsoft.com/office/drawing/2014/main" id="{86E96E20-053C-4085-8D0A-F42E2FD1F7F4}"/>
                </a:ext>
              </a:extLst>
            </p:cNvPr>
            <p:cNvSpPr/>
            <p:nvPr/>
          </p:nvSpPr>
          <p:spPr>
            <a:xfrm>
              <a:off x="2446517" y="5922823"/>
              <a:ext cx="74729" cy="64077"/>
            </a:xfrm>
            <a:custGeom>
              <a:avLst/>
              <a:gdLst>
                <a:gd name="connsiteX0" fmla="*/ 7490 w 74729"/>
                <a:gd name="connsiteY0" fmla="*/ 17975 h 64077"/>
                <a:gd name="connsiteX1" fmla="*/ 7490 w 74729"/>
                <a:gd name="connsiteY1" fmla="*/ 40776 h 64077"/>
                <a:gd name="connsiteX2" fmla="*/ 11651 w 74729"/>
                <a:gd name="connsiteY2" fmla="*/ 56255 h 64077"/>
                <a:gd name="connsiteX3" fmla="*/ 28960 w 74729"/>
                <a:gd name="connsiteY3" fmla="*/ 63744 h 64077"/>
                <a:gd name="connsiteX4" fmla="*/ 51761 w 74729"/>
                <a:gd name="connsiteY4" fmla="*/ 52094 h 64077"/>
                <a:gd name="connsiteX5" fmla="*/ 60416 w 74729"/>
                <a:gd name="connsiteY5" fmla="*/ 64077 h 64077"/>
                <a:gd name="connsiteX6" fmla="*/ 74729 w 74729"/>
                <a:gd name="connsiteY6" fmla="*/ 53426 h 64077"/>
                <a:gd name="connsiteX7" fmla="*/ 73897 w 74729"/>
                <a:gd name="connsiteY7" fmla="*/ 52094 h 64077"/>
                <a:gd name="connsiteX8" fmla="*/ 67073 w 74729"/>
                <a:gd name="connsiteY8" fmla="*/ 39611 h 64077"/>
                <a:gd name="connsiteX9" fmla="*/ 67073 w 74729"/>
                <a:gd name="connsiteY9" fmla="*/ 0 h 64077"/>
                <a:gd name="connsiteX10" fmla="*/ 43107 w 74729"/>
                <a:gd name="connsiteY10" fmla="*/ 4827 h 64077"/>
                <a:gd name="connsiteX11" fmla="*/ 43107 w 74729"/>
                <a:gd name="connsiteY11" fmla="*/ 6657 h 64077"/>
                <a:gd name="connsiteX12" fmla="*/ 50763 w 74729"/>
                <a:gd name="connsiteY12" fmla="*/ 16311 h 64077"/>
                <a:gd name="connsiteX13" fmla="*/ 50763 w 74729"/>
                <a:gd name="connsiteY13" fmla="*/ 37281 h 64077"/>
                <a:gd name="connsiteX14" fmla="*/ 47600 w 74729"/>
                <a:gd name="connsiteY14" fmla="*/ 47434 h 64077"/>
                <a:gd name="connsiteX15" fmla="*/ 36283 w 74729"/>
                <a:gd name="connsiteY15" fmla="*/ 52094 h 64077"/>
                <a:gd name="connsiteX16" fmla="*/ 24632 w 74729"/>
                <a:gd name="connsiteY16" fmla="*/ 44272 h 64077"/>
                <a:gd name="connsiteX17" fmla="*/ 23634 w 74729"/>
                <a:gd name="connsiteY17" fmla="*/ 37281 h 64077"/>
                <a:gd name="connsiteX18" fmla="*/ 23634 w 74729"/>
                <a:gd name="connsiteY18" fmla="*/ 0 h 64077"/>
                <a:gd name="connsiteX19" fmla="*/ 0 w 74729"/>
                <a:gd name="connsiteY19" fmla="*/ 4827 h 64077"/>
                <a:gd name="connsiteX20" fmla="*/ 0 w 74729"/>
                <a:gd name="connsiteY20" fmla="*/ 6657 h 64077"/>
                <a:gd name="connsiteX21" fmla="*/ 7490 w 74729"/>
                <a:gd name="connsiteY21" fmla="*/ 17975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729" h="64077">
                  <a:moveTo>
                    <a:pt x="7490" y="17975"/>
                  </a:moveTo>
                  <a:lnTo>
                    <a:pt x="7490" y="40776"/>
                  </a:lnTo>
                  <a:cubicBezTo>
                    <a:pt x="7490" y="45603"/>
                    <a:pt x="7822" y="51428"/>
                    <a:pt x="11651" y="56255"/>
                  </a:cubicBezTo>
                  <a:cubicBezTo>
                    <a:pt x="13315" y="58419"/>
                    <a:pt x="18141" y="63744"/>
                    <a:pt x="28960" y="63744"/>
                  </a:cubicBezTo>
                  <a:cubicBezTo>
                    <a:pt x="39612" y="63744"/>
                    <a:pt x="47268" y="58086"/>
                    <a:pt x="51761" y="52094"/>
                  </a:cubicBezTo>
                  <a:cubicBezTo>
                    <a:pt x="52760" y="55756"/>
                    <a:pt x="54424" y="59584"/>
                    <a:pt x="60416" y="64077"/>
                  </a:cubicBezTo>
                  <a:lnTo>
                    <a:pt x="74729" y="53426"/>
                  </a:lnTo>
                  <a:lnTo>
                    <a:pt x="73897" y="52094"/>
                  </a:lnTo>
                  <a:cubicBezTo>
                    <a:pt x="67073" y="50763"/>
                    <a:pt x="67073" y="45936"/>
                    <a:pt x="67073" y="39611"/>
                  </a:cubicBezTo>
                  <a:lnTo>
                    <a:pt x="67073" y="0"/>
                  </a:lnTo>
                  <a:lnTo>
                    <a:pt x="43107" y="4827"/>
                  </a:lnTo>
                  <a:lnTo>
                    <a:pt x="43107" y="6657"/>
                  </a:lnTo>
                  <a:cubicBezTo>
                    <a:pt x="49431" y="7490"/>
                    <a:pt x="50763" y="9986"/>
                    <a:pt x="50763" y="16311"/>
                  </a:cubicBezTo>
                  <a:lnTo>
                    <a:pt x="50763" y="37281"/>
                  </a:lnTo>
                  <a:cubicBezTo>
                    <a:pt x="50763" y="40111"/>
                    <a:pt x="50596" y="43939"/>
                    <a:pt x="47600" y="47434"/>
                  </a:cubicBezTo>
                  <a:cubicBezTo>
                    <a:pt x="45270" y="50263"/>
                    <a:pt x="41276" y="52094"/>
                    <a:pt x="36283" y="52094"/>
                  </a:cubicBezTo>
                  <a:cubicBezTo>
                    <a:pt x="30291" y="52094"/>
                    <a:pt x="26297" y="49098"/>
                    <a:pt x="24632" y="44272"/>
                  </a:cubicBezTo>
                  <a:cubicBezTo>
                    <a:pt x="23967" y="42108"/>
                    <a:pt x="23634" y="40111"/>
                    <a:pt x="23634" y="37281"/>
                  </a:cubicBezTo>
                  <a:lnTo>
                    <a:pt x="23634" y="0"/>
                  </a:lnTo>
                  <a:lnTo>
                    <a:pt x="0" y="4827"/>
                  </a:lnTo>
                  <a:lnTo>
                    <a:pt x="0" y="6657"/>
                  </a:lnTo>
                  <a:cubicBezTo>
                    <a:pt x="6824" y="7656"/>
                    <a:pt x="7490" y="10985"/>
                    <a:pt x="7490" y="17975"/>
                  </a:cubicBezTo>
                  <a:close/>
                </a:path>
              </a:pathLst>
            </a:custGeom>
            <a:solidFill>
              <a:srgbClr val="FFFFFF"/>
            </a:solidFill>
            <a:ln w="16561" cap="flat">
              <a:noFill/>
              <a:prstDash val="solid"/>
              <a:miter/>
            </a:ln>
          </p:spPr>
          <p:txBody>
            <a:bodyPr rtlCol="0" anchor="ctr"/>
            <a:lstStyle/>
            <a:p>
              <a:endParaRPr lang="en-CA"/>
            </a:p>
          </p:txBody>
        </p:sp>
        <p:sp>
          <p:nvSpPr>
            <p:cNvPr id="72" name="Freeform: Shape 71">
              <a:extLst>
                <a:ext uri="{FF2B5EF4-FFF2-40B4-BE49-F238E27FC236}">
                  <a16:creationId xmlns:a16="http://schemas.microsoft.com/office/drawing/2014/main" id="{D72BEEDA-8FFE-4598-A25A-DEB81693AB6D}"/>
                </a:ext>
              </a:extLst>
            </p:cNvPr>
            <p:cNvSpPr/>
            <p:nvPr/>
          </p:nvSpPr>
          <p:spPr>
            <a:xfrm>
              <a:off x="1700389" y="5942043"/>
              <a:ext cx="180740" cy="49351"/>
            </a:xfrm>
            <a:custGeom>
              <a:avLst/>
              <a:gdLst>
                <a:gd name="connsiteX0" fmla="*/ 86213 w 180740"/>
                <a:gd name="connsiteY0" fmla="*/ 31543 h 49351"/>
                <a:gd name="connsiteX1" fmla="*/ 135811 w 180740"/>
                <a:gd name="connsiteY1" fmla="*/ 45856 h 49351"/>
                <a:gd name="connsiteX2" fmla="*/ 152954 w 180740"/>
                <a:gd name="connsiteY2" fmla="*/ 40031 h 49351"/>
                <a:gd name="connsiteX3" fmla="*/ 112843 w 180740"/>
                <a:gd name="connsiteY3" fmla="*/ 26051 h 49351"/>
                <a:gd name="connsiteX4" fmla="*/ 154785 w 180740"/>
                <a:gd name="connsiteY4" fmla="*/ 16564 h 49351"/>
                <a:gd name="connsiteX5" fmla="*/ 176255 w 180740"/>
                <a:gd name="connsiteY5" fmla="*/ 49352 h 49351"/>
                <a:gd name="connsiteX6" fmla="*/ 178418 w 180740"/>
                <a:gd name="connsiteY6" fmla="*/ 45524 h 49351"/>
                <a:gd name="connsiteX7" fmla="*/ 134812 w 180740"/>
                <a:gd name="connsiteY7" fmla="*/ 87 h 49351"/>
                <a:gd name="connsiteX8" fmla="*/ 0 w 180740"/>
                <a:gd name="connsiteY8" fmla="*/ 43859 h 49351"/>
                <a:gd name="connsiteX9" fmla="*/ 91040 w 180740"/>
                <a:gd name="connsiteY9" fmla="*/ 17563 h 49351"/>
                <a:gd name="connsiteX10" fmla="*/ 86213 w 180740"/>
                <a:gd name="connsiteY10" fmla="*/ 31543 h 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740" h="49351">
                  <a:moveTo>
                    <a:pt x="86213" y="31543"/>
                  </a:moveTo>
                  <a:cubicBezTo>
                    <a:pt x="88543" y="43193"/>
                    <a:pt x="113842" y="50517"/>
                    <a:pt x="135811" y="45856"/>
                  </a:cubicBezTo>
                  <a:cubicBezTo>
                    <a:pt x="142136" y="44525"/>
                    <a:pt x="147794" y="42028"/>
                    <a:pt x="152954" y="40031"/>
                  </a:cubicBezTo>
                  <a:cubicBezTo>
                    <a:pt x="148460" y="41696"/>
                    <a:pt x="112177" y="39865"/>
                    <a:pt x="112843" y="26051"/>
                  </a:cubicBezTo>
                  <a:cubicBezTo>
                    <a:pt x="113342" y="15565"/>
                    <a:pt x="137142" y="10239"/>
                    <a:pt x="154785" y="16564"/>
                  </a:cubicBezTo>
                  <a:cubicBezTo>
                    <a:pt x="169431" y="21890"/>
                    <a:pt x="180083" y="41030"/>
                    <a:pt x="176255" y="49352"/>
                  </a:cubicBezTo>
                  <a:cubicBezTo>
                    <a:pt x="177087" y="48186"/>
                    <a:pt x="177919" y="46855"/>
                    <a:pt x="178418" y="45524"/>
                  </a:cubicBezTo>
                  <a:cubicBezTo>
                    <a:pt x="185076" y="31044"/>
                    <a:pt x="179417" y="-1910"/>
                    <a:pt x="134812" y="87"/>
                  </a:cubicBezTo>
                  <a:cubicBezTo>
                    <a:pt x="78391" y="2583"/>
                    <a:pt x="0" y="43859"/>
                    <a:pt x="0" y="43859"/>
                  </a:cubicBezTo>
                  <a:cubicBezTo>
                    <a:pt x="0" y="43859"/>
                    <a:pt x="43273" y="24386"/>
                    <a:pt x="91040" y="17563"/>
                  </a:cubicBezTo>
                  <a:cubicBezTo>
                    <a:pt x="87212" y="22056"/>
                    <a:pt x="85215" y="26883"/>
                    <a:pt x="86213" y="31543"/>
                  </a:cubicBezTo>
                  <a:close/>
                </a:path>
              </a:pathLst>
            </a:custGeom>
            <a:solidFill>
              <a:srgbClr val="FFFFFF"/>
            </a:solidFill>
            <a:ln w="16561" cap="flat">
              <a:noFill/>
              <a:prstDash val="solid"/>
              <a:miter/>
            </a:ln>
          </p:spPr>
          <p:txBody>
            <a:bodyPr rtlCol="0" anchor="ctr"/>
            <a:lstStyle/>
            <a:p>
              <a:endParaRPr lang="en-CA"/>
            </a:p>
          </p:txBody>
        </p:sp>
        <p:sp>
          <p:nvSpPr>
            <p:cNvPr id="73" name="Freeform: Shape 72">
              <a:extLst>
                <a:ext uri="{FF2B5EF4-FFF2-40B4-BE49-F238E27FC236}">
                  <a16:creationId xmlns:a16="http://schemas.microsoft.com/office/drawing/2014/main" id="{09455AB9-C87F-44EA-B57F-275FD9A839D3}"/>
                </a:ext>
              </a:extLst>
            </p:cNvPr>
            <p:cNvSpPr/>
            <p:nvPr/>
          </p:nvSpPr>
          <p:spPr>
            <a:xfrm>
              <a:off x="1910763" y="5940144"/>
              <a:ext cx="106048" cy="44898"/>
            </a:xfrm>
            <a:custGeom>
              <a:avLst/>
              <a:gdLst>
                <a:gd name="connsiteX0" fmla="*/ 48932 w 106048"/>
                <a:gd name="connsiteY0" fmla="*/ 39933 h 44898"/>
                <a:gd name="connsiteX1" fmla="*/ 31290 w 106048"/>
                <a:gd name="connsiteY1" fmla="*/ 38269 h 44898"/>
                <a:gd name="connsiteX2" fmla="*/ 69903 w 106048"/>
                <a:gd name="connsiteY2" fmla="*/ 43595 h 44898"/>
                <a:gd name="connsiteX3" fmla="*/ 105853 w 106048"/>
                <a:gd name="connsiteY3" fmla="*/ 14802 h 44898"/>
                <a:gd name="connsiteX4" fmla="*/ 61747 w 106048"/>
                <a:gd name="connsiteY4" fmla="*/ 1321 h 44898"/>
                <a:gd name="connsiteX5" fmla="*/ 37448 w 106048"/>
                <a:gd name="connsiteY5" fmla="*/ 10807 h 44898"/>
                <a:gd name="connsiteX6" fmla="*/ 0 w 106048"/>
                <a:gd name="connsiteY6" fmla="*/ 38935 h 44898"/>
                <a:gd name="connsiteX7" fmla="*/ 19306 w 106048"/>
                <a:gd name="connsiteY7" fmla="*/ 28283 h 44898"/>
                <a:gd name="connsiteX8" fmla="*/ 76893 w 106048"/>
                <a:gd name="connsiteY8" fmla="*/ 21626 h 44898"/>
                <a:gd name="connsiteX9" fmla="*/ 48932 w 106048"/>
                <a:gd name="connsiteY9" fmla="*/ 39933 h 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48" h="44898">
                  <a:moveTo>
                    <a:pt x="48932" y="39933"/>
                  </a:moveTo>
                  <a:cubicBezTo>
                    <a:pt x="42940" y="40766"/>
                    <a:pt x="35284" y="40433"/>
                    <a:pt x="31290" y="38269"/>
                  </a:cubicBezTo>
                  <a:cubicBezTo>
                    <a:pt x="39112" y="44261"/>
                    <a:pt x="53925" y="46591"/>
                    <a:pt x="69903" y="43595"/>
                  </a:cubicBezTo>
                  <a:cubicBezTo>
                    <a:pt x="92039" y="39434"/>
                    <a:pt x="108016" y="26452"/>
                    <a:pt x="105853" y="14802"/>
                  </a:cubicBezTo>
                  <a:cubicBezTo>
                    <a:pt x="103523" y="3151"/>
                    <a:pt x="83883" y="-2840"/>
                    <a:pt x="61747" y="1321"/>
                  </a:cubicBezTo>
                  <a:cubicBezTo>
                    <a:pt x="52427" y="3151"/>
                    <a:pt x="43939" y="7146"/>
                    <a:pt x="37448" y="10807"/>
                  </a:cubicBezTo>
                  <a:cubicBezTo>
                    <a:pt x="22136" y="19628"/>
                    <a:pt x="0" y="38935"/>
                    <a:pt x="0" y="38935"/>
                  </a:cubicBezTo>
                  <a:cubicBezTo>
                    <a:pt x="5326" y="35107"/>
                    <a:pt x="12150" y="31612"/>
                    <a:pt x="19306" y="28283"/>
                  </a:cubicBezTo>
                  <a:cubicBezTo>
                    <a:pt x="28627" y="23956"/>
                    <a:pt x="71734" y="6979"/>
                    <a:pt x="76893" y="21626"/>
                  </a:cubicBezTo>
                  <a:cubicBezTo>
                    <a:pt x="79223" y="28283"/>
                    <a:pt x="71068" y="37104"/>
                    <a:pt x="48932" y="39933"/>
                  </a:cubicBezTo>
                  <a:close/>
                </a:path>
              </a:pathLst>
            </a:custGeom>
            <a:solidFill>
              <a:srgbClr val="FFFFFF"/>
            </a:solidFill>
            <a:ln w="16561" cap="flat">
              <a:noFill/>
              <a:prstDash val="solid"/>
              <a:miter/>
            </a:ln>
          </p:spPr>
          <p:txBody>
            <a:bodyPr rtlCol="0" anchor="ctr"/>
            <a:lstStyle/>
            <a:p>
              <a:endParaRPr lang="en-CA"/>
            </a:p>
          </p:txBody>
        </p:sp>
        <p:sp>
          <p:nvSpPr>
            <p:cNvPr id="74" name="Freeform: Shape 73">
              <a:extLst>
                <a:ext uri="{FF2B5EF4-FFF2-40B4-BE49-F238E27FC236}">
                  <a16:creationId xmlns:a16="http://schemas.microsoft.com/office/drawing/2014/main" id="{F495B196-D21E-408B-AB56-A1C14C76ACF8}"/>
                </a:ext>
              </a:extLst>
            </p:cNvPr>
            <p:cNvSpPr/>
            <p:nvPr/>
          </p:nvSpPr>
          <p:spPr>
            <a:xfrm>
              <a:off x="1691401" y="5872630"/>
              <a:ext cx="301913" cy="119263"/>
            </a:xfrm>
            <a:custGeom>
              <a:avLst/>
              <a:gdLst>
                <a:gd name="connsiteX0" fmla="*/ 191733 w 301913"/>
                <a:gd name="connsiteY0" fmla="*/ 119264 h 119263"/>
                <a:gd name="connsiteX1" fmla="*/ 301913 w 301913"/>
                <a:gd name="connsiteY1" fmla="*/ 8252 h 119263"/>
                <a:gd name="connsiteX2" fmla="*/ 0 w 301913"/>
                <a:gd name="connsiteY2" fmla="*/ 109111 h 119263"/>
                <a:gd name="connsiteX3" fmla="*/ 264632 w 301913"/>
                <a:gd name="connsiteY3" fmla="*/ 30221 h 119263"/>
                <a:gd name="connsiteX4" fmla="*/ 191733 w 301913"/>
                <a:gd name="connsiteY4" fmla="*/ 119264 h 119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 h="119263">
                  <a:moveTo>
                    <a:pt x="191733" y="119264"/>
                  </a:moveTo>
                  <a:cubicBezTo>
                    <a:pt x="247322" y="81982"/>
                    <a:pt x="281442" y="43702"/>
                    <a:pt x="301913" y="8252"/>
                  </a:cubicBezTo>
                  <a:cubicBezTo>
                    <a:pt x="191733" y="-35521"/>
                    <a:pt x="0" y="109111"/>
                    <a:pt x="0" y="109111"/>
                  </a:cubicBezTo>
                  <a:cubicBezTo>
                    <a:pt x="0" y="109111"/>
                    <a:pt x="176920" y="16573"/>
                    <a:pt x="264632" y="30221"/>
                  </a:cubicBezTo>
                  <a:cubicBezTo>
                    <a:pt x="230180" y="81816"/>
                    <a:pt x="191733" y="119264"/>
                    <a:pt x="191733" y="119264"/>
                  </a:cubicBezTo>
                  <a:close/>
                </a:path>
              </a:pathLst>
            </a:custGeom>
            <a:solidFill>
              <a:srgbClr val="FFFFFF"/>
            </a:solidFill>
            <a:ln w="16561" cap="flat">
              <a:noFill/>
              <a:prstDash val="solid"/>
              <a:miter/>
            </a:ln>
          </p:spPr>
          <p:txBody>
            <a:bodyPr rtlCol="0" anchor="ctr"/>
            <a:lstStyle/>
            <a:p>
              <a:endParaRPr lang="en-CA"/>
            </a:p>
          </p:txBody>
        </p:sp>
        <p:sp>
          <p:nvSpPr>
            <p:cNvPr id="75" name="Freeform: Shape 74">
              <a:extLst>
                <a:ext uri="{FF2B5EF4-FFF2-40B4-BE49-F238E27FC236}">
                  <a16:creationId xmlns:a16="http://schemas.microsoft.com/office/drawing/2014/main" id="{F6578539-F5CE-4599-BD2A-77A7AA094DCD}"/>
                </a:ext>
              </a:extLst>
            </p:cNvPr>
            <p:cNvSpPr/>
            <p:nvPr/>
          </p:nvSpPr>
          <p:spPr>
            <a:xfrm>
              <a:off x="1744660" y="5656362"/>
              <a:ext cx="274887" cy="270789"/>
            </a:xfrm>
            <a:custGeom>
              <a:avLst/>
              <a:gdLst>
                <a:gd name="connsiteX0" fmla="*/ 205547 w 274887"/>
                <a:gd name="connsiteY0" fmla="*/ 178751 h 270789"/>
                <a:gd name="connsiteX1" fmla="*/ 250152 w 274887"/>
                <a:gd name="connsiteY1" fmla="*/ 219860 h 270789"/>
                <a:gd name="connsiteX2" fmla="*/ 268293 w 274887"/>
                <a:gd name="connsiteY2" fmla="*/ 80222 h 270789"/>
                <a:gd name="connsiteX3" fmla="*/ 207378 w 274887"/>
                <a:gd name="connsiteY3" fmla="*/ 39279 h 270789"/>
                <a:gd name="connsiteX4" fmla="*/ 197059 w 274887"/>
                <a:gd name="connsiteY4" fmla="*/ 0 h 270789"/>
                <a:gd name="connsiteX5" fmla="*/ 198723 w 274887"/>
                <a:gd name="connsiteY5" fmla="*/ 36116 h 270789"/>
                <a:gd name="connsiteX6" fmla="*/ 95367 w 274887"/>
                <a:gd name="connsiteY6" fmla="*/ 23134 h 270789"/>
                <a:gd name="connsiteX7" fmla="*/ 0 w 274887"/>
                <a:gd name="connsiteY7" fmla="*/ 270789 h 270789"/>
                <a:gd name="connsiteX8" fmla="*/ 205547 w 274887"/>
                <a:gd name="connsiteY8" fmla="*/ 178751 h 270789"/>
                <a:gd name="connsiteX9" fmla="*/ 141969 w 274887"/>
                <a:gd name="connsiteY9" fmla="*/ 42940 h 270789"/>
                <a:gd name="connsiteX10" fmla="*/ 259139 w 274887"/>
                <a:gd name="connsiteY10" fmla="*/ 86879 h 270789"/>
                <a:gd name="connsiteX11" fmla="*/ 243494 w 274887"/>
                <a:gd name="connsiteY11" fmla="*/ 188570 h 270789"/>
                <a:gd name="connsiteX12" fmla="*/ 205547 w 274887"/>
                <a:gd name="connsiteY12" fmla="*/ 156116 h 270789"/>
                <a:gd name="connsiteX13" fmla="*/ 71234 w 274887"/>
                <a:gd name="connsiteY13" fmla="*/ 211538 h 270789"/>
                <a:gd name="connsiteX14" fmla="*/ 141969 w 274887"/>
                <a:gd name="connsiteY14" fmla="*/ 42940 h 27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887" h="270789">
                  <a:moveTo>
                    <a:pt x="205547" y="178751"/>
                  </a:moveTo>
                  <a:cubicBezTo>
                    <a:pt x="205547" y="178751"/>
                    <a:pt x="227517" y="181747"/>
                    <a:pt x="250152" y="219860"/>
                  </a:cubicBezTo>
                  <a:cubicBezTo>
                    <a:pt x="291761" y="141802"/>
                    <a:pt x="268293" y="80222"/>
                    <a:pt x="268293" y="80222"/>
                  </a:cubicBezTo>
                  <a:cubicBezTo>
                    <a:pt x="268293" y="80222"/>
                    <a:pt x="250152" y="56255"/>
                    <a:pt x="207378" y="39279"/>
                  </a:cubicBezTo>
                  <a:cubicBezTo>
                    <a:pt x="205048" y="24299"/>
                    <a:pt x="201386" y="11484"/>
                    <a:pt x="197059" y="0"/>
                  </a:cubicBezTo>
                  <a:cubicBezTo>
                    <a:pt x="199389" y="10153"/>
                    <a:pt x="199888" y="24632"/>
                    <a:pt x="198723" y="36116"/>
                  </a:cubicBezTo>
                  <a:cubicBezTo>
                    <a:pt x="172760" y="27129"/>
                    <a:pt x="138640" y="20971"/>
                    <a:pt x="95367" y="23134"/>
                  </a:cubicBezTo>
                  <a:cubicBezTo>
                    <a:pt x="95367" y="23134"/>
                    <a:pt x="188238" y="66574"/>
                    <a:pt x="0" y="270789"/>
                  </a:cubicBezTo>
                  <a:cubicBezTo>
                    <a:pt x="166" y="270623"/>
                    <a:pt x="154285" y="165103"/>
                    <a:pt x="205547" y="178751"/>
                  </a:cubicBezTo>
                  <a:close/>
                  <a:moveTo>
                    <a:pt x="141969" y="42940"/>
                  </a:moveTo>
                  <a:cubicBezTo>
                    <a:pt x="225353" y="42940"/>
                    <a:pt x="259139" y="86879"/>
                    <a:pt x="259139" y="86879"/>
                  </a:cubicBezTo>
                  <a:cubicBezTo>
                    <a:pt x="269458" y="119001"/>
                    <a:pt x="257641" y="155450"/>
                    <a:pt x="243494" y="188570"/>
                  </a:cubicBezTo>
                  <a:cubicBezTo>
                    <a:pt x="225686" y="160776"/>
                    <a:pt x="205547" y="156116"/>
                    <a:pt x="205547" y="156116"/>
                  </a:cubicBezTo>
                  <a:cubicBezTo>
                    <a:pt x="154285" y="142468"/>
                    <a:pt x="71234" y="211538"/>
                    <a:pt x="71234" y="211538"/>
                  </a:cubicBezTo>
                  <a:cubicBezTo>
                    <a:pt x="181414" y="79722"/>
                    <a:pt x="141969" y="42940"/>
                    <a:pt x="141969" y="42940"/>
                  </a:cubicBezTo>
                  <a:close/>
                </a:path>
              </a:pathLst>
            </a:custGeom>
            <a:solidFill>
              <a:srgbClr val="FFFFFF"/>
            </a:solidFill>
            <a:ln w="16561" cap="flat">
              <a:noFill/>
              <a:prstDash val="solid"/>
              <a:miter/>
            </a:ln>
          </p:spPr>
          <p:txBody>
            <a:bodyPr rtlCol="0" anchor="ctr"/>
            <a:lstStyle/>
            <a:p>
              <a:endParaRPr lang="en-CA" dirty="0"/>
            </a:p>
          </p:txBody>
        </p:sp>
        <p:sp>
          <p:nvSpPr>
            <p:cNvPr id="76" name="Freeform: Shape 75">
              <a:extLst>
                <a:ext uri="{FF2B5EF4-FFF2-40B4-BE49-F238E27FC236}">
                  <a16:creationId xmlns:a16="http://schemas.microsoft.com/office/drawing/2014/main" id="{9A7D4910-1490-4566-BE31-2318E23C97A0}"/>
                </a:ext>
              </a:extLst>
            </p:cNvPr>
            <p:cNvSpPr/>
            <p:nvPr/>
          </p:nvSpPr>
          <p:spPr>
            <a:xfrm>
              <a:off x="1855673" y="5658176"/>
              <a:ext cx="79470" cy="22651"/>
            </a:xfrm>
            <a:custGeom>
              <a:avLst/>
              <a:gdLst>
                <a:gd name="connsiteX0" fmla="*/ 78557 w 79470"/>
                <a:gd name="connsiteY0" fmla="*/ 1848 h 22651"/>
                <a:gd name="connsiteX1" fmla="*/ 0 w 79470"/>
                <a:gd name="connsiteY1" fmla="*/ 11501 h 22651"/>
                <a:gd name="connsiteX2" fmla="*/ 79057 w 79470"/>
                <a:gd name="connsiteY2" fmla="*/ 22652 h 22651"/>
                <a:gd name="connsiteX3" fmla="*/ 78557 w 79470"/>
                <a:gd name="connsiteY3" fmla="*/ 1848 h 22651"/>
              </a:gdLst>
              <a:ahLst/>
              <a:cxnLst>
                <a:cxn ang="0">
                  <a:pos x="connsiteX0" y="connsiteY0"/>
                </a:cxn>
                <a:cxn ang="0">
                  <a:pos x="connsiteX1" y="connsiteY1"/>
                </a:cxn>
                <a:cxn ang="0">
                  <a:pos x="connsiteX2" y="connsiteY2"/>
                </a:cxn>
                <a:cxn ang="0">
                  <a:pos x="connsiteX3" y="connsiteY3"/>
                </a:cxn>
              </a:cxnLst>
              <a:rect l="l" t="t" r="r" b="b"/>
              <a:pathLst>
                <a:path w="79470" h="22651">
                  <a:moveTo>
                    <a:pt x="78557" y="1848"/>
                  </a:moveTo>
                  <a:cubicBezTo>
                    <a:pt x="29792" y="-5143"/>
                    <a:pt x="2996" y="9836"/>
                    <a:pt x="0" y="11501"/>
                  </a:cubicBezTo>
                  <a:cubicBezTo>
                    <a:pt x="50929" y="12832"/>
                    <a:pt x="61082" y="18158"/>
                    <a:pt x="79057" y="22652"/>
                  </a:cubicBezTo>
                  <a:cubicBezTo>
                    <a:pt x="80222" y="15828"/>
                    <a:pt x="78557" y="1848"/>
                    <a:pt x="78557" y="1848"/>
                  </a:cubicBezTo>
                  <a:close/>
                </a:path>
              </a:pathLst>
            </a:custGeom>
            <a:solidFill>
              <a:srgbClr val="FFFFFF"/>
            </a:solidFill>
            <a:ln w="16561" cap="flat">
              <a:noFill/>
              <a:prstDash val="solid"/>
              <a:miter/>
            </a:ln>
          </p:spPr>
          <p:txBody>
            <a:bodyPr rtlCol="0" anchor="ctr"/>
            <a:lstStyle/>
            <a:p>
              <a:endParaRPr lang="en-CA"/>
            </a:p>
          </p:txBody>
        </p:sp>
      </p:grpSp>
      <p:sp>
        <p:nvSpPr>
          <p:cNvPr id="2" name="Title 1">
            <a:extLst>
              <a:ext uri="{FF2B5EF4-FFF2-40B4-BE49-F238E27FC236}">
                <a16:creationId xmlns:a16="http://schemas.microsoft.com/office/drawing/2014/main" id="{8827979F-6DBC-D5E7-A825-C34C482BD7B7}"/>
              </a:ext>
            </a:extLst>
          </p:cNvPr>
          <p:cNvSpPr txBox="1">
            <a:spLocks/>
          </p:cNvSpPr>
          <p:nvPr/>
        </p:nvSpPr>
        <p:spPr>
          <a:xfrm>
            <a:off x="259994" y="329148"/>
            <a:ext cx="8426640" cy="8152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CA" sz="3200" b="1" dirty="0">
                <a:solidFill>
                  <a:srgbClr val="0069AA"/>
                </a:solidFill>
                <a:latin typeface="+mn-lt"/>
              </a:rPr>
              <a:t>Preliminary Impacts</a:t>
            </a:r>
          </a:p>
        </p:txBody>
      </p:sp>
      <p:sp>
        <p:nvSpPr>
          <p:cNvPr id="5" name="TextBox 4">
            <a:extLst>
              <a:ext uri="{FF2B5EF4-FFF2-40B4-BE49-F238E27FC236}">
                <a16:creationId xmlns:a16="http://schemas.microsoft.com/office/drawing/2014/main" id="{357C6F9B-FA31-BDC9-CAAC-D6975515B8FB}"/>
              </a:ext>
            </a:extLst>
          </p:cNvPr>
          <p:cNvSpPr txBox="1"/>
          <p:nvPr/>
        </p:nvSpPr>
        <p:spPr>
          <a:xfrm>
            <a:off x="711928" y="1011329"/>
            <a:ext cx="8170607" cy="1815882"/>
          </a:xfrm>
          <a:prstGeom prst="rect">
            <a:avLst/>
          </a:prstGeom>
          <a:noFill/>
        </p:spPr>
        <p:txBody>
          <a:bodyPr wrap="square" rtlCol="0">
            <a:spAutoFit/>
          </a:bodyPr>
          <a:lstStyle/>
          <a:p>
            <a:pPr marL="285750" marR="0">
              <a:spcBef>
                <a:spcPts val="0"/>
              </a:spcBef>
              <a:spcAft>
                <a:spcPts val="0"/>
              </a:spcAft>
            </a:pPr>
            <a:r>
              <a:rPr lang="en-CA" sz="2000" b="1" dirty="0">
                <a:latin typeface="Calibri" panose="020F0502020204030204" pitchFamily="34" charset="0"/>
                <a:ea typeface="Calibri" panose="020F0502020204030204" pitchFamily="34" charset="0"/>
                <a:cs typeface="Calibri" panose="020F0502020204030204" pitchFamily="34" charset="0"/>
              </a:rPr>
              <a:t>80</a:t>
            </a:r>
            <a:r>
              <a:rPr lang="en-CA" sz="2000" b="1" dirty="0">
                <a:effectLst/>
                <a:latin typeface="Calibri" panose="020F0502020204030204" pitchFamily="34" charset="0"/>
                <a:ea typeface="Calibri" panose="020F0502020204030204" pitchFamily="34" charset="0"/>
                <a:cs typeface="Calibri" panose="020F0502020204030204" pitchFamily="34" charset="0"/>
              </a:rPr>
              <a:t>% Provincially and </a:t>
            </a:r>
            <a:r>
              <a:rPr lang="en-CA" sz="20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82%  for ASD-W </a:t>
            </a:r>
            <a:r>
              <a:rPr lang="en-CA" sz="2000" b="1" dirty="0">
                <a:effectLst/>
                <a:latin typeface="Calibri" panose="020F0502020204030204" pitchFamily="34" charset="0"/>
                <a:ea typeface="Calibri" panose="020F0502020204030204" pitchFamily="34" charset="0"/>
                <a:cs typeface="Calibri" panose="020F0502020204030204" pitchFamily="34" charset="0"/>
              </a:rPr>
              <a:t>of classroom teachers with AST support</a:t>
            </a:r>
            <a:r>
              <a:rPr lang="en-CA" sz="2000" dirty="0">
                <a:effectLst/>
                <a:latin typeface="Calibri" panose="020F0502020204030204" pitchFamily="34" charset="0"/>
                <a:ea typeface="Calibri" panose="020F0502020204030204" pitchFamily="34" charset="0"/>
                <a:cs typeface="Calibri" panose="020F0502020204030204" pitchFamily="34" charset="0"/>
              </a:rPr>
              <a:t> feel it is having positive effect on learning for all or nearly all learners.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a:spcBef>
                <a:spcPts val="0"/>
              </a:spcBef>
              <a:spcAft>
                <a:spcPts val="0"/>
              </a:spcAft>
            </a:pPr>
            <a:r>
              <a:rPr lang="en-CA" sz="1200" dirty="0">
                <a:effectLst/>
                <a:latin typeface="Calibri" panose="020F0502020204030204" pitchFamily="34" charset="0"/>
                <a:ea typeface="Calibri" panose="020F0502020204030204" pitchFamily="34" charset="0"/>
                <a:cs typeface="Calibri" panose="020F0502020204030204" pitchFamily="34" charset="0"/>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a:spcBef>
                <a:spcPts val="0"/>
              </a:spcBef>
              <a:spcAft>
                <a:spcPts val="0"/>
              </a:spcAft>
            </a:pPr>
            <a:r>
              <a:rPr lang="en-CA" sz="2000" b="1" dirty="0">
                <a:effectLst/>
                <a:latin typeface="Calibri" panose="020F0502020204030204" pitchFamily="34" charset="0"/>
                <a:ea typeface="Calibri" panose="020F0502020204030204" pitchFamily="34" charset="0"/>
                <a:cs typeface="Calibri" panose="020F0502020204030204" pitchFamily="34" charset="0"/>
              </a:rPr>
              <a:t>97% Provincially  and </a:t>
            </a:r>
            <a:r>
              <a:rPr lang="en-CA" sz="20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100% for ASD-W </a:t>
            </a:r>
            <a:r>
              <a:rPr lang="en-CA" sz="2000" b="1" dirty="0">
                <a:effectLst/>
                <a:latin typeface="Calibri" panose="020F0502020204030204" pitchFamily="34" charset="0"/>
                <a:ea typeface="Calibri" panose="020F0502020204030204" pitchFamily="34" charset="0"/>
                <a:cs typeface="Calibri" panose="020F0502020204030204" pitchFamily="34" charset="0"/>
              </a:rPr>
              <a:t>of school administrators</a:t>
            </a:r>
            <a:r>
              <a:rPr lang="en-CA" sz="2000" dirty="0">
                <a:effectLst/>
                <a:latin typeface="Calibri" panose="020F0502020204030204" pitchFamily="34" charset="0"/>
                <a:ea typeface="Calibri" panose="020F0502020204030204" pitchFamily="34" charset="0"/>
                <a:cs typeface="Calibri" panose="020F0502020204030204" pitchFamily="34" charset="0"/>
              </a:rPr>
              <a:t> agreed that having an AST had a positive impact on their school.</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04D11E-953F-29A4-DF35-4ABCB66A4A0C}"/>
              </a:ext>
            </a:extLst>
          </p:cNvPr>
          <p:cNvSpPr txBox="1"/>
          <p:nvPr/>
        </p:nvSpPr>
        <p:spPr>
          <a:xfrm>
            <a:off x="720519" y="2789112"/>
            <a:ext cx="4422279" cy="1508105"/>
          </a:xfrm>
          <a:prstGeom prst="rect">
            <a:avLst/>
          </a:prstGeom>
          <a:solidFill>
            <a:schemeClr val="bg1"/>
          </a:solidFill>
          <a:ln>
            <a:solidFill>
              <a:srgbClr val="7F9FCB"/>
            </a:solidFill>
          </a:ln>
        </p:spPr>
        <p:txBody>
          <a:bodyPr wrap="square">
            <a:spAutoFit/>
          </a:bodyPr>
          <a:lstStyle/>
          <a:p>
            <a:pPr marL="0" marR="0">
              <a:spcBef>
                <a:spcPts val="1200"/>
              </a:spcBef>
              <a:spcAft>
                <a:spcPts val="0"/>
              </a:spcAft>
            </a:pPr>
            <a:r>
              <a:rPr lang="en-CA" sz="2000" b="1" kern="0" dirty="0">
                <a:solidFill>
                  <a:srgbClr val="79242F"/>
                </a:solidFill>
                <a:latin typeface="Calibri" panose="020F0502020204030204" pitchFamily="34" charset="0"/>
                <a:ea typeface="Times New Roman" panose="02020603050405020304" pitchFamily="18" charset="0"/>
                <a:cs typeface="Times New Roman" panose="02020603050405020304" pitchFamily="18" charset="0"/>
              </a:rPr>
              <a:t>Improvements in Learning Outcomes</a:t>
            </a:r>
            <a:endParaRPr lang="en-CA" sz="2000" b="1" kern="0" dirty="0">
              <a:solidFill>
                <a:srgbClr val="79242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Teachers are observing increased outcomes in literacy and numeracy.</a:t>
            </a:r>
          </a:p>
          <a:p>
            <a:pPr marL="342900" marR="0" lvl="0" indent="-342900">
              <a:spcBef>
                <a:spcPts val="0"/>
              </a:spcBef>
              <a:spcAft>
                <a:spcPts val="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Students previously working slightly below grade level have improved. </a:t>
            </a:r>
          </a:p>
        </p:txBody>
      </p:sp>
      <p:sp>
        <p:nvSpPr>
          <p:cNvPr id="8" name="TextBox 7">
            <a:extLst>
              <a:ext uri="{FF2B5EF4-FFF2-40B4-BE49-F238E27FC236}">
                <a16:creationId xmlns:a16="http://schemas.microsoft.com/office/drawing/2014/main" id="{600DF800-772A-55F9-CE53-0EBCD93C8090}"/>
              </a:ext>
            </a:extLst>
          </p:cNvPr>
          <p:cNvSpPr txBox="1"/>
          <p:nvPr/>
        </p:nvSpPr>
        <p:spPr>
          <a:xfrm>
            <a:off x="5854762" y="2805179"/>
            <a:ext cx="6129857" cy="1754326"/>
          </a:xfrm>
          <a:prstGeom prst="rect">
            <a:avLst/>
          </a:prstGeom>
          <a:solidFill>
            <a:schemeClr val="bg1"/>
          </a:solidFill>
          <a:ln>
            <a:solidFill>
              <a:srgbClr val="7F9FCB"/>
            </a:solidFill>
          </a:ln>
        </p:spPr>
        <p:txBody>
          <a:bodyPr wrap="square">
            <a:spAutoFit/>
          </a:bodyPr>
          <a:lstStyle/>
          <a:p>
            <a:pPr marL="0" marR="0">
              <a:spcBef>
                <a:spcPts val="1200"/>
              </a:spcBef>
              <a:spcAft>
                <a:spcPts val="0"/>
              </a:spcAft>
            </a:pPr>
            <a:r>
              <a:rPr lang="en-CA" sz="1800" b="1" kern="0" dirty="0">
                <a:solidFill>
                  <a:srgbClr val="79242F"/>
                </a:solidFill>
                <a:effectLst/>
                <a:latin typeface="Calibri" panose="020F0502020204030204" pitchFamily="34" charset="0"/>
                <a:ea typeface="Times New Roman" panose="02020603050405020304" pitchFamily="18" charset="0"/>
                <a:cs typeface="Times New Roman" panose="02020603050405020304" pitchFamily="18" charset="0"/>
              </a:rPr>
              <a:t>Students and Teachers </a:t>
            </a:r>
            <a:r>
              <a:rPr lang="en-CA" b="1" kern="0" dirty="0">
                <a:solidFill>
                  <a:srgbClr val="79242F"/>
                </a:solidFill>
                <a:latin typeface="Calibri" panose="020F0502020204030204" pitchFamily="34" charset="0"/>
                <a:ea typeface="Times New Roman" panose="02020603050405020304" pitchFamily="18" charset="0"/>
                <a:cs typeface="Times New Roman" panose="02020603050405020304" pitchFamily="18" charset="0"/>
              </a:rPr>
              <a:t>F</a:t>
            </a:r>
            <a:r>
              <a:rPr lang="en-CA" sz="1800" b="1" kern="0" dirty="0">
                <a:solidFill>
                  <a:srgbClr val="79242F"/>
                </a:solidFill>
                <a:effectLst/>
                <a:latin typeface="Calibri" panose="020F0502020204030204" pitchFamily="34" charset="0"/>
                <a:ea typeface="Times New Roman" panose="02020603050405020304" pitchFamily="18" charset="0"/>
                <a:cs typeface="Times New Roman" panose="02020603050405020304" pitchFamily="18" charset="0"/>
              </a:rPr>
              <a:t>eeling More </a:t>
            </a:r>
            <a:r>
              <a:rPr lang="en-CA" b="1" kern="0" dirty="0">
                <a:solidFill>
                  <a:srgbClr val="79242F"/>
                </a:solidFill>
                <a:latin typeface="Calibri" panose="020F0502020204030204" pitchFamily="34" charset="0"/>
                <a:ea typeface="Times New Roman" panose="02020603050405020304" pitchFamily="18" charset="0"/>
                <a:cs typeface="Times New Roman" panose="02020603050405020304" pitchFamily="18" charset="0"/>
              </a:rPr>
              <a:t>S</a:t>
            </a:r>
            <a:r>
              <a:rPr lang="en-CA" sz="1800" b="1" kern="0" dirty="0">
                <a:solidFill>
                  <a:srgbClr val="79242F"/>
                </a:solidFill>
                <a:effectLst/>
                <a:latin typeface="Calibri" panose="020F0502020204030204" pitchFamily="34" charset="0"/>
                <a:ea typeface="Times New Roman" panose="02020603050405020304" pitchFamily="18" charset="0"/>
                <a:cs typeface="Times New Roman" panose="02020603050405020304" pitchFamily="18" charset="0"/>
              </a:rPr>
              <a:t>upported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Classes with many different academic needs are getting more targeted support.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ASTs allow for much-needed small group instruction.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Support has been particularly valuable for new teachers—less stress, more confidence.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CB11FFE-EF22-F6AC-43FA-42886CF27828}"/>
              </a:ext>
            </a:extLst>
          </p:cNvPr>
          <p:cNvSpPr txBox="1"/>
          <p:nvPr/>
        </p:nvSpPr>
        <p:spPr>
          <a:xfrm>
            <a:off x="2123234" y="4749415"/>
            <a:ext cx="8487362" cy="2031325"/>
          </a:xfrm>
          <a:prstGeom prst="rect">
            <a:avLst/>
          </a:prstGeom>
          <a:solidFill>
            <a:schemeClr val="bg1"/>
          </a:solidFill>
          <a:ln>
            <a:solidFill>
              <a:srgbClr val="7F9FCB"/>
            </a:solidFill>
          </a:ln>
        </p:spPr>
        <p:txBody>
          <a:bodyPr wrap="square">
            <a:spAutoFit/>
          </a:bodyPr>
          <a:lstStyle/>
          <a:p>
            <a:pPr marL="0" marR="0">
              <a:spcBef>
                <a:spcPts val="1200"/>
              </a:spcBef>
              <a:spcAft>
                <a:spcPts val="0"/>
              </a:spcAft>
            </a:pPr>
            <a:r>
              <a:rPr lang="en-CA" sz="1800" b="1" kern="0" dirty="0">
                <a:solidFill>
                  <a:srgbClr val="79242F"/>
                </a:solidFill>
                <a:effectLst/>
                <a:latin typeface="Calibri" panose="020F0502020204030204" pitchFamily="34" charset="0"/>
                <a:ea typeface="Times New Roman" panose="02020603050405020304" pitchFamily="18" charset="0"/>
                <a:cs typeface="Times New Roman" panose="02020603050405020304" pitchFamily="18" charset="0"/>
              </a:rPr>
              <a:t>Better </a:t>
            </a:r>
            <a:r>
              <a:rPr lang="en-CA" b="1" kern="0" dirty="0">
                <a:solidFill>
                  <a:srgbClr val="79242F"/>
                </a:solidFill>
                <a:latin typeface="Calibri" panose="020F0502020204030204" pitchFamily="34" charset="0"/>
                <a:ea typeface="Times New Roman" panose="02020603050405020304" pitchFamily="18" charset="0"/>
                <a:cs typeface="Times New Roman" panose="02020603050405020304" pitchFamily="18" charset="0"/>
              </a:rPr>
              <a:t>I</a:t>
            </a:r>
            <a:r>
              <a:rPr lang="en-CA" sz="1800" b="1" kern="0" dirty="0">
                <a:solidFill>
                  <a:srgbClr val="79242F"/>
                </a:solidFill>
                <a:effectLst/>
                <a:latin typeface="Calibri" panose="020F0502020204030204" pitchFamily="34" charset="0"/>
                <a:ea typeface="Times New Roman" panose="02020603050405020304" pitchFamily="18" charset="0"/>
                <a:cs typeface="Times New Roman" panose="02020603050405020304" pitchFamily="18" charset="0"/>
              </a:rPr>
              <a:t>mplementation of Initiatives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Teachers are supported in implementing strategies like the Building Blocks of Reading, EGLA, Collecting Data for Formative Math Recording, and incorporating Running Records into daily practice.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mentions of ASTs being instrumental in supporting EGLA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Increase in familiarity with the curriculum and formative assessment practices.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School-specific goals that have been discussed for years finally launching successfully.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0772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D682-C129-05FB-01F2-C108B91BC7B0}"/>
              </a:ext>
            </a:extLst>
          </p:cNvPr>
          <p:cNvSpPr>
            <a:spLocks noGrp="1"/>
          </p:cNvSpPr>
          <p:nvPr>
            <p:ph type="title"/>
          </p:nvPr>
        </p:nvSpPr>
        <p:spPr>
          <a:xfrm>
            <a:off x="839788" y="457200"/>
            <a:ext cx="3932237" cy="1600200"/>
          </a:xfrm>
        </p:spPr>
        <p:txBody>
          <a:bodyPr vert="horz" lIns="91440" tIns="45720" rIns="91440" bIns="45720" rtlCol="0" anchor="b">
            <a:normAutofit/>
          </a:bodyPr>
          <a:lstStyle/>
          <a:p>
            <a:r>
              <a:rPr lang="en-US" sz="2700" dirty="0"/>
              <a:t>Strategies and Actions to Improve Academic Achievement in ASD-W</a:t>
            </a:r>
          </a:p>
        </p:txBody>
      </p:sp>
      <p:sp>
        <p:nvSpPr>
          <p:cNvPr id="12" name="Text Placeholder 3">
            <a:extLst>
              <a:ext uri="{FF2B5EF4-FFF2-40B4-BE49-F238E27FC236}">
                <a16:creationId xmlns:a16="http://schemas.microsoft.com/office/drawing/2014/main" id="{9F2A9995-1081-D395-997D-35CFCA547E72}"/>
              </a:ext>
            </a:extLst>
          </p:cNvPr>
          <p:cNvSpPr>
            <a:spLocks noGrp="1"/>
          </p:cNvSpPr>
          <p:nvPr>
            <p:ph type="body" sz="half" idx="2"/>
          </p:nvPr>
        </p:nvSpPr>
        <p:spPr>
          <a:xfrm>
            <a:off x="839788" y="2057400"/>
            <a:ext cx="3932237" cy="3811588"/>
          </a:xfrm>
        </p:spPr>
        <p:txBody>
          <a:bodyPr/>
          <a:lstStyle/>
          <a:p>
            <a:endParaRPr lang="en-US" dirty="0"/>
          </a:p>
        </p:txBody>
      </p:sp>
      <p:graphicFrame>
        <p:nvGraphicFramePr>
          <p:cNvPr id="10" name="TextBox 5">
            <a:extLst>
              <a:ext uri="{FF2B5EF4-FFF2-40B4-BE49-F238E27FC236}">
                <a16:creationId xmlns:a16="http://schemas.microsoft.com/office/drawing/2014/main" id="{DBF31399-4EA2-4585-9EE4-6003DF3FCB97}"/>
              </a:ext>
            </a:extLst>
          </p:cNvPr>
          <p:cNvGraphicFramePr/>
          <p:nvPr>
            <p:extLst>
              <p:ext uri="{D42A27DB-BD31-4B8C-83A1-F6EECF244321}">
                <p14:modId xmlns:p14="http://schemas.microsoft.com/office/powerpoint/2010/main" val="542887455"/>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onfident student solving physics equations at a whiteboard">
            <a:extLst>
              <a:ext uri="{FF2B5EF4-FFF2-40B4-BE49-F238E27FC236}">
                <a16:creationId xmlns:a16="http://schemas.microsoft.com/office/drawing/2014/main" id="{ECE44239-7D8A-5A51-A696-532A9F4AD3D0}"/>
              </a:ext>
            </a:extLst>
          </p:cNvPr>
          <p:cNvPicPr>
            <a:picLocks noChangeAspect="1"/>
          </p:cNvPicPr>
          <p:nvPr/>
        </p:nvPicPr>
        <p:blipFill>
          <a:blip r:embed="rId7"/>
          <a:stretch>
            <a:fillRect/>
          </a:stretch>
        </p:blipFill>
        <p:spPr>
          <a:xfrm>
            <a:off x="660400" y="2428240"/>
            <a:ext cx="4036695" cy="2691130"/>
          </a:xfrm>
          <a:prstGeom prst="rect">
            <a:avLst/>
          </a:prstGeom>
        </p:spPr>
      </p:pic>
    </p:spTree>
    <p:extLst>
      <p:ext uri="{BB962C8B-B14F-4D97-AF65-F5344CB8AC3E}">
        <p14:creationId xmlns:p14="http://schemas.microsoft.com/office/powerpoint/2010/main" val="3462237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screenshot of a survey&#10;&#10;Description automatically generated">
            <a:extLst>
              <a:ext uri="{FF2B5EF4-FFF2-40B4-BE49-F238E27FC236}">
                <a16:creationId xmlns:a16="http://schemas.microsoft.com/office/drawing/2014/main" id="{0B9036F1-ABE0-970D-4EAB-6ED8FAD6075F}"/>
              </a:ext>
            </a:extLst>
          </p:cNvPr>
          <p:cNvPicPr>
            <a:picLocks noGrp="1" noChangeAspect="1"/>
          </p:cNvPicPr>
          <p:nvPr>
            <p:ph idx="1"/>
          </p:nvPr>
        </p:nvPicPr>
        <p:blipFill>
          <a:blip r:embed="rId2"/>
          <a:stretch>
            <a:fillRect/>
          </a:stretch>
        </p:blipFill>
        <p:spPr>
          <a:xfrm>
            <a:off x="120650" y="605648"/>
            <a:ext cx="11950700" cy="5646704"/>
          </a:xfrm>
          <a:noFill/>
        </p:spPr>
      </p:pic>
    </p:spTree>
    <p:extLst>
      <p:ext uri="{BB962C8B-B14F-4D97-AF65-F5344CB8AC3E}">
        <p14:creationId xmlns:p14="http://schemas.microsoft.com/office/powerpoint/2010/main" val="1360623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EDA6-AFF6-C999-85C3-8BA48BEF0469}"/>
              </a:ext>
            </a:extLst>
          </p:cNvPr>
          <p:cNvSpPr>
            <a:spLocks noGrp="1"/>
          </p:cNvSpPr>
          <p:nvPr>
            <p:ph type="title"/>
          </p:nvPr>
        </p:nvSpPr>
        <p:spPr/>
        <p:txBody>
          <a:bodyPr/>
          <a:lstStyle/>
          <a:p>
            <a:r>
              <a:rPr lang="en-US" dirty="0"/>
              <a:t>Future PL ….</a:t>
            </a:r>
          </a:p>
        </p:txBody>
      </p:sp>
      <p:pic>
        <p:nvPicPr>
          <p:cNvPr id="4" name="Picture 3">
            <a:extLst>
              <a:ext uri="{FF2B5EF4-FFF2-40B4-BE49-F238E27FC236}">
                <a16:creationId xmlns:a16="http://schemas.microsoft.com/office/drawing/2014/main" id="{817A14C6-8190-6605-ED49-CC0D9485B943}"/>
              </a:ext>
            </a:extLst>
          </p:cNvPr>
          <p:cNvPicPr>
            <a:picLocks noChangeAspect="1"/>
          </p:cNvPicPr>
          <p:nvPr/>
        </p:nvPicPr>
        <p:blipFill>
          <a:blip r:embed="rId2"/>
          <a:stretch>
            <a:fillRect/>
          </a:stretch>
        </p:blipFill>
        <p:spPr>
          <a:xfrm>
            <a:off x="206985" y="1525954"/>
            <a:ext cx="12106275" cy="5181600"/>
          </a:xfrm>
          <a:prstGeom prst="rect">
            <a:avLst/>
          </a:prstGeom>
        </p:spPr>
      </p:pic>
    </p:spTree>
    <p:extLst>
      <p:ext uri="{BB962C8B-B14F-4D97-AF65-F5344CB8AC3E}">
        <p14:creationId xmlns:p14="http://schemas.microsoft.com/office/powerpoint/2010/main" val="1986797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3F55-13DD-87F3-B697-B8519616C42A}"/>
              </a:ext>
            </a:extLst>
          </p:cNvPr>
          <p:cNvSpPr>
            <a:spLocks noGrp="1"/>
          </p:cNvSpPr>
          <p:nvPr>
            <p:ph type="title"/>
          </p:nvPr>
        </p:nvSpPr>
        <p:spPr>
          <a:xfrm>
            <a:off x="838200" y="365125"/>
            <a:ext cx="10515600" cy="1325563"/>
          </a:xfrm>
        </p:spPr>
        <p:txBody>
          <a:bodyPr anchor="ctr">
            <a:normAutofit/>
          </a:bodyPr>
          <a:lstStyle/>
          <a:p>
            <a:r>
              <a:rPr lang="en-US" dirty="0"/>
              <a:t>Next steps..   </a:t>
            </a:r>
          </a:p>
        </p:txBody>
      </p:sp>
      <p:sp>
        <p:nvSpPr>
          <p:cNvPr id="3" name="Subtitle 2">
            <a:extLst>
              <a:ext uri="{FF2B5EF4-FFF2-40B4-BE49-F238E27FC236}">
                <a16:creationId xmlns:a16="http://schemas.microsoft.com/office/drawing/2014/main" id="{06E6CFA3-63F3-E43E-9512-79715D09E6F1}"/>
              </a:ext>
            </a:extLst>
          </p:cNvPr>
          <p:cNvSpPr>
            <a:spLocks noGrp="1"/>
          </p:cNvSpPr>
          <p:nvPr>
            <p:ph idx="1"/>
          </p:nvPr>
        </p:nvSpPr>
        <p:spPr>
          <a:xfrm>
            <a:off x="838200" y="1825625"/>
            <a:ext cx="10515600" cy="4351338"/>
          </a:xfrm>
        </p:spPr>
        <p:txBody>
          <a:bodyPr>
            <a:normAutofit/>
          </a:bodyPr>
          <a:lstStyle/>
          <a:p>
            <a:r>
              <a:rPr lang="en-US" sz="2000" b="1" i="0" u="none" strike="noStrike" baseline="0" dirty="0"/>
              <a:t>Key Performance Indicators (KPIS) 2023-2024</a:t>
            </a:r>
          </a:p>
          <a:p>
            <a:pPr marL="342900" indent="-342900">
              <a:buFont typeface="Wingdings" panose="05000000000000000000" pitchFamily="2" charset="2"/>
              <a:buChar char="§"/>
            </a:pPr>
            <a:endParaRPr lang="en-US" sz="2000" b="0" i="0" u="none" strike="noStrike" baseline="0" dirty="0"/>
          </a:p>
          <a:p>
            <a:pPr marL="342900" indent="-342900">
              <a:buFont typeface="Wingdings" panose="05000000000000000000" pitchFamily="2" charset="2"/>
              <a:buChar char="§"/>
            </a:pPr>
            <a:r>
              <a:rPr lang="en-US" sz="2000" b="0" i="0" u="none" strike="noStrike" baseline="0" dirty="0"/>
              <a:t>Improved student achievement in </a:t>
            </a:r>
            <a:r>
              <a:rPr lang="en-US" sz="2000" b="0" i="0" u="none" strike="noStrike" baseline="0" dirty="0">
                <a:highlight>
                  <a:srgbClr val="FFFF00"/>
                </a:highlight>
              </a:rPr>
              <a:t>literacy and numeracy using report card data</a:t>
            </a:r>
          </a:p>
          <a:p>
            <a:pPr marL="342900" indent="-342900">
              <a:buFont typeface="Wingdings" panose="05000000000000000000" pitchFamily="2" charset="2"/>
              <a:buChar char="§"/>
            </a:pPr>
            <a:r>
              <a:rPr lang="en-US" sz="2000" b="0" i="0" u="none" strike="noStrike" baseline="0" dirty="0"/>
              <a:t>Improved student achievement in </a:t>
            </a:r>
            <a:r>
              <a:rPr lang="en-US" sz="2000" b="0" i="0" u="none" strike="noStrike" baseline="0" dirty="0">
                <a:highlight>
                  <a:srgbClr val="FFFF00"/>
                </a:highlight>
              </a:rPr>
              <a:t>numeracy outcomes using the </a:t>
            </a:r>
            <a:r>
              <a:rPr lang="en-US" sz="2000" b="0" i="1" u="none" strike="noStrike" baseline="0" dirty="0">
                <a:highlight>
                  <a:srgbClr val="FFFF00"/>
                </a:highlight>
              </a:rPr>
              <a:t>Formative Assessment </a:t>
            </a:r>
            <a:r>
              <a:rPr lang="en-CA" sz="2000" b="0" i="1" u="none" strike="noStrike" baseline="0" dirty="0">
                <a:highlight>
                  <a:srgbClr val="FFFF00"/>
                </a:highlight>
              </a:rPr>
              <a:t>Tool</a:t>
            </a:r>
          </a:p>
          <a:p>
            <a:pPr marL="342900" indent="-342900">
              <a:buFont typeface="Wingdings" panose="05000000000000000000" pitchFamily="2" charset="2"/>
              <a:buChar char="§"/>
            </a:pPr>
            <a:r>
              <a:rPr lang="en-US" sz="2000" b="0" i="0" u="none" strike="noStrike" baseline="0" dirty="0"/>
              <a:t>Improved student achievement in reading using the </a:t>
            </a:r>
            <a:r>
              <a:rPr lang="en-US" sz="2000" b="0" i="1" u="none" strike="noStrike" baseline="0" dirty="0"/>
              <a:t>Early Grades Literacy Assessment (EGLA)</a:t>
            </a:r>
          </a:p>
          <a:p>
            <a:pPr marL="342900" indent="-342900">
              <a:buFont typeface="Wingdings" panose="05000000000000000000" pitchFamily="2" charset="2"/>
              <a:buChar char="§"/>
            </a:pPr>
            <a:r>
              <a:rPr lang="en-US" sz="2000" b="0" i="0" u="none" strike="noStrike" baseline="0" dirty="0"/>
              <a:t>Improved attendance of students who receive direct academic support though this work</a:t>
            </a:r>
          </a:p>
          <a:p>
            <a:pPr marL="342900" indent="-342900">
              <a:buFont typeface="Wingdings" panose="05000000000000000000" pitchFamily="2" charset="2"/>
              <a:buChar char="§"/>
            </a:pPr>
            <a:r>
              <a:rPr lang="en-US" sz="2000" b="0" i="0" u="none" strike="noStrike" baseline="0" dirty="0"/>
              <a:t>Improved teacher competence collecting and analyzing student data, co-constructing personalized student goals, and providing targeted small group instruction from </a:t>
            </a:r>
            <a:r>
              <a:rPr lang="en-US" sz="2000" b="0" i="1" u="none" strike="noStrike" baseline="0" dirty="0"/>
              <a:t>feedback survey/focus groups</a:t>
            </a:r>
            <a:endParaRPr lang="en-CA" sz="2000" dirty="0"/>
          </a:p>
        </p:txBody>
      </p:sp>
    </p:spTree>
    <p:extLst>
      <p:ext uri="{BB962C8B-B14F-4D97-AF65-F5344CB8AC3E}">
        <p14:creationId xmlns:p14="http://schemas.microsoft.com/office/powerpoint/2010/main" val="876491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C28B4-51DD-97F3-D098-3C1DE0993C77}"/>
              </a:ext>
            </a:extLst>
          </p:cNvPr>
          <p:cNvPicPr>
            <a:picLocks noChangeAspect="1"/>
          </p:cNvPicPr>
          <p:nvPr/>
        </p:nvPicPr>
        <p:blipFill>
          <a:blip r:embed="rId2"/>
          <a:stretch>
            <a:fillRect/>
          </a:stretch>
        </p:blipFill>
        <p:spPr>
          <a:xfrm>
            <a:off x="446314" y="0"/>
            <a:ext cx="11299371" cy="6858000"/>
          </a:xfrm>
          <a:prstGeom prst="rect">
            <a:avLst/>
          </a:prstGeom>
        </p:spPr>
      </p:pic>
    </p:spTree>
    <p:extLst>
      <p:ext uri="{BB962C8B-B14F-4D97-AF65-F5344CB8AC3E}">
        <p14:creationId xmlns:p14="http://schemas.microsoft.com/office/powerpoint/2010/main" val="1272535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45C1-472D-1F6F-6C47-6B814CFA389E}"/>
              </a:ext>
            </a:extLst>
          </p:cNvPr>
          <p:cNvSpPr>
            <a:spLocks noGrp="1"/>
          </p:cNvSpPr>
          <p:nvPr>
            <p:ph type="title"/>
          </p:nvPr>
        </p:nvSpPr>
        <p:spPr/>
        <p:txBody>
          <a:bodyPr/>
          <a:lstStyle/>
          <a:p>
            <a:r>
              <a:rPr lang="en-US" dirty="0"/>
              <a:t>NUMERACY STRATEGIES </a:t>
            </a:r>
          </a:p>
        </p:txBody>
      </p:sp>
      <p:sp>
        <p:nvSpPr>
          <p:cNvPr id="3" name="Text Placeholder 2">
            <a:extLst>
              <a:ext uri="{FF2B5EF4-FFF2-40B4-BE49-F238E27FC236}">
                <a16:creationId xmlns:a16="http://schemas.microsoft.com/office/drawing/2014/main" id="{DE4091FE-F7D4-18A1-ED85-8787D4829D70}"/>
              </a:ext>
            </a:extLst>
          </p:cNvPr>
          <p:cNvSpPr>
            <a:spLocks noGrp="1"/>
          </p:cNvSpPr>
          <p:nvPr>
            <p:ph type="body" idx="1"/>
          </p:nvPr>
        </p:nvSpPr>
        <p:spPr/>
        <p:txBody>
          <a:bodyPr/>
          <a:lstStyle/>
          <a:p>
            <a:r>
              <a:rPr lang="en-US" dirty="0" err="1">
                <a:solidFill>
                  <a:srgbClr val="444444"/>
                </a:solidFill>
                <a:latin typeface="Roboto"/>
              </a:rPr>
              <a:t>Zorbit's</a:t>
            </a:r>
            <a:r>
              <a:rPr lang="en-US" dirty="0">
                <a:solidFill>
                  <a:srgbClr val="444444"/>
                </a:solidFill>
                <a:latin typeface="Roboto"/>
              </a:rPr>
              <a:t> Math Adventure</a:t>
            </a:r>
          </a:p>
          <a:p>
            <a:endParaRPr lang="en-US" dirty="0"/>
          </a:p>
        </p:txBody>
      </p:sp>
      <p:sp>
        <p:nvSpPr>
          <p:cNvPr id="4" name="Content Placeholder 3">
            <a:extLst>
              <a:ext uri="{FF2B5EF4-FFF2-40B4-BE49-F238E27FC236}">
                <a16:creationId xmlns:a16="http://schemas.microsoft.com/office/drawing/2014/main" id="{0AB6D5B4-C3D7-DE69-A15C-0F64EA4F5D87}"/>
              </a:ext>
            </a:extLst>
          </p:cNvPr>
          <p:cNvSpPr>
            <a:spLocks noGrp="1"/>
          </p:cNvSpPr>
          <p:nvPr>
            <p:ph sz="half" idx="2"/>
          </p:nvPr>
        </p:nvSpPr>
        <p:spPr/>
        <p:txBody>
          <a:bodyPr>
            <a:normAutofit fontScale="92500" lnSpcReduction="10000"/>
          </a:bodyPr>
          <a:lstStyle/>
          <a:p>
            <a:pPr algn="l"/>
            <a:r>
              <a:rPr lang="en-US" b="0" i="0" dirty="0">
                <a:solidFill>
                  <a:srgbClr val="71777D"/>
                </a:solidFill>
                <a:effectLst/>
                <a:latin typeface="Roboto"/>
              </a:rPr>
              <a:t>‎</a:t>
            </a:r>
            <a:r>
              <a:rPr lang="en-US" b="0" i="0" dirty="0" err="1">
                <a:solidFill>
                  <a:srgbClr val="71777D"/>
                </a:solidFill>
                <a:effectLst/>
                <a:latin typeface="Roboto"/>
              </a:rPr>
              <a:t>Zorbit's</a:t>
            </a:r>
            <a:r>
              <a:rPr lang="en-US" b="0" i="0" dirty="0">
                <a:solidFill>
                  <a:srgbClr val="71777D"/>
                </a:solidFill>
                <a:effectLst/>
                <a:latin typeface="Roboto"/>
              </a:rPr>
              <a:t> Math is a blended learning platform for K-3 math that empowers teachers to elevate lesson plans in class, at home, and anywhere in between. The foundation of the platform is the </a:t>
            </a:r>
            <a:r>
              <a:rPr lang="en-US" b="0" i="0" dirty="0" err="1">
                <a:solidFill>
                  <a:srgbClr val="71777D"/>
                </a:solidFill>
                <a:effectLst/>
                <a:latin typeface="Roboto"/>
              </a:rPr>
              <a:t>Zorbit’s</a:t>
            </a:r>
            <a:r>
              <a:rPr lang="en-US" b="0" i="0" dirty="0">
                <a:solidFill>
                  <a:srgbClr val="71777D"/>
                </a:solidFill>
                <a:effectLst/>
                <a:latin typeface="Roboto"/>
              </a:rPr>
              <a:t> Math Adventure game where curriculum standards are integrated into engaging gameplay and fun narrative</a:t>
            </a:r>
          </a:p>
          <a:p>
            <a:endParaRPr lang="en-US" dirty="0"/>
          </a:p>
        </p:txBody>
      </p:sp>
      <p:pic>
        <p:nvPicPr>
          <p:cNvPr id="8" name="Content Placeholder 7">
            <a:extLst>
              <a:ext uri="{FF2B5EF4-FFF2-40B4-BE49-F238E27FC236}">
                <a16:creationId xmlns:a16="http://schemas.microsoft.com/office/drawing/2014/main" id="{01F8156F-EC01-B58C-7E7B-B3102B4BDA4B}"/>
              </a:ext>
            </a:extLst>
          </p:cNvPr>
          <p:cNvPicPr>
            <a:picLocks noGrp="1" noChangeAspect="1"/>
          </p:cNvPicPr>
          <p:nvPr>
            <p:ph sz="quarter" idx="4"/>
          </p:nvPr>
        </p:nvPicPr>
        <p:blipFill>
          <a:blip r:embed="rId2"/>
          <a:stretch>
            <a:fillRect/>
          </a:stretch>
        </p:blipFill>
        <p:spPr>
          <a:xfrm>
            <a:off x="6172200" y="2530995"/>
            <a:ext cx="5183188" cy="3632747"/>
          </a:xfrm>
        </p:spPr>
      </p:pic>
    </p:spTree>
    <p:extLst>
      <p:ext uri="{BB962C8B-B14F-4D97-AF65-F5344CB8AC3E}">
        <p14:creationId xmlns:p14="http://schemas.microsoft.com/office/powerpoint/2010/main" val="393382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45C1-472D-1F6F-6C47-6B814CFA389E}"/>
              </a:ext>
            </a:extLst>
          </p:cNvPr>
          <p:cNvSpPr>
            <a:spLocks noGrp="1"/>
          </p:cNvSpPr>
          <p:nvPr>
            <p:ph type="title"/>
          </p:nvPr>
        </p:nvSpPr>
        <p:spPr/>
        <p:txBody>
          <a:bodyPr/>
          <a:lstStyle/>
          <a:p>
            <a:r>
              <a:rPr lang="en-US" dirty="0"/>
              <a:t>NUMERACY STRATEGIES </a:t>
            </a:r>
          </a:p>
        </p:txBody>
      </p:sp>
      <p:sp>
        <p:nvSpPr>
          <p:cNvPr id="3" name="Text Placeholder 2">
            <a:extLst>
              <a:ext uri="{FF2B5EF4-FFF2-40B4-BE49-F238E27FC236}">
                <a16:creationId xmlns:a16="http://schemas.microsoft.com/office/drawing/2014/main" id="{DE4091FE-F7D4-18A1-ED85-8787D4829D70}"/>
              </a:ext>
            </a:extLst>
          </p:cNvPr>
          <p:cNvSpPr>
            <a:spLocks noGrp="1"/>
          </p:cNvSpPr>
          <p:nvPr>
            <p:ph type="body" idx="1"/>
          </p:nvPr>
        </p:nvSpPr>
        <p:spPr/>
        <p:txBody>
          <a:bodyPr/>
          <a:lstStyle/>
          <a:p>
            <a:r>
              <a:rPr lang="en-US" dirty="0" err="1">
                <a:solidFill>
                  <a:srgbClr val="444444"/>
                </a:solidFill>
                <a:latin typeface="Roboto"/>
              </a:rPr>
              <a:t>Knowledgehook</a:t>
            </a:r>
            <a:endParaRPr lang="en-US" dirty="0">
              <a:solidFill>
                <a:srgbClr val="444444"/>
              </a:solidFill>
              <a:latin typeface="Roboto"/>
            </a:endParaRPr>
          </a:p>
          <a:p>
            <a:endParaRPr lang="en-US" dirty="0"/>
          </a:p>
        </p:txBody>
      </p:sp>
      <p:sp>
        <p:nvSpPr>
          <p:cNvPr id="4" name="Content Placeholder 3">
            <a:extLst>
              <a:ext uri="{FF2B5EF4-FFF2-40B4-BE49-F238E27FC236}">
                <a16:creationId xmlns:a16="http://schemas.microsoft.com/office/drawing/2014/main" id="{0AB6D5B4-C3D7-DE69-A15C-0F64EA4F5D87}"/>
              </a:ext>
            </a:extLst>
          </p:cNvPr>
          <p:cNvSpPr>
            <a:spLocks noGrp="1"/>
          </p:cNvSpPr>
          <p:nvPr>
            <p:ph sz="half" idx="2"/>
          </p:nvPr>
        </p:nvSpPr>
        <p:spPr/>
        <p:txBody>
          <a:bodyPr>
            <a:normAutofit fontScale="77500" lnSpcReduction="20000"/>
          </a:bodyPr>
          <a:lstStyle/>
          <a:p>
            <a:pPr algn="l"/>
            <a:r>
              <a:rPr lang="en-US" b="0" i="0" dirty="0">
                <a:solidFill>
                  <a:srgbClr val="71777D"/>
                </a:solidFill>
                <a:effectLst/>
                <a:latin typeface="Roboto"/>
              </a:rPr>
              <a:t>‎</a:t>
            </a:r>
            <a:r>
              <a:rPr lang="en-US" b="0" i="0" dirty="0" err="1">
                <a:solidFill>
                  <a:srgbClr val="5A6675"/>
                </a:solidFill>
                <a:effectLst/>
                <a:latin typeface="-apple-system"/>
              </a:rPr>
              <a:t>Knowledgehook</a:t>
            </a:r>
            <a:r>
              <a:rPr lang="en-US" b="0" i="0" dirty="0">
                <a:solidFill>
                  <a:srgbClr val="5A6675"/>
                </a:solidFill>
                <a:effectLst/>
                <a:latin typeface="-apple-system"/>
              </a:rPr>
              <a:t> is a secure, online tool designed to provide useful information to help guide the next steps in instruction during the learning process.  </a:t>
            </a:r>
          </a:p>
          <a:p>
            <a:pPr algn="l"/>
            <a:r>
              <a:rPr lang="en-US" b="0" i="0" dirty="0">
                <a:solidFill>
                  <a:srgbClr val="5A6675"/>
                </a:solidFill>
                <a:effectLst/>
                <a:latin typeface="-apple-system"/>
              </a:rPr>
              <a:t>Teachers can send updates and reports on questions covered in class through emails.  These will give families a general overview of how their child did during that particular activity, but will not show the exact questions they answered. These emails are chosen by the teacher and may be sent regularly or intermittently at the teacher's discretion. </a:t>
            </a:r>
            <a:endParaRPr lang="en-US" dirty="0"/>
          </a:p>
        </p:txBody>
      </p:sp>
      <p:pic>
        <p:nvPicPr>
          <p:cNvPr id="9" name="Content Placeholder 8">
            <a:extLst>
              <a:ext uri="{FF2B5EF4-FFF2-40B4-BE49-F238E27FC236}">
                <a16:creationId xmlns:a16="http://schemas.microsoft.com/office/drawing/2014/main" id="{F6C7E005-02CF-62F9-AE21-D9BA949D709B}"/>
              </a:ext>
            </a:extLst>
          </p:cNvPr>
          <p:cNvPicPr>
            <a:picLocks noGrp="1" noChangeAspect="1"/>
          </p:cNvPicPr>
          <p:nvPr>
            <p:ph sz="quarter" idx="4"/>
          </p:nvPr>
        </p:nvPicPr>
        <p:blipFill>
          <a:blip r:embed="rId2"/>
          <a:stretch>
            <a:fillRect/>
          </a:stretch>
        </p:blipFill>
        <p:spPr>
          <a:xfrm>
            <a:off x="6172200" y="3268357"/>
            <a:ext cx="5183188" cy="2158024"/>
          </a:xfrm>
        </p:spPr>
      </p:pic>
    </p:spTree>
    <p:extLst>
      <p:ext uri="{BB962C8B-B14F-4D97-AF65-F5344CB8AC3E}">
        <p14:creationId xmlns:p14="http://schemas.microsoft.com/office/powerpoint/2010/main" val="3625678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25AE-2648-40F3-5664-EE6A627B57C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a:t>Strategies and Actions to Improve Academic Achievement in ASD-W</a:t>
            </a:r>
          </a:p>
        </p:txBody>
      </p:sp>
      <p:graphicFrame>
        <p:nvGraphicFramePr>
          <p:cNvPr id="5" name="TextBox 2">
            <a:extLst>
              <a:ext uri="{FF2B5EF4-FFF2-40B4-BE49-F238E27FC236}">
                <a16:creationId xmlns:a16="http://schemas.microsoft.com/office/drawing/2014/main" id="{BB4097B5-905C-9F3B-3D85-66AD2CF990B1}"/>
              </a:ext>
            </a:extLst>
          </p:cNvPr>
          <p:cNvGraphicFramePr/>
          <p:nvPr>
            <p:extLst>
              <p:ext uri="{D42A27DB-BD31-4B8C-83A1-F6EECF244321}">
                <p14:modId xmlns:p14="http://schemas.microsoft.com/office/powerpoint/2010/main" val="4165373228"/>
              </p:ext>
            </p:extLst>
          </p:nvPr>
        </p:nvGraphicFramePr>
        <p:xfrm>
          <a:off x="838199" y="1825625"/>
          <a:ext cx="1066644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70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21327-42C0-106E-FAE1-B61786DB523B}"/>
              </a:ext>
            </a:extLst>
          </p:cNvPr>
          <p:cNvPicPr>
            <a:picLocks noChangeAspect="1"/>
          </p:cNvPicPr>
          <p:nvPr/>
        </p:nvPicPr>
        <p:blipFill>
          <a:blip r:embed="rId2"/>
          <a:stretch>
            <a:fillRect/>
          </a:stretch>
        </p:blipFill>
        <p:spPr>
          <a:xfrm>
            <a:off x="391160" y="995976"/>
            <a:ext cx="11409680" cy="5862024"/>
          </a:xfrm>
          <a:prstGeom prst="rect">
            <a:avLst/>
          </a:prstGeom>
        </p:spPr>
      </p:pic>
      <p:sp>
        <p:nvSpPr>
          <p:cNvPr id="5" name="TextBox 4">
            <a:extLst>
              <a:ext uri="{FF2B5EF4-FFF2-40B4-BE49-F238E27FC236}">
                <a16:creationId xmlns:a16="http://schemas.microsoft.com/office/drawing/2014/main" id="{33C3DDE3-5329-065E-E9E3-4FC5EFDBFE6C}"/>
              </a:ext>
            </a:extLst>
          </p:cNvPr>
          <p:cNvSpPr txBox="1"/>
          <p:nvPr/>
        </p:nvSpPr>
        <p:spPr>
          <a:xfrm>
            <a:off x="153726" y="278498"/>
            <a:ext cx="6096000" cy="369332"/>
          </a:xfrm>
          <a:prstGeom prst="rect">
            <a:avLst/>
          </a:prstGeom>
          <a:noFill/>
        </p:spPr>
        <p:txBody>
          <a:bodyPr wrap="square">
            <a:spAutoFit/>
          </a:bodyPr>
          <a:lstStyle/>
          <a:p>
            <a:r>
              <a:rPr lang="en-US" dirty="0">
                <a:hlinkClick r:id="rId3"/>
              </a:rPr>
              <a:t>ASD-W Margin Notes K-12 Literacy - Home (sharepoint.com)</a:t>
            </a:r>
            <a:endParaRPr lang="en-US" dirty="0"/>
          </a:p>
        </p:txBody>
      </p:sp>
    </p:spTree>
    <p:extLst>
      <p:ext uri="{BB962C8B-B14F-4D97-AF65-F5344CB8AC3E}">
        <p14:creationId xmlns:p14="http://schemas.microsoft.com/office/powerpoint/2010/main" val="11363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6FAB-D45B-61F1-593E-517E287847C1}"/>
              </a:ext>
            </a:extLst>
          </p:cNvPr>
          <p:cNvSpPr>
            <a:spLocks noGrp="1"/>
          </p:cNvSpPr>
          <p:nvPr>
            <p:ph type="title"/>
          </p:nvPr>
        </p:nvSpPr>
        <p:spPr>
          <a:xfrm>
            <a:off x="838200" y="365125"/>
            <a:ext cx="10515600" cy="1325563"/>
          </a:xfrm>
        </p:spPr>
        <p:txBody>
          <a:bodyPr anchor="ctr">
            <a:normAutofit/>
          </a:bodyPr>
          <a:lstStyle/>
          <a:p>
            <a:r>
              <a:rPr lang="en-US" dirty="0"/>
              <a:t>EGLA  Early Grades Language Assessment</a:t>
            </a:r>
          </a:p>
        </p:txBody>
      </p:sp>
      <p:pic>
        <p:nvPicPr>
          <p:cNvPr id="7" name="Picture 6">
            <a:extLst>
              <a:ext uri="{FF2B5EF4-FFF2-40B4-BE49-F238E27FC236}">
                <a16:creationId xmlns:a16="http://schemas.microsoft.com/office/drawing/2014/main" id="{D17CAC2A-8E5B-B94B-E810-474187960AC2}"/>
              </a:ext>
            </a:extLst>
          </p:cNvPr>
          <p:cNvPicPr>
            <a:picLocks noChangeAspect="1"/>
          </p:cNvPicPr>
          <p:nvPr/>
        </p:nvPicPr>
        <p:blipFill>
          <a:blip r:embed="rId2"/>
          <a:stretch>
            <a:fillRect/>
          </a:stretch>
        </p:blipFill>
        <p:spPr>
          <a:xfrm>
            <a:off x="2301240" y="4448467"/>
            <a:ext cx="8529320" cy="2409533"/>
          </a:xfrm>
          <a:prstGeom prst="rect">
            <a:avLst/>
          </a:prstGeom>
          <a:noFill/>
        </p:spPr>
      </p:pic>
      <p:sp>
        <p:nvSpPr>
          <p:cNvPr id="3" name="Content Placeholder 2">
            <a:extLst>
              <a:ext uri="{FF2B5EF4-FFF2-40B4-BE49-F238E27FC236}">
                <a16:creationId xmlns:a16="http://schemas.microsoft.com/office/drawing/2014/main" id="{8A8BFE76-F75C-8237-DD2B-45F0A7EF14FF}"/>
              </a:ext>
            </a:extLst>
          </p:cNvPr>
          <p:cNvSpPr>
            <a:spLocks noGrp="1"/>
          </p:cNvSpPr>
          <p:nvPr>
            <p:ph sz="half" idx="2"/>
          </p:nvPr>
        </p:nvSpPr>
        <p:spPr>
          <a:xfrm>
            <a:off x="635000" y="1366774"/>
            <a:ext cx="5181600" cy="3337306"/>
          </a:xfrm>
        </p:spPr>
        <p:txBody>
          <a:bodyPr>
            <a:normAutofit lnSpcReduction="10000"/>
          </a:bodyPr>
          <a:lstStyle/>
          <a:p>
            <a:endParaRPr lang="en-US" sz="2000" b="0" i="0" u="none" strike="noStrike" baseline="0" dirty="0"/>
          </a:p>
          <a:p>
            <a:pPr marL="0" indent="0">
              <a:buNone/>
            </a:pPr>
            <a:r>
              <a:rPr lang="en-US" sz="2000" b="1" i="0" u="none" strike="noStrike" baseline="0" dirty="0"/>
              <a:t>Background </a:t>
            </a:r>
            <a:endParaRPr lang="en-US" sz="2000" b="0" i="0" u="none" strike="noStrike" baseline="0" dirty="0"/>
          </a:p>
          <a:p>
            <a:r>
              <a:rPr lang="en-US" sz="2000" b="0" i="0" u="none" strike="noStrike" baseline="0" dirty="0"/>
              <a:t> </a:t>
            </a:r>
            <a:r>
              <a:rPr lang="en-US" sz="2000" b="0" i="1" u="none" strike="noStrike" baseline="0" dirty="0"/>
              <a:t>EGLA </a:t>
            </a:r>
            <a:r>
              <a:rPr lang="en-US" sz="2000" b="0" i="0" u="none" strike="noStrike" baseline="0" dirty="0"/>
              <a:t>is a standardized, formative assessment tool. It’s meant to be used regularly in classrooms to target reading skills (one-on-one, small group, or whole class). </a:t>
            </a:r>
          </a:p>
          <a:p>
            <a:r>
              <a:rPr lang="en-US" sz="2000" b="0" i="1" u="none" strike="noStrike" baseline="0" dirty="0"/>
              <a:t>EGLA </a:t>
            </a:r>
            <a:r>
              <a:rPr lang="en-US" sz="2000" b="0" i="0" u="none" strike="noStrike" baseline="0" dirty="0"/>
              <a:t>is aligned with the new </a:t>
            </a:r>
            <a:r>
              <a:rPr lang="en-US" sz="2000" b="0" i="1" u="none" strike="noStrike" baseline="0" dirty="0"/>
              <a:t>English </a:t>
            </a:r>
            <a:r>
              <a:rPr lang="en-US" sz="2000" b="0" i="0" u="none" strike="noStrike" baseline="0" dirty="0"/>
              <a:t>and </a:t>
            </a:r>
            <a:r>
              <a:rPr lang="en-US" sz="2000" b="0" i="1" u="none" strike="noStrike" baseline="0" dirty="0"/>
              <a:t>French Language Arts Holistic Curriculum </a:t>
            </a:r>
            <a:r>
              <a:rPr lang="en-US" sz="2000" b="0" i="0" u="none" strike="noStrike" baseline="0" dirty="0"/>
              <a:t>documents and provides greater consistency in how reading skills are assessed across our province. 	</a:t>
            </a:r>
            <a:endParaRPr lang="en-US" sz="2000" dirty="0"/>
          </a:p>
        </p:txBody>
      </p:sp>
      <p:sp>
        <p:nvSpPr>
          <p:cNvPr id="9" name="TextBox 8">
            <a:extLst>
              <a:ext uri="{FF2B5EF4-FFF2-40B4-BE49-F238E27FC236}">
                <a16:creationId xmlns:a16="http://schemas.microsoft.com/office/drawing/2014/main" id="{5C96312A-75DC-5A40-73BC-7FBD364F5CC9}"/>
              </a:ext>
            </a:extLst>
          </p:cNvPr>
          <p:cNvSpPr txBox="1"/>
          <p:nvPr/>
        </p:nvSpPr>
        <p:spPr>
          <a:xfrm>
            <a:off x="6565900" y="2828052"/>
            <a:ext cx="6096000" cy="369332"/>
          </a:xfrm>
          <a:prstGeom prst="rect">
            <a:avLst/>
          </a:prstGeom>
          <a:noFill/>
        </p:spPr>
        <p:txBody>
          <a:bodyPr wrap="square">
            <a:spAutoFit/>
          </a:bodyPr>
          <a:lstStyle/>
          <a:p>
            <a:r>
              <a:rPr lang="en-US" dirty="0">
                <a:hlinkClick r:id="rId3"/>
              </a:rPr>
              <a:t>Early Grades Literacy Assessment (sharepoint.com)</a:t>
            </a:r>
            <a:endParaRPr lang="en-US" dirty="0"/>
          </a:p>
        </p:txBody>
      </p:sp>
    </p:spTree>
    <p:extLst>
      <p:ext uri="{BB962C8B-B14F-4D97-AF65-F5344CB8AC3E}">
        <p14:creationId xmlns:p14="http://schemas.microsoft.com/office/powerpoint/2010/main" val="311361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D30A-E248-1080-A8B4-858B9C6A595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Literacy  / Numeracy </a:t>
            </a:r>
          </a:p>
        </p:txBody>
      </p:sp>
      <p:graphicFrame>
        <p:nvGraphicFramePr>
          <p:cNvPr id="5" name="TextBox 2">
            <a:extLst>
              <a:ext uri="{FF2B5EF4-FFF2-40B4-BE49-F238E27FC236}">
                <a16:creationId xmlns:a16="http://schemas.microsoft.com/office/drawing/2014/main" id="{A9D5C1EF-FF0E-7F2B-2A0C-D89AEE213DF0}"/>
              </a:ext>
            </a:extLst>
          </p:cNvPr>
          <p:cNvGraphicFramePr/>
          <p:nvPr>
            <p:extLst>
              <p:ext uri="{D42A27DB-BD31-4B8C-83A1-F6EECF244321}">
                <p14:modId xmlns:p14="http://schemas.microsoft.com/office/powerpoint/2010/main" val="3800524329"/>
              </p:ext>
            </p:extLst>
          </p:nvPr>
        </p:nvGraphicFramePr>
        <p:xfrm>
          <a:off x="838200" y="1327868"/>
          <a:ext cx="10515600" cy="4849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5667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0FCA9B-A49F-11C5-0BEA-956C177E9C33}"/>
              </a:ext>
            </a:extLst>
          </p:cNvPr>
          <p:cNvPicPr>
            <a:picLocks noChangeAspect="1"/>
          </p:cNvPicPr>
          <p:nvPr/>
        </p:nvPicPr>
        <p:blipFill>
          <a:blip r:embed="rId2"/>
          <a:stretch>
            <a:fillRect/>
          </a:stretch>
        </p:blipFill>
        <p:spPr>
          <a:xfrm>
            <a:off x="421418" y="589078"/>
            <a:ext cx="9833113" cy="4340647"/>
          </a:xfrm>
          <a:prstGeom prst="rect">
            <a:avLst/>
          </a:prstGeom>
        </p:spPr>
      </p:pic>
      <p:pic>
        <p:nvPicPr>
          <p:cNvPr id="5" name="Picture 4">
            <a:extLst>
              <a:ext uri="{FF2B5EF4-FFF2-40B4-BE49-F238E27FC236}">
                <a16:creationId xmlns:a16="http://schemas.microsoft.com/office/drawing/2014/main" id="{291CB578-6091-C3DA-806C-B45C09C1640F}"/>
              </a:ext>
            </a:extLst>
          </p:cNvPr>
          <p:cNvPicPr>
            <a:picLocks noChangeAspect="1"/>
          </p:cNvPicPr>
          <p:nvPr/>
        </p:nvPicPr>
        <p:blipFill>
          <a:blip r:embed="rId3"/>
          <a:stretch>
            <a:fillRect/>
          </a:stretch>
        </p:blipFill>
        <p:spPr>
          <a:xfrm>
            <a:off x="3992880" y="3058741"/>
            <a:ext cx="8199120" cy="3799259"/>
          </a:xfrm>
          <a:prstGeom prst="rect">
            <a:avLst/>
          </a:prstGeom>
        </p:spPr>
      </p:pic>
      <p:sp>
        <p:nvSpPr>
          <p:cNvPr id="8" name="TextBox 7">
            <a:extLst>
              <a:ext uri="{FF2B5EF4-FFF2-40B4-BE49-F238E27FC236}">
                <a16:creationId xmlns:a16="http://schemas.microsoft.com/office/drawing/2014/main" id="{F326BDEC-C878-9477-7887-1CB5C7968CB7}"/>
              </a:ext>
            </a:extLst>
          </p:cNvPr>
          <p:cNvSpPr txBox="1"/>
          <p:nvPr/>
        </p:nvSpPr>
        <p:spPr>
          <a:xfrm>
            <a:off x="327992" y="77727"/>
            <a:ext cx="6094674" cy="369332"/>
          </a:xfrm>
          <a:prstGeom prst="rect">
            <a:avLst/>
          </a:prstGeom>
          <a:noFill/>
        </p:spPr>
        <p:txBody>
          <a:bodyPr wrap="square">
            <a:spAutoFit/>
          </a:bodyPr>
          <a:lstStyle/>
          <a:p>
            <a:r>
              <a:rPr lang="en-US" dirty="0">
                <a:hlinkClick r:id="rId4"/>
              </a:rPr>
              <a:t>PL Hub (nbed.ca)</a:t>
            </a:r>
            <a:endParaRPr lang="en-US" dirty="0"/>
          </a:p>
        </p:txBody>
      </p:sp>
    </p:spTree>
    <p:extLst>
      <p:ext uri="{BB962C8B-B14F-4D97-AF65-F5344CB8AC3E}">
        <p14:creationId xmlns:p14="http://schemas.microsoft.com/office/powerpoint/2010/main" val="1457221199"/>
      </p:ext>
    </p:extLst>
  </p:cSld>
  <p:clrMapOvr>
    <a:masterClrMapping/>
  </p:clrMapOvr>
</p:sld>
</file>

<file path=ppt/theme/theme1.xml><?xml version="1.0" encoding="utf-8"?>
<a:theme xmlns:a="http://schemas.openxmlformats.org/drawingml/2006/main" name="GNB-2021-COLOURS-FONTS">
  <a:themeElements>
    <a:clrScheme name="GNB-2021-COLOURS">
      <a:dk1>
        <a:sysClr val="windowText" lastClr="000000"/>
      </a:dk1>
      <a:lt1>
        <a:sysClr val="window" lastClr="FFFFFF"/>
      </a:lt1>
      <a:dk2>
        <a:srgbClr val="595959"/>
      </a:dk2>
      <a:lt2>
        <a:srgbClr val="FFFFFF"/>
      </a:lt2>
      <a:accent1>
        <a:srgbClr val="006156"/>
      </a:accent1>
      <a:accent2>
        <a:srgbClr val="D7A52A"/>
      </a:accent2>
      <a:accent3>
        <a:srgbClr val="79242F"/>
      </a:accent3>
      <a:accent4>
        <a:srgbClr val="005289"/>
      </a:accent4>
      <a:accent5>
        <a:srgbClr val="7F7F7F"/>
      </a:accent5>
      <a:accent6>
        <a:srgbClr val="A5A5A5"/>
      </a:accent6>
      <a:hlink>
        <a:srgbClr val="BFBFBF"/>
      </a:hlink>
      <a:folHlink>
        <a:srgbClr val="D8D8D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B6F75F1B856E46A01CAE8A842B0E97" ma:contentTypeVersion="11" ma:contentTypeDescription="Create a new document." ma:contentTypeScope="" ma:versionID="b362864a0caeeb2f294cc0bebd33812e">
  <xsd:schema xmlns:xsd="http://www.w3.org/2001/XMLSchema" xmlns:xs="http://www.w3.org/2001/XMLSchema" xmlns:p="http://schemas.microsoft.com/office/2006/metadata/properties" xmlns:ns2="eed795db-b9b8-494f-8f9d-f6497fd114d1" targetNamespace="http://schemas.microsoft.com/office/2006/metadata/properties" ma:root="true" ma:fieldsID="2d199ebae3e92721cc77afc27a132f8c" ns2:_="">
    <xsd:import namespace="eed795db-b9b8-494f-8f9d-f6497fd114d1"/>
    <xsd:element name="properties">
      <xsd:complexType>
        <xsd:sequence>
          <xsd:element name="documentManagement">
            <xsd:complexType>
              <xsd:all>
                <xsd:element ref="ns2:Category" minOccurs="0"/>
                <xsd:element ref="ns2:Owner" minOccurs="0"/>
                <xsd:element ref="ns2:Languag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d795db-b9b8-494f-8f9d-f6497fd114d1"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Text">
          <xsd:maxLength value="255"/>
        </xsd:restriction>
      </xsd:simpleType>
    </xsd:element>
    <xsd:element name="Owner" ma:index="9" nillable="true" ma:displayName="Owner" ma:format="Dropdown" ma:list="UserInfo" ma:SearchPeopleOnly="false"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nguage" ma:index="10" nillable="true" ma:displayName="Language" ma:format="Dropdown" ma:internalName="Language">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wner xmlns="eed795db-b9b8-494f-8f9d-f6497fd114d1">
      <UserInfo>
        <DisplayName/>
        <AccountId xsi:nil="true"/>
        <AccountType/>
      </UserInfo>
    </Owner>
    <Language xmlns="eed795db-b9b8-494f-8f9d-f6497fd114d1">English</Language>
    <Category xmlns="eed795db-b9b8-494f-8f9d-f6497fd114d1">Template</Category>
  </documentManagement>
</p:properties>
</file>

<file path=customXml/itemProps1.xml><?xml version="1.0" encoding="utf-8"?>
<ds:datastoreItem xmlns:ds="http://schemas.openxmlformats.org/officeDocument/2006/customXml" ds:itemID="{BA2BF228-F600-4FDD-B43A-4C99D1E414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d795db-b9b8-494f-8f9d-f6497fd11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E5B7DF-5757-4288-BCB8-A5B9F42FA6F3}">
  <ds:schemaRefs>
    <ds:schemaRef ds:uri="http://schemas.microsoft.com/sharepoint/v3/contenttype/forms"/>
  </ds:schemaRefs>
</ds:datastoreItem>
</file>

<file path=customXml/itemProps3.xml><?xml version="1.0" encoding="utf-8"?>
<ds:datastoreItem xmlns:ds="http://schemas.openxmlformats.org/officeDocument/2006/customXml" ds:itemID="{F4E04276-9055-48FF-AA48-404EB6A5A261}">
  <ds:schemaRefs>
    <ds:schemaRef ds:uri="http://schemas.microsoft.com/office/infopath/2007/PartnerControls"/>
    <ds:schemaRef ds:uri="http://www.w3.org/XML/1998/namespace"/>
    <ds:schemaRef ds:uri="http://purl.org/dc/terms/"/>
    <ds:schemaRef ds:uri="http://purl.org/dc/elements/1.1/"/>
    <ds:schemaRef ds:uri="http://schemas.microsoft.com/office/2006/documentManagement/types"/>
    <ds:schemaRef ds:uri="http://schemas.openxmlformats.org/package/2006/metadata/core-properties"/>
    <ds:schemaRef ds:uri="eed795db-b9b8-494f-8f9d-f6497fd114d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GNB-2021-COLOURS-FONTS</Template>
  <TotalTime>6036</TotalTime>
  <Words>1814</Words>
  <Application>Microsoft Office PowerPoint</Application>
  <PresentationFormat>Widescreen</PresentationFormat>
  <Paragraphs>259</Paragraphs>
  <Slides>23</Slides>
  <Notes>10</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Symbol</vt:lpstr>
      <vt:lpstr>Cambria</vt:lpstr>
      <vt:lpstr>Times New Roman</vt:lpstr>
      <vt:lpstr>Wingdings</vt:lpstr>
      <vt:lpstr>Calibri</vt:lpstr>
      <vt:lpstr>OpenSans-MediumItalic</vt:lpstr>
      <vt:lpstr>Roboto</vt:lpstr>
      <vt:lpstr>Courier New</vt:lpstr>
      <vt:lpstr>-apple-system</vt:lpstr>
      <vt:lpstr>Arial</vt:lpstr>
      <vt:lpstr>GNB-2021-COLOURS-FONTS</vt:lpstr>
      <vt:lpstr>Strategies and Actions to Improve Academic Achievement in ASD-W</vt:lpstr>
      <vt:lpstr>Strategies and Actions to Improve Academic Achievement in ASD-W</vt:lpstr>
      <vt:lpstr>NUMERACY STRATEGIES </vt:lpstr>
      <vt:lpstr>NUMERACY STRATEGIES </vt:lpstr>
      <vt:lpstr>PowerPoint Presentation</vt:lpstr>
      <vt:lpstr>PowerPoint Presentation</vt:lpstr>
      <vt:lpstr>EGLA  Early Grades Language Assessment</vt:lpstr>
      <vt:lpstr>Literacy  / Numeracy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PL ….</vt:lpstr>
      <vt:lpstr>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Team One GNB PowerPoint template</dc:title>
  <dc:creator>Mills, Joanna (ECO/BCE)</dc:creator>
  <cp:lastModifiedBy>Clark-Caterini, Carol    (ASD-W)</cp:lastModifiedBy>
  <cp:revision>183</cp:revision>
  <cp:lastPrinted>2024-03-25T17:54:18Z</cp:lastPrinted>
  <dcterms:created xsi:type="dcterms:W3CDTF">2021-03-12T13:34:59Z</dcterms:created>
  <dcterms:modified xsi:type="dcterms:W3CDTF">2024-03-25T18:06:16Z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0x01010023B6F75F1B856E46A01CAE8A842B0E97</vt:lpwstr>
  </property>
</Properties>
</file>