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drawings/drawing2.xml" ContentType="application/vnd.openxmlformats-officedocument.drawingml.chartshapes+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notesSlides/notesSlide12.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3.xml" ContentType="application/vnd.openxmlformats-officedocument.themeOverr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4.xml" ContentType="application/vnd.openxmlformats-officedocument.themeOverride+xml"/>
  <Override PartName="/ppt/notesSlides/notesSlide19.xml" ContentType="application/vnd.openxmlformats-officedocument.presentationml.notesSlid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0.xml" ContentType="application/vnd.openxmlformats-officedocument.presentationml.notesSl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5.xml" ContentType="application/vnd.openxmlformats-officedocument.themeOverrid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6.xml" ContentType="application/vnd.openxmlformats-officedocument.themeOverride+xml"/>
  <Override PartName="/ppt/notesSlides/notesSlide21.xml" ContentType="application/vnd.openxmlformats-officedocument.presentationml.notesSlid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30"/>
  </p:notesMasterIdLst>
  <p:sldIdLst>
    <p:sldId id="783" r:id="rId5"/>
    <p:sldId id="763" r:id="rId6"/>
    <p:sldId id="791" r:id="rId7"/>
    <p:sldId id="805" r:id="rId8"/>
    <p:sldId id="792" r:id="rId9"/>
    <p:sldId id="804" r:id="rId10"/>
    <p:sldId id="813" r:id="rId11"/>
    <p:sldId id="793" r:id="rId12"/>
    <p:sldId id="806" r:id="rId13"/>
    <p:sldId id="818" r:id="rId14"/>
    <p:sldId id="794" r:id="rId15"/>
    <p:sldId id="810" r:id="rId16"/>
    <p:sldId id="817" r:id="rId17"/>
    <p:sldId id="733" r:id="rId18"/>
    <p:sldId id="807" r:id="rId19"/>
    <p:sldId id="821" r:id="rId20"/>
    <p:sldId id="808" r:id="rId21"/>
    <p:sldId id="800" r:id="rId22"/>
    <p:sldId id="799" r:id="rId23"/>
    <p:sldId id="795" r:id="rId24"/>
    <p:sldId id="797" r:id="rId25"/>
    <p:sldId id="819" r:id="rId26"/>
    <p:sldId id="820" r:id="rId27"/>
    <p:sldId id="727" r:id="rId28"/>
    <p:sldId id="761" r:id="rId29"/>
  </p:sldIdLst>
  <p:sldSz cx="12192000" cy="6858000"/>
  <p:notesSz cx="7010400" cy="9296400"/>
  <p:embeddedFontLst>
    <p:embeddedFont>
      <p:font typeface="Arial Narrow" panose="020B060602020203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ambria" panose="02040503050406030204" pitchFamily="18"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55"/>
    <a:srgbClr val="005289"/>
    <a:srgbClr val="FFCC00"/>
    <a:srgbClr val="C3D2E7"/>
    <a:srgbClr val="ABC0DD"/>
    <a:srgbClr val="7F9FCB"/>
    <a:srgbClr val="4D4D4D"/>
    <a:srgbClr val="663300"/>
    <a:srgbClr val="4882B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513" autoAdjust="0"/>
  </p:normalViewPr>
  <p:slideViewPr>
    <p:cSldViewPr snapToGrid="0">
      <p:cViewPr varScale="1">
        <p:scale>
          <a:sx n="110" d="100"/>
          <a:sy n="110" d="100"/>
        </p:scale>
        <p:origin x="576" y="96"/>
      </p:cViewPr>
      <p:guideLst/>
    </p:cSldViewPr>
  </p:slideViewPr>
  <p:notesTextViewPr>
    <p:cViewPr>
      <p:scale>
        <a:sx n="3" d="2"/>
        <a:sy n="3" d="2"/>
      </p:scale>
      <p:origin x="0" y="0"/>
    </p:cViewPr>
  </p:notesTextViewPr>
  <p:sorterViewPr>
    <p:cViewPr>
      <p:scale>
        <a:sx n="80" d="100"/>
        <a:sy n="80" d="100"/>
      </p:scale>
      <p:origin x="0" y="-79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Susan (ASD-W)" userId="92f25797-584d-476f-b891-8aa784b9ce13" providerId="ADAL" clId="{118CBBBB-ABEA-4178-B492-F5D2521EB4DC}"/>
    <pc:docChg chg="modSld">
      <pc:chgData name="Young, Susan (ASD-W)" userId="92f25797-584d-476f-b891-8aa784b9ce13" providerId="ADAL" clId="{118CBBBB-ABEA-4178-B492-F5D2521EB4DC}" dt="2023-11-16T16:59:01.591" v="1" actId="20577"/>
      <pc:docMkLst>
        <pc:docMk/>
      </pc:docMkLst>
      <pc:sldChg chg="modSp mod modNotesTx">
        <pc:chgData name="Young, Susan (ASD-W)" userId="92f25797-584d-476f-b891-8aa784b9ce13" providerId="ADAL" clId="{118CBBBB-ABEA-4178-B492-F5D2521EB4DC}" dt="2023-11-16T16:59:01.591" v="1" actId="20577"/>
        <pc:sldMkLst>
          <pc:docMk/>
          <pc:sldMk cId="3685654430" sldId="733"/>
        </pc:sldMkLst>
        <pc:picChg chg="mod">
          <ac:chgData name="Young, Susan (ASD-W)" userId="92f25797-584d-476f-b891-8aa784b9ce13" providerId="ADAL" clId="{118CBBBB-ABEA-4178-B492-F5D2521EB4DC}" dt="2023-11-16T16:57:45.479" v="0" actId="1076"/>
          <ac:picMkLst>
            <pc:docMk/>
            <pc:sldMk cId="3685654430" sldId="733"/>
            <ac:picMk id="79" creationId="{B3919F3E-BD12-D35E-D9DB-DFCC0C25E64F}"/>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2.xml"/><Relationship Id="rId4" Type="http://schemas.openxmlformats.org/officeDocument/2006/relationships/package" Target="../embeddings/Microsoft_Excel_Worksheet9.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5.bin"/></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ED01\EDbranches\English%20Evaluation%20-%20&#201;valuation%20Anglais\Share\_TEAM%20MEMBERS%20SPACE\Chantale%20Roy\FSL%20Data\BN\2018%20to%202022-23%20G10%20FSL%20Reading%20Graph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ED01\EDbranches\English%20Evaluation%20-%20&#201;valuation%20Anglais\Share\_TEAM%20MEMBERS%20SPACE\Chantale%20Roy\FSL%20Data\BN\2018%20to%202022-23%20G10%20FSL%20Reading%20Graph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HD5500\Documents\Briefing%20Notes\Graphs%20for%202022-2023.xlsx" TargetMode="External"/><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HD5500\Documents\Briefing%20Notes\Graphs%20for%202022-2023.xlsx" TargetMode="External"/><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LO7925\Documents\Assessments\BN\2022-23\Graphs.xlsx" TargetMode="External"/><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embeddings/oleObject6.bin"/></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5.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oleObject" Target="file:///\\ED01\EDBranches\English%20Evaluation%20-%20&#201;valuation%20Anglais\Share\_DATA\ASSESSMENT%20DATA\RELEASE%20OF%20RESULTS%20&amp;%20BN\2022-2023%20Release%20of%20Results\EXCEL%20FILES\2022-23%20G6%20OPI%20Graphs.xlsx" TargetMode="External"/><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oleObject" Target="file:///\\ED01\EDBranches\English%20Evaluation%20-%20&#201;valuation%20Anglais\Share\_DATA\ASSESSMENT%20DATA\RELEASE%20OF%20RESULTS%20&amp;%20BN\2022-2023%20Release%20of%20Results\EXCEL%20FILES\2022-23%20G6%20OPI%20Graphs.xlsx" TargetMode="External"/><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oleObject" Target="file:///\\ED01\EDBranches\English%20Evaluation%20-%20&#201;valuation%20Anglais\Share\_DATA\ASSESSMENT%20DATA\RELEASE%20OF%20RESULTS%20&amp;%20BN\2022-2023%20Release%20of%20Results\EXCEL%20FILES\2022-23%20G6%20OPI%20Graphs.xlsx" TargetMode="External"/><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oleObject" Target="file:///\\ED01\EDBranches\English%20Evaluation%20-%20&#201;valuation%20Anglais\Share\_DATA\ASSESSMENT%20DATA\RELEASE%20OF%20RESULTS%20&amp;%20BN\2022-2023%20Release%20of%20Results\EXCEL%20FILES\2022-23%20G6%20OPI%20Graphs.xlsx" TargetMode="External"/><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embeddings/oleObject7.bin"/></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embeddings/oleObject8.bin"/></Relationships>
</file>

<file path=ppt/charts/_rels/chart36.xml.rels><?xml version="1.0" encoding="UTF-8" standalone="yes"?>
<Relationships xmlns="http://schemas.openxmlformats.org/package/2006/relationships"><Relationship Id="rId3" Type="http://schemas.openxmlformats.org/officeDocument/2006/relationships/oleObject" Target="file:///\\ED01\EDBranches\English%20Evaluation%20-%20&#201;valuation%20Anglais\Share\_DATA\ASSESSMENT%20DATA\RELEASE%20OF%20RESULTS%20&amp;%20BN\2022-2023%20Release%20of%20Results\EXCEL%20FILES\2022-23%20G12%20OPI%20Graphs.xlsx" TargetMode="External"/><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oleObject" Target="file:///\\ED01\EDBranches\English%20Evaluation%20-%20&#201;valuation%20Anglais\Share\_DATA\ASSESSMENT%20DATA\RELEASE%20OF%20RESULTS%20&amp;%20BN\2022-2023%20Release%20of%20Results\EXCEL%20FILES\2022-23%20G4%20-%20English%20Reading%20Result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a:pPr>
            <a:r>
              <a:rPr lang="en-US" dirty="0"/>
              <a:t>Grade 4 English Reading Assessment</a:t>
            </a:r>
          </a:p>
          <a:p>
            <a:pPr algn="ctr" rtl="0">
              <a:defRPr/>
            </a:pPr>
            <a:r>
              <a:rPr lang="en-US" dirty="0"/>
              <a:t>Success Rate over Time</a:t>
            </a:r>
          </a:p>
        </c:rich>
      </c:tx>
      <c:overlay val="0"/>
    </c:title>
    <c:autoTitleDeleted val="0"/>
    <c:plotArea>
      <c:layout/>
      <c:lineChart>
        <c:grouping val="standard"/>
        <c:varyColors val="0"/>
        <c:ser>
          <c:idx val="0"/>
          <c:order val="0"/>
          <c:tx>
            <c:strRef>
              <c:f>'G4 Trendline'!$A$2</c:f>
              <c:strCache>
                <c:ptCount val="1"/>
                <c:pt idx="0">
                  <c:v>Percentage of Students at Appropriate or Above</c:v>
                </c:pt>
              </c:strCache>
            </c:strRef>
          </c:tx>
          <c:dPt>
            <c:idx val="0"/>
            <c:bubble3D val="0"/>
            <c:spPr>
              <a:ln cap="sq"/>
            </c:spPr>
            <c:extLst>
              <c:ext xmlns:c16="http://schemas.microsoft.com/office/drawing/2014/chart" uri="{C3380CC4-5D6E-409C-BE32-E72D297353CC}">
                <c16:uniqueId val="{00000001-8702-4AA6-8BF6-A456CA89552A}"/>
              </c:ext>
            </c:extLst>
          </c:dPt>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Trendline'!$B$1:$F$1</c:f>
              <c:strCache>
                <c:ptCount val="5"/>
                <c:pt idx="0">
                  <c:v>2018-19</c:v>
                </c:pt>
                <c:pt idx="1">
                  <c:v>2019-20</c:v>
                </c:pt>
                <c:pt idx="2">
                  <c:v>2020-21</c:v>
                </c:pt>
                <c:pt idx="3">
                  <c:v>2021-22</c:v>
                </c:pt>
                <c:pt idx="4">
                  <c:v>2022-23</c:v>
                </c:pt>
              </c:strCache>
            </c:strRef>
          </c:cat>
          <c:val>
            <c:numRef>
              <c:f>'G4 Trendline'!$B$2:$F$2</c:f>
              <c:numCache>
                <c:formatCode>General</c:formatCode>
                <c:ptCount val="5"/>
                <c:pt idx="0">
                  <c:v>67.2</c:v>
                </c:pt>
              </c:numCache>
            </c:numRef>
          </c:val>
          <c:smooth val="0"/>
          <c:extLst>
            <c:ext xmlns:c16="http://schemas.microsoft.com/office/drawing/2014/chart" uri="{C3380CC4-5D6E-409C-BE32-E72D297353CC}">
              <c16:uniqueId val="{00000002-8702-4AA6-8BF6-A456CA89552A}"/>
            </c:ext>
          </c:extLst>
        </c:ser>
        <c:ser>
          <c:idx val="1"/>
          <c:order val="1"/>
          <c:tx>
            <c:strRef>
              <c:f>'G4 Trendline'!$A$3</c:f>
              <c:strCache>
                <c:ptCount val="1"/>
              </c:strCache>
            </c:strRef>
          </c:tx>
          <c:marker>
            <c:symbol val="circle"/>
            <c:size val="7"/>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'G4 Trendline'!$B$1:$F$1</c:f>
              <c:strCache>
                <c:ptCount val="5"/>
                <c:pt idx="0">
                  <c:v>2018-19</c:v>
                </c:pt>
                <c:pt idx="1">
                  <c:v>2019-20</c:v>
                </c:pt>
                <c:pt idx="2">
                  <c:v>2020-21</c:v>
                </c:pt>
                <c:pt idx="3">
                  <c:v>2021-22</c:v>
                </c:pt>
                <c:pt idx="4">
                  <c:v>2022-23</c:v>
                </c:pt>
              </c:strCache>
            </c:strRef>
          </c:cat>
          <c:val>
            <c:numRef>
              <c:f>'G4 Trendline'!$B$3:$F$3</c:f>
              <c:numCache>
                <c:formatCode>General</c:formatCode>
                <c:ptCount val="5"/>
                <c:pt idx="2">
                  <c:v>68.599999999999994</c:v>
                </c:pt>
                <c:pt idx="3">
                  <c:v>59.5</c:v>
                </c:pt>
                <c:pt idx="4">
                  <c:v>56.6</c:v>
                </c:pt>
              </c:numCache>
            </c:numRef>
          </c:val>
          <c:smooth val="0"/>
          <c:extLst>
            <c:ext xmlns:c16="http://schemas.microsoft.com/office/drawing/2014/chart" uri="{C3380CC4-5D6E-409C-BE32-E72D297353CC}">
              <c16:uniqueId val="{00000003-8702-4AA6-8BF6-A456CA89552A}"/>
            </c:ext>
          </c:extLst>
        </c:ser>
        <c:dLbls>
          <c:showLegendKey val="0"/>
          <c:showVal val="0"/>
          <c:showCatName val="0"/>
          <c:showSerName val="0"/>
          <c:showPercent val="0"/>
          <c:showBubbleSize val="0"/>
        </c:dLbls>
        <c:marker val="1"/>
        <c:smooth val="0"/>
        <c:axId val="67423232"/>
        <c:axId val="67429120"/>
      </c:lineChart>
      <c:catAx>
        <c:axId val="67423232"/>
        <c:scaling>
          <c:orientation val="minMax"/>
        </c:scaling>
        <c:delete val="0"/>
        <c:axPos val="b"/>
        <c:numFmt formatCode="General" sourceLinked="1"/>
        <c:majorTickMark val="none"/>
        <c:minorTickMark val="none"/>
        <c:tickLblPos val="nextTo"/>
        <c:txPr>
          <a:bodyPr rot="-1140000"/>
          <a:lstStyle/>
          <a:p>
            <a:pPr>
              <a:defRPr sz="1200"/>
            </a:pPr>
            <a:endParaRPr lang="en-US"/>
          </a:p>
        </c:txPr>
        <c:crossAx val="67429120"/>
        <c:crosses val="autoZero"/>
        <c:auto val="1"/>
        <c:lblAlgn val="ctr"/>
        <c:lblOffset val="100"/>
        <c:noMultiLvlLbl val="0"/>
      </c:catAx>
      <c:valAx>
        <c:axId val="67429120"/>
        <c:scaling>
          <c:orientation val="minMax"/>
          <c:max val="100"/>
          <c:min val="0"/>
        </c:scaling>
        <c:delete val="0"/>
        <c:axPos val="l"/>
        <c:title>
          <c:tx>
            <c:rich>
              <a:bodyPr/>
              <a:lstStyle/>
              <a:p>
                <a:pPr>
                  <a:defRPr/>
                </a:pPr>
                <a:r>
                  <a:rPr lang="en-CA"/>
                  <a:t>Percentage</a:t>
                </a:r>
              </a:p>
            </c:rich>
          </c:tx>
          <c:overlay val="0"/>
        </c:title>
        <c:numFmt formatCode="General" sourceLinked="1"/>
        <c:majorTickMark val="none"/>
        <c:minorTickMark val="none"/>
        <c:tickLblPos val="nextTo"/>
        <c:txPr>
          <a:bodyPr/>
          <a:lstStyle/>
          <a:p>
            <a:pPr>
              <a:defRPr sz="1200"/>
            </a:pPr>
            <a:endParaRPr lang="en-US"/>
          </a:p>
        </c:txPr>
        <c:crossAx val="67423232"/>
        <c:crosses val="autoZero"/>
        <c:crossBetween val="between"/>
        <c:majorUnit val="20"/>
      </c:valAx>
    </c:plotArea>
    <c:plotVisOnly val="1"/>
    <c:dispBlanksAs val="gap"/>
    <c:showDLblsOverMax val="0"/>
  </c:chart>
  <c:spPr>
    <a:ln>
      <a:noFill/>
    </a:ln>
  </c:spPr>
  <c:txPr>
    <a:bodyPr/>
    <a:lstStyle/>
    <a:p>
      <a:pPr>
        <a:defRPr sz="16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CA" sz="2000"/>
              <a:t>Grade 5 French Immersion (G1 Entry) </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620759710287918"/>
          <c:y val="0.15106218809812139"/>
          <c:w val="0.87484319731230509"/>
          <c:h val="0.67871014108190109"/>
        </c:manualLayout>
      </c:layout>
      <c:barChart>
        <c:barDir val="col"/>
        <c:grouping val="stacked"/>
        <c:varyColors val="0"/>
        <c:ser>
          <c:idx val="0"/>
          <c:order val="0"/>
          <c:tx>
            <c:strRef>
              <c:f>'G5 Districts'!$C$2:$C$3</c:f>
              <c:strCache>
                <c:ptCount val="2"/>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'G5 Districts'!$A$4:$A$12</c:f>
              <c:strCache>
                <c:ptCount val="9"/>
                <c:pt idx="0">
                  <c:v>Province
(n=1772) </c:v>
                </c:pt>
                <c:pt idx="2">
                  <c:v>ASD-N
(n=184)</c:v>
                </c:pt>
                <c:pt idx="4">
                  <c:v>ASD-E
(n=569)</c:v>
                </c:pt>
                <c:pt idx="6">
                  <c:v>ASD-S
(n=447)</c:v>
                </c:pt>
                <c:pt idx="8">
                  <c:v>ASD-W
(n=572)</c:v>
                </c:pt>
              </c:strCache>
            </c:strRef>
          </c:cat>
          <c:val>
            <c:numRef>
              <c:f>'G5 Districts'!$C$4:$C$12</c:f>
              <c:numCache>
                <c:formatCode>General</c:formatCode>
                <c:ptCount val="9"/>
                <c:pt idx="0">
                  <c:v>26.6</c:v>
                </c:pt>
                <c:pt idx="2" formatCode="0.0">
                  <c:v>36.4</c:v>
                </c:pt>
                <c:pt idx="4" formatCode="0.0">
                  <c:v>30.9</c:v>
                </c:pt>
                <c:pt idx="6" formatCode="0.0">
                  <c:v>21.9</c:v>
                </c:pt>
                <c:pt idx="8" formatCode="0.0">
                  <c:v>22.9</c:v>
                </c:pt>
              </c:numCache>
            </c:numRef>
          </c:val>
          <c:extLst>
            <c:ext xmlns:c16="http://schemas.microsoft.com/office/drawing/2014/chart" uri="{C3380CC4-5D6E-409C-BE32-E72D297353CC}">
              <c16:uniqueId val="{00000000-0560-449E-BF7E-545ACB432748}"/>
            </c:ext>
          </c:extLst>
        </c:ser>
        <c:ser>
          <c:idx val="1"/>
          <c:order val="1"/>
          <c:tx>
            <c:strRef>
              <c:f>'G5 Districts'!$D$2:$D$3</c:f>
              <c:strCache>
                <c:ptCount val="2"/>
                <c:pt idx="0">
                  <c:v>Appropriate</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'G5 Districts'!$A$4:$A$12</c:f>
              <c:strCache>
                <c:ptCount val="9"/>
                <c:pt idx="0">
                  <c:v>Province
(n=1772) </c:v>
                </c:pt>
                <c:pt idx="2">
                  <c:v>ASD-N
(n=184)</c:v>
                </c:pt>
                <c:pt idx="4">
                  <c:v>ASD-E
(n=569)</c:v>
                </c:pt>
                <c:pt idx="6">
                  <c:v>ASD-S
(n=447)</c:v>
                </c:pt>
                <c:pt idx="8">
                  <c:v>ASD-W
(n=572)</c:v>
                </c:pt>
              </c:strCache>
            </c:strRef>
          </c:cat>
          <c:val>
            <c:numRef>
              <c:f>'G5 Districts'!$D$4:$D$12</c:f>
              <c:numCache>
                <c:formatCode>General</c:formatCode>
                <c:ptCount val="9"/>
                <c:pt idx="0">
                  <c:v>51.8</c:v>
                </c:pt>
                <c:pt idx="2" formatCode="0.0">
                  <c:v>45.1</c:v>
                </c:pt>
                <c:pt idx="4" formatCode="0.0">
                  <c:v>49.4</c:v>
                </c:pt>
                <c:pt idx="6" formatCode="0.0">
                  <c:v>56</c:v>
                </c:pt>
                <c:pt idx="8" formatCode="0.0">
                  <c:v>53</c:v>
                </c:pt>
              </c:numCache>
            </c:numRef>
          </c:val>
          <c:extLst>
            <c:ext xmlns:c16="http://schemas.microsoft.com/office/drawing/2014/chart" uri="{C3380CC4-5D6E-409C-BE32-E72D297353CC}">
              <c16:uniqueId val="{00000001-0560-449E-BF7E-545ACB432748}"/>
            </c:ext>
          </c:extLst>
        </c:ser>
        <c:ser>
          <c:idx val="2"/>
          <c:order val="2"/>
          <c:tx>
            <c:strRef>
              <c:f>'G5 Districts'!$E$2:$E$3</c:f>
              <c:strCache>
                <c:ptCount val="2"/>
                <c:pt idx="0">
                  <c:v>Strong</c:v>
                </c:pt>
              </c:strCache>
            </c:strRef>
          </c:tx>
          <c:spPr>
            <a:solidFill>
              <a:srgbClr val="92D050"/>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3-0560-449E-BF7E-545ACB432748}"/>
              </c:ext>
            </c:extLst>
          </c:dPt>
          <c:dPt>
            <c:idx val="2"/>
            <c:invertIfNegative val="0"/>
            <c:bubble3D val="0"/>
            <c:spPr>
              <a:solidFill>
                <a:srgbClr val="92D050"/>
              </a:solidFill>
              <a:ln>
                <a:noFill/>
              </a:ln>
              <a:effectLst/>
            </c:spPr>
            <c:extLst>
              <c:ext xmlns:c16="http://schemas.microsoft.com/office/drawing/2014/chart" uri="{C3380CC4-5D6E-409C-BE32-E72D297353CC}">
                <c16:uniqueId val="{00000005-0560-449E-BF7E-545ACB432748}"/>
              </c:ext>
            </c:extLst>
          </c:dPt>
          <c:dPt>
            <c:idx val="4"/>
            <c:invertIfNegative val="0"/>
            <c:bubble3D val="0"/>
            <c:spPr>
              <a:solidFill>
                <a:srgbClr val="92D050"/>
              </a:solidFill>
              <a:ln>
                <a:noFill/>
              </a:ln>
              <a:effectLst/>
            </c:spPr>
            <c:extLst>
              <c:ext xmlns:c16="http://schemas.microsoft.com/office/drawing/2014/chart" uri="{C3380CC4-5D6E-409C-BE32-E72D297353CC}">
                <c16:uniqueId val="{00000007-0560-449E-BF7E-545ACB432748}"/>
              </c:ext>
            </c:extLst>
          </c:dPt>
          <c:dPt>
            <c:idx val="6"/>
            <c:invertIfNegative val="0"/>
            <c:bubble3D val="0"/>
            <c:spPr>
              <a:solidFill>
                <a:srgbClr val="92D050"/>
              </a:solidFill>
              <a:ln>
                <a:noFill/>
              </a:ln>
              <a:effectLst/>
            </c:spPr>
            <c:extLst>
              <c:ext xmlns:c16="http://schemas.microsoft.com/office/drawing/2014/chart" uri="{C3380CC4-5D6E-409C-BE32-E72D297353CC}">
                <c16:uniqueId val="{00000009-0560-449E-BF7E-545ACB432748}"/>
              </c:ext>
            </c:extLst>
          </c:dPt>
          <c:dPt>
            <c:idx val="8"/>
            <c:invertIfNegative val="0"/>
            <c:bubble3D val="0"/>
            <c:spPr>
              <a:solidFill>
                <a:srgbClr val="92D050"/>
              </a:solidFill>
              <a:ln>
                <a:noFill/>
              </a:ln>
              <a:effectLst/>
            </c:spPr>
            <c:extLst>
              <c:ext xmlns:c16="http://schemas.microsoft.com/office/drawing/2014/chart" uri="{C3380CC4-5D6E-409C-BE32-E72D297353CC}">
                <c16:uniqueId val="{0000000B-0560-449E-BF7E-545ACB432748}"/>
              </c:ext>
            </c:extLst>
          </c:dPt>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'G5 Districts'!$A$4:$A$12</c:f>
              <c:strCache>
                <c:ptCount val="9"/>
                <c:pt idx="0">
                  <c:v>Province
(n=1772) </c:v>
                </c:pt>
                <c:pt idx="2">
                  <c:v>ASD-N
(n=184)</c:v>
                </c:pt>
                <c:pt idx="4">
                  <c:v>ASD-E
(n=569)</c:v>
                </c:pt>
                <c:pt idx="6">
                  <c:v>ASD-S
(n=447)</c:v>
                </c:pt>
                <c:pt idx="8">
                  <c:v>ASD-W
(n=572)</c:v>
                </c:pt>
              </c:strCache>
            </c:strRef>
          </c:cat>
          <c:val>
            <c:numRef>
              <c:f>'G5 Districts'!$E$4:$E$12</c:f>
              <c:numCache>
                <c:formatCode>General</c:formatCode>
                <c:ptCount val="9"/>
                <c:pt idx="0">
                  <c:v>21.6</c:v>
                </c:pt>
                <c:pt idx="2" formatCode="0.0">
                  <c:v>18.5</c:v>
                </c:pt>
                <c:pt idx="4" formatCode="0.0">
                  <c:v>19.7</c:v>
                </c:pt>
                <c:pt idx="6" formatCode="0.0">
                  <c:v>22.1</c:v>
                </c:pt>
                <c:pt idx="8" formatCode="0.0">
                  <c:v>24.1</c:v>
                </c:pt>
              </c:numCache>
            </c:numRef>
          </c:val>
          <c:extLst>
            <c:ext xmlns:c16="http://schemas.microsoft.com/office/drawing/2014/chart" uri="{C3380CC4-5D6E-409C-BE32-E72D297353CC}">
              <c16:uniqueId val="{0000000C-0560-449E-BF7E-545ACB432748}"/>
            </c:ext>
          </c:extLst>
        </c:ser>
        <c:dLbls>
          <c:dLblPos val="ctr"/>
          <c:showLegendKey val="0"/>
          <c:showVal val="1"/>
          <c:showCatName val="0"/>
          <c:showSerName val="0"/>
          <c:showPercent val="0"/>
          <c:showBubbleSize val="0"/>
        </c:dLbls>
        <c:gapWidth val="0"/>
        <c:overlap val="100"/>
        <c:axId val="835921600"/>
        <c:axId val="835919960"/>
      </c:barChart>
      <c:catAx>
        <c:axId val="8359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crossAx val="835919960"/>
        <c:crosses val="autoZero"/>
        <c:auto val="1"/>
        <c:lblAlgn val="ctr"/>
        <c:lblOffset val="100"/>
        <c:noMultiLvlLbl val="0"/>
      </c:catAx>
      <c:valAx>
        <c:axId val="835919960"/>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crossAx val="83592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400" b="1">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CA" sz="2000" dirty="0"/>
              <a:t>Grade 7 French Immersion (</a:t>
            </a:r>
            <a:r>
              <a:rPr lang="en-CA" sz="2000" dirty="0" err="1"/>
              <a:t>G3</a:t>
            </a:r>
            <a:r>
              <a:rPr lang="en-CA" sz="2000" dirty="0"/>
              <a:t> Entry)</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620759710287918"/>
          <c:y val="0.14863606093128476"/>
          <c:w val="0.87484319731230509"/>
          <c:h val="0.68533959880166995"/>
        </c:manualLayout>
      </c:layout>
      <c:barChart>
        <c:barDir val="col"/>
        <c:grouping val="stacked"/>
        <c:varyColors val="0"/>
        <c:ser>
          <c:idx val="0"/>
          <c:order val="0"/>
          <c:tx>
            <c:strRef>
              <c:f>'G7FI Districts'!$C$2:$C$3</c:f>
              <c:strCache>
                <c:ptCount val="2"/>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'G7FI Districts'!$A$4:$A$12</c:f>
              <c:strCache>
                <c:ptCount val="9"/>
                <c:pt idx="0">
                  <c:v>Province
(n=1781) </c:v>
                </c:pt>
                <c:pt idx="2">
                  <c:v>ASD-N
(n=175)</c:v>
                </c:pt>
                <c:pt idx="4">
                  <c:v>ASD-E
(n=559)</c:v>
                </c:pt>
                <c:pt idx="6">
                  <c:v>ASD-S
(n=472)</c:v>
                </c:pt>
                <c:pt idx="8">
                  <c:v>ASD-W
(n=575)</c:v>
                </c:pt>
              </c:strCache>
            </c:strRef>
          </c:cat>
          <c:val>
            <c:numRef>
              <c:f>'G7FI Districts'!$C$4:$C$12</c:f>
              <c:numCache>
                <c:formatCode>General</c:formatCode>
                <c:ptCount val="9"/>
                <c:pt idx="0">
                  <c:v>33.1</c:v>
                </c:pt>
                <c:pt idx="2" formatCode="0.0">
                  <c:v>32</c:v>
                </c:pt>
                <c:pt idx="4" formatCode="0.0">
                  <c:v>40.299999999999997</c:v>
                </c:pt>
                <c:pt idx="6" formatCode="0.0">
                  <c:v>31.4</c:v>
                </c:pt>
                <c:pt idx="8" formatCode="0.0">
                  <c:v>28</c:v>
                </c:pt>
              </c:numCache>
            </c:numRef>
          </c:val>
          <c:extLst>
            <c:ext xmlns:c16="http://schemas.microsoft.com/office/drawing/2014/chart" uri="{C3380CC4-5D6E-409C-BE32-E72D297353CC}">
              <c16:uniqueId val="{00000000-7170-4060-8753-5F637A3BBFA5}"/>
            </c:ext>
          </c:extLst>
        </c:ser>
        <c:ser>
          <c:idx val="1"/>
          <c:order val="1"/>
          <c:tx>
            <c:strRef>
              <c:f>'G7FI Districts'!$D$2:$D$3</c:f>
              <c:strCache>
                <c:ptCount val="2"/>
                <c:pt idx="0">
                  <c:v>Appropriate</c:v>
                </c:pt>
              </c:strCache>
            </c:strRef>
          </c:tx>
          <c:spPr>
            <a:solidFill>
              <a:srgbClr val="005289">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'G7FI Districts'!$A$4:$A$12</c:f>
              <c:strCache>
                <c:ptCount val="9"/>
                <c:pt idx="0">
                  <c:v>Province
(n=1781) </c:v>
                </c:pt>
                <c:pt idx="2">
                  <c:v>ASD-N
(n=175)</c:v>
                </c:pt>
                <c:pt idx="4">
                  <c:v>ASD-E
(n=559)</c:v>
                </c:pt>
                <c:pt idx="6">
                  <c:v>ASD-S
(n=472)</c:v>
                </c:pt>
                <c:pt idx="8">
                  <c:v>ASD-W
(n=575)</c:v>
                </c:pt>
              </c:strCache>
            </c:strRef>
          </c:cat>
          <c:val>
            <c:numRef>
              <c:f>'G7FI Districts'!$D$4:$D$12</c:f>
              <c:numCache>
                <c:formatCode>General</c:formatCode>
                <c:ptCount val="9"/>
                <c:pt idx="0">
                  <c:v>56.6</c:v>
                </c:pt>
                <c:pt idx="2" formatCode="0.0">
                  <c:v>61.1</c:v>
                </c:pt>
                <c:pt idx="4" formatCode="0.0">
                  <c:v>52.5</c:v>
                </c:pt>
                <c:pt idx="6" formatCode="0.0">
                  <c:v>56.7</c:v>
                </c:pt>
                <c:pt idx="8" formatCode="0.0">
                  <c:v>58.8</c:v>
                </c:pt>
              </c:numCache>
            </c:numRef>
          </c:val>
          <c:extLst>
            <c:ext xmlns:c16="http://schemas.microsoft.com/office/drawing/2014/chart" uri="{C3380CC4-5D6E-409C-BE32-E72D297353CC}">
              <c16:uniqueId val="{00000001-7170-4060-8753-5F637A3BBFA5}"/>
            </c:ext>
          </c:extLst>
        </c:ser>
        <c:ser>
          <c:idx val="2"/>
          <c:order val="2"/>
          <c:tx>
            <c:strRef>
              <c:f>'G7FI Districts'!$E$2:$E$3</c:f>
              <c:strCache>
                <c:ptCount val="2"/>
                <c:pt idx="0">
                  <c:v>Strong</c:v>
                </c:pt>
              </c:strCache>
            </c:strRef>
          </c:tx>
          <c:spPr>
            <a:solidFill>
              <a:srgbClr val="92D05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'G7FI Districts'!$A$4:$A$12</c:f>
              <c:strCache>
                <c:ptCount val="9"/>
                <c:pt idx="0">
                  <c:v>Province
(n=1781) </c:v>
                </c:pt>
                <c:pt idx="2">
                  <c:v>ASD-N
(n=175)</c:v>
                </c:pt>
                <c:pt idx="4">
                  <c:v>ASD-E
(n=559)</c:v>
                </c:pt>
                <c:pt idx="6">
                  <c:v>ASD-S
(n=472)</c:v>
                </c:pt>
                <c:pt idx="8">
                  <c:v>ASD-W
(n=575)</c:v>
                </c:pt>
              </c:strCache>
            </c:strRef>
          </c:cat>
          <c:val>
            <c:numRef>
              <c:f>'G7FI Districts'!$E$4:$E$12</c:f>
              <c:numCache>
                <c:formatCode>General</c:formatCode>
                <c:ptCount val="9"/>
                <c:pt idx="0">
                  <c:v>10.3</c:v>
                </c:pt>
                <c:pt idx="2" formatCode="0.0">
                  <c:v>6.9</c:v>
                </c:pt>
                <c:pt idx="4" formatCode="0.0">
                  <c:v>7.2</c:v>
                </c:pt>
                <c:pt idx="6" formatCode="0.0">
                  <c:v>11.9</c:v>
                </c:pt>
                <c:pt idx="8" formatCode="0.0">
                  <c:v>13.2</c:v>
                </c:pt>
              </c:numCache>
            </c:numRef>
          </c:val>
          <c:extLst>
            <c:ext xmlns:c16="http://schemas.microsoft.com/office/drawing/2014/chart" uri="{C3380CC4-5D6E-409C-BE32-E72D297353CC}">
              <c16:uniqueId val="{00000002-7170-4060-8753-5F637A3BBFA5}"/>
            </c:ext>
          </c:extLst>
        </c:ser>
        <c:dLbls>
          <c:dLblPos val="ctr"/>
          <c:showLegendKey val="0"/>
          <c:showVal val="1"/>
          <c:showCatName val="0"/>
          <c:showSerName val="0"/>
          <c:showPercent val="0"/>
          <c:showBubbleSize val="0"/>
        </c:dLbls>
        <c:gapWidth val="0"/>
        <c:overlap val="100"/>
        <c:axId val="835921600"/>
        <c:axId val="835919960"/>
      </c:barChart>
      <c:catAx>
        <c:axId val="8359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crossAx val="835919960"/>
        <c:crosses val="autoZero"/>
        <c:auto val="1"/>
        <c:lblAlgn val="ctr"/>
        <c:lblOffset val="100"/>
        <c:noMultiLvlLbl val="0"/>
      </c:catAx>
      <c:valAx>
        <c:axId val="835919960"/>
        <c:scaling>
          <c:orientation val="minMax"/>
          <c:max val="100"/>
        </c:scaling>
        <c:delete val="1"/>
        <c:axPos val="l"/>
        <c:numFmt formatCode="0" sourceLinked="0"/>
        <c:majorTickMark val="none"/>
        <c:minorTickMark val="none"/>
        <c:tickLblPos val="nextTo"/>
        <c:crossAx val="83592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sz="1400" b="1">
          <a:solidFill>
            <a:sysClr val="windowText" lastClr="000000"/>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2000" b="1" i="0" baseline="0" dirty="0">
                <a:effectLst/>
              </a:rPr>
              <a:t>Grade 7 French Immersion (G6 Entry)</a:t>
            </a:r>
            <a:endParaRPr lang="en-CA" sz="20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620759710287918"/>
          <c:y val="0.18017612309991871"/>
          <c:w val="0.87484319731230509"/>
          <c:h val="0.62953803613156556"/>
        </c:manualLayout>
      </c:layout>
      <c:barChart>
        <c:barDir val="col"/>
        <c:grouping val="stacked"/>
        <c:varyColors val="0"/>
        <c:ser>
          <c:idx val="0"/>
          <c:order val="0"/>
          <c:tx>
            <c:strRef>
              <c:f>'G7LI Districts '!$C$2:$C$3</c:f>
              <c:strCache>
                <c:ptCount val="2"/>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0"/>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'G7LI Districts '!$A$4:$A$12</c:f>
              <c:strCache>
                <c:ptCount val="9"/>
                <c:pt idx="0">
                  <c:v>Province
(n=494) </c:v>
                </c:pt>
                <c:pt idx="2">
                  <c:v>ASD-N
(n=6)</c:v>
                </c:pt>
                <c:pt idx="4">
                  <c:v>ASD-E
(n=160)</c:v>
                </c:pt>
                <c:pt idx="6">
                  <c:v>ASD-S
(n=245)</c:v>
                </c:pt>
                <c:pt idx="8">
                  <c:v>ASD-W
(n=83)</c:v>
                </c:pt>
              </c:strCache>
            </c:strRef>
          </c:cat>
          <c:val>
            <c:numRef>
              <c:f>'G7LI Districts '!$C$4:$C$12</c:f>
              <c:numCache>
                <c:formatCode>General</c:formatCode>
                <c:ptCount val="9"/>
                <c:pt idx="0">
                  <c:v>42.1</c:v>
                </c:pt>
                <c:pt idx="2" formatCode="0.0">
                  <c:v>16.7</c:v>
                </c:pt>
                <c:pt idx="4" formatCode="0.0">
                  <c:v>48.7</c:v>
                </c:pt>
                <c:pt idx="6" formatCode="0.0">
                  <c:v>42.8</c:v>
                </c:pt>
                <c:pt idx="8" formatCode="0.0">
                  <c:v>28.9</c:v>
                </c:pt>
              </c:numCache>
            </c:numRef>
          </c:val>
          <c:extLst>
            <c:ext xmlns:c16="http://schemas.microsoft.com/office/drawing/2014/chart" uri="{C3380CC4-5D6E-409C-BE32-E72D297353CC}">
              <c16:uniqueId val="{00000000-225B-4935-9CF2-8BA550D6C4D1}"/>
            </c:ext>
          </c:extLst>
        </c:ser>
        <c:ser>
          <c:idx val="1"/>
          <c:order val="1"/>
          <c:tx>
            <c:strRef>
              <c:f>'G7LI Districts '!$D$2:$D$3</c:f>
              <c:strCache>
                <c:ptCount val="2"/>
                <c:pt idx="0">
                  <c:v>Appropriate</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0"/>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'G7LI Districts '!$A$4:$A$12</c:f>
              <c:strCache>
                <c:ptCount val="9"/>
                <c:pt idx="0">
                  <c:v>Province
(n=494) </c:v>
                </c:pt>
                <c:pt idx="2">
                  <c:v>ASD-N
(n=6)</c:v>
                </c:pt>
                <c:pt idx="4">
                  <c:v>ASD-E
(n=160)</c:v>
                </c:pt>
                <c:pt idx="6">
                  <c:v>ASD-S
(n=245)</c:v>
                </c:pt>
                <c:pt idx="8">
                  <c:v>ASD-W
(n=83)</c:v>
                </c:pt>
              </c:strCache>
            </c:strRef>
          </c:cat>
          <c:val>
            <c:numRef>
              <c:f>'G7LI Districts '!$D$4:$D$12</c:f>
              <c:numCache>
                <c:formatCode>General</c:formatCode>
                <c:ptCount val="9"/>
                <c:pt idx="0" formatCode="0.0">
                  <c:v>52</c:v>
                </c:pt>
                <c:pt idx="2" formatCode="0.0">
                  <c:v>83.3</c:v>
                </c:pt>
                <c:pt idx="4" formatCode="0.0">
                  <c:v>46.3</c:v>
                </c:pt>
                <c:pt idx="6" formatCode="0.0">
                  <c:v>51.4</c:v>
                </c:pt>
                <c:pt idx="8" formatCode="0.0">
                  <c:v>62.7</c:v>
                </c:pt>
              </c:numCache>
            </c:numRef>
          </c:val>
          <c:extLst>
            <c:ext xmlns:c16="http://schemas.microsoft.com/office/drawing/2014/chart" uri="{C3380CC4-5D6E-409C-BE32-E72D297353CC}">
              <c16:uniqueId val="{00000001-225B-4935-9CF2-8BA550D6C4D1}"/>
            </c:ext>
          </c:extLst>
        </c:ser>
        <c:ser>
          <c:idx val="2"/>
          <c:order val="2"/>
          <c:tx>
            <c:strRef>
              <c:f>'G7LI Districts '!$E$2:$E$3</c:f>
              <c:strCache>
                <c:ptCount val="2"/>
                <c:pt idx="0">
                  <c:v>Strong</c:v>
                </c:pt>
              </c:strCache>
            </c:strRef>
          </c:tx>
          <c:spPr>
            <a:solidFill>
              <a:srgbClr val="92D05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'G7LI Districts '!$A$4:$A$12</c:f>
              <c:strCache>
                <c:ptCount val="9"/>
                <c:pt idx="0">
                  <c:v>Province
(n=494) </c:v>
                </c:pt>
                <c:pt idx="2">
                  <c:v>ASD-N
(n=6)</c:v>
                </c:pt>
                <c:pt idx="4">
                  <c:v>ASD-E
(n=160)</c:v>
                </c:pt>
                <c:pt idx="6">
                  <c:v>ASD-S
(n=245)</c:v>
                </c:pt>
                <c:pt idx="8">
                  <c:v>ASD-W
(n=83)</c:v>
                </c:pt>
              </c:strCache>
            </c:strRef>
          </c:cat>
          <c:val>
            <c:numRef>
              <c:f>'G7LI Districts '!$E$4:$E$12</c:f>
              <c:numCache>
                <c:formatCode>General</c:formatCode>
                <c:ptCount val="9"/>
                <c:pt idx="0">
                  <c:v>5.9</c:v>
                </c:pt>
                <c:pt idx="2" formatCode="0.0">
                  <c:v>0</c:v>
                </c:pt>
                <c:pt idx="4" formatCode="0.0">
                  <c:v>5</c:v>
                </c:pt>
                <c:pt idx="6" formatCode="0.0">
                  <c:v>5.7</c:v>
                </c:pt>
                <c:pt idx="8" formatCode="0.0">
                  <c:v>8.4</c:v>
                </c:pt>
              </c:numCache>
            </c:numRef>
          </c:val>
          <c:extLst>
            <c:ext xmlns:c16="http://schemas.microsoft.com/office/drawing/2014/chart" uri="{C3380CC4-5D6E-409C-BE32-E72D297353CC}">
              <c16:uniqueId val="{00000002-225B-4935-9CF2-8BA550D6C4D1}"/>
            </c:ext>
          </c:extLst>
        </c:ser>
        <c:dLbls>
          <c:dLblPos val="ctr"/>
          <c:showLegendKey val="0"/>
          <c:showVal val="1"/>
          <c:showCatName val="0"/>
          <c:showSerName val="0"/>
          <c:showPercent val="0"/>
          <c:showBubbleSize val="0"/>
        </c:dLbls>
        <c:gapWidth val="0"/>
        <c:overlap val="100"/>
        <c:axId val="835921600"/>
        <c:axId val="835919960"/>
      </c:barChart>
      <c:catAx>
        <c:axId val="8359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919960"/>
        <c:crosses val="autoZero"/>
        <c:auto val="1"/>
        <c:lblAlgn val="ctr"/>
        <c:lblOffset val="100"/>
        <c:noMultiLvlLbl val="0"/>
      </c:catAx>
      <c:valAx>
        <c:axId val="835919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92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2000" b="1" i="0" baseline="0" dirty="0">
                <a:effectLst/>
              </a:rPr>
              <a:t>Grade 7 Post-Intensive French</a:t>
            </a:r>
            <a:endParaRPr lang="en-CA" sz="2000" dirty="0">
              <a:latin typeface="Arial" panose="020B0604020202020204" pitchFamily="34" charset="0"/>
              <a:cs typeface="Arial" panose="020B0604020202020204" pitchFamily="34" charset="0"/>
            </a:endParaRPr>
          </a:p>
        </c:rich>
      </c:tx>
      <c:layout>
        <c:manualLayout>
          <c:xMode val="edge"/>
          <c:yMode val="edge"/>
          <c:x val="0.17102209714982813"/>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620759710287918"/>
          <c:y val="0.18017612309991871"/>
          <c:w val="0.87484319731230509"/>
          <c:h val="0.62953803613156556"/>
        </c:manualLayout>
      </c:layout>
      <c:barChart>
        <c:barDir val="col"/>
        <c:grouping val="stacked"/>
        <c:varyColors val="0"/>
        <c:ser>
          <c:idx val="0"/>
          <c:order val="0"/>
          <c:tx>
            <c:strRef>
              <c:f>'G7PIF Districts'!$C$2:$C$3</c:f>
              <c:strCache>
                <c:ptCount val="2"/>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0"/>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'G7PIF Districts'!$A$4:$A$12</c:f>
              <c:strCache>
                <c:ptCount val="9"/>
                <c:pt idx="0">
                  <c:v>Province
(n=3047) </c:v>
                </c:pt>
                <c:pt idx="2">
                  <c:v>ASD-N
(n=344)</c:v>
                </c:pt>
                <c:pt idx="4">
                  <c:v>ASD-E
(n=672)</c:v>
                </c:pt>
                <c:pt idx="6">
                  <c:v>ASD-S
(n=927)</c:v>
                </c:pt>
                <c:pt idx="8">
                  <c:v>ASD-W
(n=1104)</c:v>
                </c:pt>
              </c:strCache>
            </c:strRef>
          </c:cat>
          <c:val>
            <c:numRef>
              <c:f>'G7PIF Districts'!$C$4:$C$12</c:f>
              <c:numCache>
                <c:formatCode>General</c:formatCode>
                <c:ptCount val="9"/>
                <c:pt idx="0">
                  <c:v>73.099999999999994</c:v>
                </c:pt>
                <c:pt idx="2" formatCode="0.0">
                  <c:v>60.5</c:v>
                </c:pt>
                <c:pt idx="4" formatCode="0.0">
                  <c:v>73.099999999999994</c:v>
                </c:pt>
                <c:pt idx="6" formatCode="0.0">
                  <c:v>79.8</c:v>
                </c:pt>
                <c:pt idx="8" formatCode="0.0">
                  <c:v>71.3</c:v>
                </c:pt>
              </c:numCache>
            </c:numRef>
          </c:val>
          <c:extLst>
            <c:ext xmlns:c16="http://schemas.microsoft.com/office/drawing/2014/chart" uri="{C3380CC4-5D6E-409C-BE32-E72D297353CC}">
              <c16:uniqueId val="{00000000-3F29-4F93-8A44-CA65FD3C27EF}"/>
            </c:ext>
          </c:extLst>
        </c:ser>
        <c:ser>
          <c:idx val="1"/>
          <c:order val="1"/>
          <c:tx>
            <c:strRef>
              <c:f>'G7PIF Districts'!$D$2:$D$3</c:f>
              <c:strCache>
                <c:ptCount val="2"/>
                <c:pt idx="0">
                  <c:v>Appropriate</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0"/>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'G7PIF Districts'!$A$4:$A$12</c:f>
              <c:strCache>
                <c:ptCount val="9"/>
                <c:pt idx="0">
                  <c:v>Province
(n=3047) </c:v>
                </c:pt>
                <c:pt idx="2">
                  <c:v>ASD-N
(n=344)</c:v>
                </c:pt>
                <c:pt idx="4">
                  <c:v>ASD-E
(n=672)</c:v>
                </c:pt>
                <c:pt idx="6">
                  <c:v>ASD-S
(n=927)</c:v>
                </c:pt>
                <c:pt idx="8">
                  <c:v>ASD-W
(n=1104)</c:v>
                </c:pt>
              </c:strCache>
            </c:strRef>
          </c:cat>
          <c:val>
            <c:numRef>
              <c:f>'G7PIF Districts'!$D$4:$D$12</c:f>
              <c:numCache>
                <c:formatCode>General</c:formatCode>
                <c:ptCount val="9"/>
                <c:pt idx="0">
                  <c:v>21.5</c:v>
                </c:pt>
                <c:pt idx="2" formatCode="0.0">
                  <c:v>28.7</c:v>
                </c:pt>
                <c:pt idx="4" formatCode="0.0">
                  <c:v>21.4</c:v>
                </c:pt>
                <c:pt idx="6" formatCode="0.0">
                  <c:v>17.3</c:v>
                </c:pt>
                <c:pt idx="8" formatCode="0.0">
                  <c:v>22.9</c:v>
                </c:pt>
              </c:numCache>
            </c:numRef>
          </c:val>
          <c:extLst>
            <c:ext xmlns:c16="http://schemas.microsoft.com/office/drawing/2014/chart" uri="{C3380CC4-5D6E-409C-BE32-E72D297353CC}">
              <c16:uniqueId val="{00000001-3F29-4F93-8A44-CA65FD3C27EF}"/>
            </c:ext>
          </c:extLst>
        </c:ser>
        <c:ser>
          <c:idx val="2"/>
          <c:order val="2"/>
          <c:tx>
            <c:strRef>
              <c:f>'G7PIF Districts'!$E$2:$E$3</c:f>
              <c:strCache>
                <c:ptCount val="2"/>
                <c:pt idx="0">
                  <c:v>Strong</c:v>
                </c:pt>
              </c:strCache>
            </c:strRef>
          </c:tx>
          <c:spPr>
            <a:solidFill>
              <a:srgbClr val="92D05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'G7PIF Districts'!$A$4:$A$12</c:f>
              <c:strCache>
                <c:ptCount val="9"/>
                <c:pt idx="0">
                  <c:v>Province
(n=3047) </c:v>
                </c:pt>
                <c:pt idx="2">
                  <c:v>ASD-N
(n=344)</c:v>
                </c:pt>
                <c:pt idx="4">
                  <c:v>ASD-E
(n=672)</c:v>
                </c:pt>
                <c:pt idx="6">
                  <c:v>ASD-S
(n=927)</c:v>
                </c:pt>
                <c:pt idx="8">
                  <c:v>ASD-W
(n=1104)</c:v>
                </c:pt>
              </c:strCache>
            </c:strRef>
          </c:cat>
          <c:val>
            <c:numRef>
              <c:f>'G7PIF Districts'!$E$4:$E$12</c:f>
              <c:numCache>
                <c:formatCode>General</c:formatCode>
                <c:ptCount val="9"/>
                <c:pt idx="0">
                  <c:v>5.4</c:v>
                </c:pt>
                <c:pt idx="2" formatCode="0.0">
                  <c:v>10.8</c:v>
                </c:pt>
                <c:pt idx="4" formatCode="0.0">
                  <c:v>5.5</c:v>
                </c:pt>
                <c:pt idx="6" formatCode="0.0">
                  <c:v>2.9</c:v>
                </c:pt>
                <c:pt idx="8" formatCode="0.0">
                  <c:v>5.8</c:v>
                </c:pt>
              </c:numCache>
            </c:numRef>
          </c:val>
          <c:extLst>
            <c:ext xmlns:c16="http://schemas.microsoft.com/office/drawing/2014/chart" uri="{C3380CC4-5D6E-409C-BE32-E72D297353CC}">
              <c16:uniqueId val="{00000002-3F29-4F93-8A44-CA65FD3C27EF}"/>
            </c:ext>
          </c:extLst>
        </c:ser>
        <c:dLbls>
          <c:dLblPos val="ctr"/>
          <c:showLegendKey val="0"/>
          <c:showVal val="1"/>
          <c:showCatName val="0"/>
          <c:showSerName val="0"/>
          <c:showPercent val="0"/>
          <c:showBubbleSize val="0"/>
        </c:dLbls>
        <c:gapWidth val="0"/>
        <c:overlap val="100"/>
        <c:axId val="835921600"/>
        <c:axId val="835919960"/>
      </c:barChart>
      <c:catAx>
        <c:axId val="8359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919960"/>
        <c:crosses val="autoZero"/>
        <c:auto val="1"/>
        <c:lblAlgn val="ctr"/>
        <c:lblOffset val="100"/>
        <c:noMultiLvlLbl val="0"/>
      </c:catAx>
      <c:valAx>
        <c:axId val="835919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92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Arial" panose="020B0604020202020204" pitchFamily="34" charset="0"/>
              </a:defRPr>
            </a:pPr>
            <a:r>
              <a:rPr lang="en-CA" sz="1600" b="1" i="0" u="none" strike="noStrike" baseline="0">
                <a:effectLst/>
                <a:latin typeface="+mn-lt"/>
              </a:rPr>
              <a:t>Grade 10 Post-Intensive French Reading </a:t>
            </a:r>
          </a:p>
          <a:p>
            <a:pPr>
              <a:defRPr sz="1600" b="1">
                <a:solidFill>
                  <a:schemeClr val="tx1"/>
                </a:solidFill>
                <a:cs typeface="Arial" panose="020B0604020202020204" pitchFamily="34" charset="0"/>
              </a:defRPr>
            </a:pPr>
            <a:r>
              <a:rPr lang="en-CA" sz="1600" b="1" i="0" baseline="0">
                <a:effectLst/>
                <a:latin typeface="+mn-lt"/>
              </a:rPr>
              <a:t>2018-19 to 2022-23</a:t>
            </a:r>
            <a:endParaRPr lang="en-CA" sz="1600">
              <a:effectLst/>
              <a:latin typeface="+mn-lt"/>
            </a:endParaRPr>
          </a:p>
          <a:p>
            <a:pPr>
              <a:defRPr sz="1600" b="1">
                <a:solidFill>
                  <a:schemeClr val="tx1"/>
                </a:solidFill>
                <a:cs typeface="Arial" panose="020B0604020202020204" pitchFamily="34" charset="0"/>
              </a:defRPr>
            </a:pPr>
            <a:r>
              <a:rPr lang="en-CA" sz="1600" b="1" baseline="0">
                <a:solidFill>
                  <a:schemeClr val="tx1"/>
                </a:solidFill>
                <a:effectLst/>
                <a:latin typeface="+mn-lt"/>
                <a:cs typeface="Arial" panose="020B0604020202020204" pitchFamily="34" charset="0"/>
              </a:rPr>
              <a:t>Appropriate and Above</a:t>
            </a:r>
            <a:endParaRPr lang="en-CA" sz="1600" b="1">
              <a:solidFill>
                <a:schemeClr val="tx1"/>
              </a:solidFill>
              <a:effectLst/>
              <a:latin typeface="+mn-lt"/>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Arial" panose="020B0604020202020204" pitchFamily="34" charset="0"/>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2"/>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5AD6-4429-B085-72CC6D99FE78}"/>
              </c:ext>
            </c:extLst>
          </c:dPt>
          <c:dLbls>
            <c:dLbl>
              <c:idx val="4"/>
              <c:tx>
                <c:rich>
                  <a:bodyPr/>
                  <a:lstStyle/>
                  <a:p>
                    <a:fld id="{196A1E75-2FA5-428A-9B45-1D9AA01440AB}"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3B-4C98-8F96-4E029EDC6BF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PIF Trendline'!$B$3:$F$3</c:f>
              <c:strCache>
                <c:ptCount val="5"/>
                <c:pt idx="0">
                  <c:v>2018-19</c:v>
                </c:pt>
                <c:pt idx="1">
                  <c:v>2019-20</c:v>
                </c:pt>
                <c:pt idx="2">
                  <c:v>2020-21</c:v>
                </c:pt>
                <c:pt idx="3">
                  <c:v>2021-22</c:v>
                </c:pt>
                <c:pt idx="4">
                  <c:v>2022-23</c:v>
                </c:pt>
              </c:strCache>
            </c:strRef>
          </c:cat>
          <c:val>
            <c:numRef>
              <c:f>'G10 PIF Trendline'!$B$4:$F$4</c:f>
              <c:numCache>
                <c:formatCode>General</c:formatCode>
                <c:ptCount val="5"/>
                <c:pt idx="0">
                  <c:v>62.1</c:v>
                </c:pt>
                <c:pt idx="2">
                  <c:v>51.2</c:v>
                </c:pt>
                <c:pt idx="3">
                  <c:v>43.5</c:v>
                </c:pt>
                <c:pt idx="4">
                  <c:v>52.7</c:v>
                </c:pt>
              </c:numCache>
            </c:numRef>
          </c:val>
          <c:smooth val="0"/>
          <c:extLst>
            <c:ext xmlns:c16="http://schemas.microsoft.com/office/drawing/2014/chart" uri="{C3380CC4-5D6E-409C-BE32-E72D297353CC}">
              <c16:uniqueId val="{00000002-5AD6-4429-B085-72CC6D99FE78}"/>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PIF Trendline'!$B$3:$F$3</c:f>
              <c:strCache>
                <c:ptCount val="5"/>
                <c:pt idx="0">
                  <c:v>2018-19</c:v>
                </c:pt>
                <c:pt idx="1">
                  <c:v>2019-20</c:v>
                </c:pt>
                <c:pt idx="2">
                  <c:v>2020-21</c:v>
                </c:pt>
                <c:pt idx="3">
                  <c:v>2021-22</c:v>
                </c:pt>
                <c:pt idx="4">
                  <c:v>2022-23</c:v>
                </c:pt>
              </c:strCache>
            </c:strRef>
          </c:cat>
          <c:val>
            <c:numRef>
              <c:f>'G10 PIF Trendline'!$B$5:$F$5</c:f>
              <c:numCache>
                <c:formatCode>General</c:formatCode>
                <c:ptCount val="5"/>
              </c:numCache>
            </c:numRef>
          </c:val>
          <c:smooth val="0"/>
          <c:extLst xmlns:c15="http://schemas.microsoft.com/office/drawing/2012/chart">
            <c:ext xmlns:c16="http://schemas.microsoft.com/office/drawing/2014/chart" uri="{C3380CC4-5D6E-409C-BE32-E72D297353CC}">
              <c16:uniqueId val="{00000003-5AD6-4429-B085-72CC6D99FE78}"/>
            </c:ext>
          </c:extLst>
        </c:ser>
        <c:dLbls>
          <c:dLblPos val="t"/>
          <c:showLegendKey val="0"/>
          <c:showVal val="1"/>
          <c:showCatName val="0"/>
          <c:showSerName val="0"/>
          <c:showPercent val="0"/>
          <c:showBubbleSize val="0"/>
        </c:dLbls>
        <c:marker val="1"/>
        <c:smooth val="0"/>
        <c:axId val="593013312"/>
        <c:axId val="593016592"/>
        <c:extLst/>
      </c:lineChart>
      <c:catAx>
        <c:axId val="59301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Arial" panose="020B0604020202020204" pitchFamily="34" charset="0"/>
              </a:defRPr>
            </a:pPr>
            <a:endParaRPr lang="en-US"/>
          </a:p>
        </c:txPr>
        <c:crossAx val="593016592"/>
        <c:crosses val="autoZero"/>
        <c:auto val="1"/>
        <c:lblAlgn val="ctr"/>
        <c:lblOffset val="100"/>
        <c:noMultiLvlLbl val="0"/>
      </c:catAx>
      <c:valAx>
        <c:axId val="593016592"/>
        <c:scaling>
          <c:orientation val="minMax"/>
          <c:max val="100"/>
        </c:scaling>
        <c:delete val="1"/>
        <c:axPos val="l"/>
        <c:title>
          <c:tx>
            <c:rich>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r>
                  <a:rPr lang="en-CA" sz="800"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crossAx val="593013312"/>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1600" b="1" dirty="0">
                <a:solidFill>
                  <a:schemeClr val="tx1"/>
                </a:solidFill>
                <a:effectLst/>
                <a:latin typeface="+mn-lt"/>
                <a:cs typeface="Arial" panose="020B0604020202020204" pitchFamily="34" charset="0"/>
              </a:rPr>
              <a:t>Grade 10 </a:t>
            </a:r>
            <a:r>
              <a:rPr lang="en-CA" sz="1600" b="1" baseline="0" dirty="0">
                <a:solidFill>
                  <a:schemeClr val="tx1"/>
                </a:solidFill>
                <a:effectLst/>
                <a:latin typeface="+mn-lt"/>
                <a:cs typeface="Arial" panose="020B0604020202020204" pitchFamily="34" charset="0"/>
              </a:rPr>
              <a:t>French Immersion Reading (Grade 6 Entry)</a:t>
            </a:r>
          </a:p>
          <a:p>
            <a:pPr>
              <a:defRPr sz="1600" b="1">
                <a:solidFill>
                  <a:schemeClr val="tx1"/>
                </a:solidFill>
                <a:latin typeface="Arial" panose="020B0604020202020204" pitchFamily="34" charset="0"/>
                <a:cs typeface="Arial" panose="020B0604020202020204" pitchFamily="34" charset="0"/>
              </a:defRPr>
            </a:pPr>
            <a:r>
              <a:rPr lang="en-CA" sz="1600" b="1" baseline="0" dirty="0">
                <a:solidFill>
                  <a:schemeClr val="tx1"/>
                </a:solidFill>
                <a:effectLst/>
                <a:latin typeface="+mn-lt"/>
                <a:cs typeface="Arial" panose="020B0604020202020204" pitchFamily="34" charset="0"/>
              </a:rPr>
              <a:t>2017-18 to 2022-23</a:t>
            </a:r>
            <a:endParaRPr lang="en-CA" sz="1600" b="1" dirty="0">
              <a:solidFill>
                <a:schemeClr val="tx1"/>
              </a:solidFill>
              <a:effectLst/>
              <a:latin typeface="+mn-lt"/>
              <a:cs typeface="Arial" panose="020B0604020202020204" pitchFamily="34" charset="0"/>
            </a:endParaRPr>
          </a:p>
          <a:p>
            <a:pPr>
              <a:defRPr sz="1600" b="1">
                <a:solidFill>
                  <a:schemeClr val="tx1"/>
                </a:solidFill>
                <a:latin typeface="Arial" panose="020B0604020202020204" pitchFamily="34" charset="0"/>
                <a:cs typeface="Arial" panose="020B0604020202020204" pitchFamily="34" charset="0"/>
              </a:defRPr>
            </a:pPr>
            <a:r>
              <a:rPr lang="en-CA" sz="1600" b="1" dirty="0">
                <a:solidFill>
                  <a:schemeClr val="tx1"/>
                </a:solidFill>
                <a:effectLst/>
                <a:latin typeface="+mn-lt"/>
                <a:cs typeface="Arial" panose="020B0604020202020204" pitchFamily="34" charset="0"/>
              </a:rPr>
              <a:t>Appropriate and Above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3"/>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0-CCEB-48E0-9CD4-0208223FD98B}"/>
              </c:ext>
            </c:extLst>
          </c:dPt>
          <c:dLbls>
            <c:dLbl>
              <c:idx val="5"/>
              <c:tx>
                <c:rich>
                  <a:bodyPr/>
                  <a:lstStyle/>
                  <a:p>
                    <a:fld id="{41F810B9-487B-430C-A6AC-BCB31433790A}"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DE-451A-85BC-C95757DE1A5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LFI Trendline'!$C$5:$H$5</c:f>
              <c:strCache>
                <c:ptCount val="6"/>
                <c:pt idx="0">
                  <c:v>2017-18</c:v>
                </c:pt>
                <c:pt idx="1">
                  <c:v>2018-19</c:v>
                </c:pt>
                <c:pt idx="2">
                  <c:v>2019-20</c:v>
                </c:pt>
                <c:pt idx="3">
                  <c:v>2020-21</c:v>
                </c:pt>
                <c:pt idx="4">
                  <c:v>2021-22</c:v>
                </c:pt>
                <c:pt idx="5">
                  <c:v>2022-23</c:v>
                </c:pt>
              </c:strCache>
            </c:strRef>
          </c:cat>
          <c:val>
            <c:numRef>
              <c:f>'G10 LFI Trendline'!$C$6:$H$6</c:f>
              <c:numCache>
                <c:formatCode>0.0</c:formatCode>
                <c:ptCount val="6"/>
                <c:pt idx="0" formatCode="General">
                  <c:v>61.7</c:v>
                </c:pt>
                <c:pt idx="1">
                  <c:v>62.1</c:v>
                </c:pt>
                <c:pt idx="3" formatCode="General">
                  <c:v>54.3</c:v>
                </c:pt>
                <c:pt idx="4" formatCode="General">
                  <c:v>61.2</c:v>
                </c:pt>
                <c:pt idx="5" formatCode="General">
                  <c:v>62.5</c:v>
                </c:pt>
              </c:numCache>
            </c:numRef>
          </c:val>
          <c:smooth val="0"/>
          <c:extLst>
            <c:ext xmlns:c16="http://schemas.microsoft.com/office/drawing/2014/chart" uri="{C3380CC4-5D6E-409C-BE32-E72D297353CC}">
              <c16:uniqueId val="{00000001-CCEB-48E0-9CD4-0208223FD98B}"/>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LFI Trendline'!$C$5:$H$5</c:f>
              <c:strCache>
                <c:ptCount val="6"/>
                <c:pt idx="0">
                  <c:v>2017-18</c:v>
                </c:pt>
                <c:pt idx="1">
                  <c:v>2018-19</c:v>
                </c:pt>
                <c:pt idx="2">
                  <c:v>2019-20</c:v>
                </c:pt>
                <c:pt idx="3">
                  <c:v>2020-21</c:v>
                </c:pt>
                <c:pt idx="4">
                  <c:v>2021-22</c:v>
                </c:pt>
                <c:pt idx="5">
                  <c:v>2022-23</c:v>
                </c:pt>
              </c:strCache>
            </c:strRef>
          </c:cat>
          <c:val>
            <c:numRef>
              <c:f>'G10 LFI Trendline'!$C$7:$H$7</c:f>
              <c:numCache>
                <c:formatCode>General</c:formatCode>
                <c:ptCount val="6"/>
              </c:numCache>
            </c:numRef>
          </c:val>
          <c:smooth val="0"/>
          <c:extLst xmlns:c15="http://schemas.microsoft.com/office/drawing/2012/chart">
            <c:ext xmlns:c16="http://schemas.microsoft.com/office/drawing/2014/chart" uri="{C3380CC4-5D6E-409C-BE32-E72D297353CC}">
              <c16:uniqueId val="{00000002-CCEB-48E0-9CD4-0208223FD98B}"/>
            </c:ext>
          </c:extLst>
        </c:ser>
        <c:dLbls>
          <c:dLblPos val="t"/>
          <c:showLegendKey val="0"/>
          <c:showVal val="1"/>
          <c:showCatName val="0"/>
          <c:showSerName val="0"/>
          <c:showPercent val="0"/>
          <c:showBubbleSize val="0"/>
        </c:dLbls>
        <c:marker val="1"/>
        <c:smooth val="0"/>
        <c:axId val="593013312"/>
        <c:axId val="593016592"/>
        <c:extLst/>
      </c:lineChart>
      <c:catAx>
        <c:axId val="59301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Arial" panose="020B0604020202020204" pitchFamily="34" charset="0"/>
              </a:defRPr>
            </a:pPr>
            <a:endParaRPr lang="en-US"/>
          </a:p>
        </c:txPr>
        <c:crossAx val="593016592"/>
        <c:crosses val="autoZero"/>
        <c:auto val="1"/>
        <c:lblAlgn val="ctr"/>
        <c:lblOffset val="100"/>
        <c:noMultiLvlLbl val="0"/>
      </c:catAx>
      <c:valAx>
        <c:axId val="593016592"/>
        <c:scaling>
          <c:orientation val="minMax"/>
          <c:max val="100"/>
        </c:scaling>
        <c:delete val="1"/>
        <c:axPos val="l"/>
        <c:title>
          <c:tx>
            <c:rich>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r>
                  <a:rPr lang="en-CA" sz="800"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crossAx val="593013312"/>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Arial" panose="020B0604020202020204" pitchFamily="34" charset="0"/>
              </a:defRPr>
            </a:pPr>
            <a:r>
              <a:rPr lang="en-CA" sz="1600" b="1" dirty="0">
                <a:solidFill>
                  <a:schemeClr val="tx1"/>
                </a:solidFill>
                <a:effectLst/>
                <a:latin typeface="+mn-lt"/>
                <a:cs typeface="Arial" panose="020B0604020202020204" pitchFamily="34" charset="0"/>
              </a:rPr>
              <a:t>Grade 10 </a:t>
            </a:r>
            <a:r>
              <a:rPr lang="en-CA" sz="1600" b="1" baseline="0" dirty="0">
                <a:solidFill>
                  <a:schemeClr val="tx1"/>
                </a:solidFill>
                <a:effectLst/>
                <a:latin typeface="+mn-lt"/>
                <a:cs typeface="Arial" panose="020B0604020202020204" pitchFamily="34" charset="0"/>
              </a:rPr>
              <a:t>French Immersion Reading (Grade 3 Entry)</a:t>
            </a:r>
          </a:p>
          <a:p>
            <a:pPr>
              <a:defRPr sz="1800" b="1">
                <a:solidFill>
                  <a:schemeClr val="tx1"/>
                </a:solidFill>
                <a:cs typeface="Arial" panose="020B0604020202020204" pitchFamily="34" charset="0"/>
              </a:defRPr>
            </a:pPr>
            <a:r>
              <a:rPr lang="en-CA" sz="1600" b="1" baseline="0" dirty="0">
                <a:solidFill>
                  <a:schemeClr val="tx1"/>
                </a:solidFill>
                <a:effectLst/>
                <a:latin typeface="+mn-lt"/>
                <a:cs typeface="Arial" panose="020B0604020202020204" pitchFamily="34" charset="0"/>
              </a:rPr>
              <a:t>2017-18 to 2022-23</a:t>
            </a:r>
            <a:endParaRPr lang="en-CA" sz="1600" b="1" dirty="0">
              <a:solidFill>
                <a:schemeClr val="tx1"/>
              </a:solidFill>
              <a:effectLst/>
              <a:latin typeface="+mn-lt"/>
              <a:cs typeface="Arial" panose="020B0604020202020204" pitchFamily="34" charset="0"/>
            </a:endParaRPr>
          </a:p>
          <a:p>
            <a:pPr>
              <a:defRPr sz="1800" b="1">
                <a:solidFill>
                  <a:schemeClr val="tx1"/>
                </a:solidFill>
                <a:cs typeface="Arial" panose="020B0604020202020204" pitchFamily="34" charset="0"/>
              </a:defRPr>
            </a:pPr>
            <a:r>
              <a:rPr lang="en-CA" sz="1600" b="1" dirty="0">
                <a:solidFill>
                  <a:schemeClr val="tx1"/>
                </a:solidFill>
                <a:effectLst/>
                <a:latin typeface="+mn-lt"/>
                <a:cs typeface="Arial" panose="020B0604020202020204" pitchFamily="34" charset="0"/>
              </a:rPr>
              <a:t>Appropriate and Above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Arial" panose="020B0604020202020204" pitchFamily="34" charset="0"/>
            </a:defRPr>
          </a:pPr>
          <a:endParaRPr lang="en-US"/>
        </a:p>
      </c:txPr>
    </c:title>
    <c:autoTitleDeleted val="0"/>
    <c:plotArea>
      <c:layout>
        <c:manualLayout>
          <c:layoutTarget val="inner"/>
          <c:xMode val="edge"/>
          <c:yMode val="edge"/>
          <c:x val="4.9064054243164505E-2"/>
          <c:y val="0.45367855975979454"/>
          <c:w val="0.92766784139780512"/>
          <c:h val="0.37048797938732719"/>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3"/>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0-09EC-4ABA-8EEA-0EBB41212F29}"/>
              </c:ext>
            </c:extLst>
          </c:dPt>
          <c:dPt>
            <c:idx val="4"/>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1-09EC-4ABA-8EEA-0EBB41212F29}"/>
              </c:ext>
            </c:extLst>
          </c:dPt>
          <c:dPt>
            <c:idx val="5"/>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2-09EC-4ABA-8EEA-0EBB41212F29}"/>
              </c:ext>
            </c:extLst>
          </c:dPt>
          <c:dLbls>
            <c:dLbl>
              <c:idx val="5"/>
              <c:tx>
                <c:rich>
                  <a:bodyPr/>
                  <a:lstStyle/>
                  <a:p>
                    <a:r>
                      <a:rPr lang="en-US" b="1" dirty="0"/>
                      <a:t>78.6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9EC-4ABA-8EEA-0EBB41212F2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FI Trendline'!$C$6:$H$6</c:f>
              <c:strCache>
                <c:ptCount val="6"/>
                <c:pt idx="0">
                  <c:v>2017-18</c:v>
                </c:pt>
                <c:pt idx="1">
                  <c:v>2018-19</c:v>
                </c:pt>
                <c:pt idx="2">
                  <c:v>2019-20</c:v>
                </c:pt>
                <c:pt idx="3">
                  <c:v>2020-21</c:v>
                </c:pt>
                <c:pt idx="4">
                  <c:v>2021-22</c:v>
                </c:pt>
                <c:pt idx="5">
                  <c:v>2022-23</c:v>
                </c:pt>
              </c:strCache>
            </c:strRef>
          </c:cat>
          <c:val>
            <c:numRef>
              <c:f>'G10 FI Trendline'!$C$7:$H$7</c:f>
              <c:numCache>
                <c:formatCode>0.0</c:formatCode>
                <c:ptCount val="6"/>
                <c:pt idx="0" formatCode="General">
                  <c:v>73.599999999999994</c:v>
                </c:pt>
                <c:pt idx="1">
                  <c:v>75</c:v>
                </c:pt>
                <c:pt idx="3" formatCode="General">
                  <c:v>73.2</c:v>
                </c:pt>
                <c:pt idx="4" formatCode="General">
                  <c:v>70.3</c:v>
                </c:pt>
                <c:pt idx="5" formatCode="General">
                  <c:v>78.7</c:v>
                </c:pt>
              </c:numCache>
            </c:numRef>
          </c:val>
          <c:smooth val="0"/>
          <c:extLst>
            <c:ext xmlns:c16="http://schemas.microsoft.com/office/drawing/2014/chart" uri="{C3380CC4-5D6E-409C-BE32-E72D297353CC}">
              <c16:uniqueId val="{00000003-09EC-4ABA-8EEA-0EBB41212F29}"/>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FI Trendline'!$C$6:$H$6</c:f>
              <c:strCache>
                <c:ptCount val="6"/>
                <c:pt idx="0">
                  <c:v>2017-18</c:v>
                </c:pt>
                <c:pt idx="1">
                  <c:v>2018-19</c:v>
                </c:pt>
                <c:pt idx="2">
                  <c:v>2019-20</c:v>
                </c:pt>
                <c:pt idx="3">
                  <c:v>2020-21</c:v>
                </c:pt>
                <c:pt idx="4">
                  <c:v>2021-22</c:v>
                </c:pt>
                <c:pt idx="5">
                  <c:v>2022-23</c:v>
                </c:pt>
              </c:strCache>
            </c:strRef>
          </c:cat>
          <c:val>
            <c:numRef>
              <c:f>'G10 FI Trendline'!$C$8:$H$8</c:f>
              <c:numCache>
                <c:formatCode>General</c:formatCode>
                <c:ptCount val="6"/>
              </c:numCache>
            </c:numRef>
          </c:val>
          <c:smooth val="0"/>
          <c:extLst xmlns:c15="http://schemas.microsoft.com/office/drawing/2012/chart">
            <c:ext xmlns:c16="http://schemas.microsoft.com/office/drawing/2014/chart" uri="{C3380CC4-5D6E-409C-BE32-E72D297353CC}">
              <c16:uniqueId val="{00000004-09EC-4ABA-8EEA-0EBB41212F29}"/>
            </c:ext>
          </c:extLst>
        </c:ser>
        <c:dLbls>
          <c:dLblPos val="t"/>
          <c:showLegendKey val="0"/>
          <c:showVal val="1"/>
          <c:showCatName val="0"/>
          <c:showSerName val="0"/>
          <c:showPercent val="0"/>
          <c:showBubbleSize val="0"/>
        </c:dLbls>
        <c:marker val="1"/>
        <c:smooth val="0"/>
        <c:axId val="593013312"/>
        <c:axId val="593016592"/>
        <c:extLst/>
      </c:lineChart>
      <c:catAx>
        <c:axId val="59301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Arial" panose="020B0604020202020204" pitchFamily="34" charset="0"/>
              </a:defRPr>
            </a:pPr>
            <a:endParaRPr lang="en-US"/>
          </a:p>
        </c:txPr>
        <c:crossAx val="593016592"/>
        <c:crosses val="autoZero"/>
        <c:auto val="1"/>
        <c:lblAlgn val="ctr"/>
        <c:lblOffset val="100"/>
        <c:noMultiLvlLbl val="0"/>
      </c:catAx>
      <c:valAx>
        <c:axId val="593016592"/>
        <c:scaling>
          <c:orientation val="minMax"/>
          <c:max val="100"/>
        </c:scaling>
        <c:delete val="1"/>
        <c:axPos val="l"/>
        <c:title>
          <c:tx>
            <c:rich>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r>
                  <a:rPr lang="en-CA" sz="800"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crossAx val="593013312"/>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1200">
                <a:latin typeface="Arial" panose="020B0604020202020204" pitchFamily="34" charset="0"/>
                <a:cs typeface="Arial" panose="020B0604020202020204" pitchFamily="34" charset="0"/>
              </a:rPr>
              <a:t>Grade 10 French Immersion -</a:t>
            </a:r>
            <a:r>
              <a:rPr lang="en-CA" sz="1200" baseline="0">
                <a:latin typeface="Arial" panose="020B0604020202020204" pitchFamily="34" charset="0"/>
                <a:cs typeface="Arial" panose="020B0604020202020204" pitchFamily="34" charset="0"/>
              </a:rPr>
              <a:t> </a:t>
            </a:r>
            <a:r>
              <a:rPr lang="en-CA" sz="1200">
                <a:latin typeface="Arial" panose="020B0604020202020204" pitchFamily="34" charset="0"/>
                <a:cs typeface="Arial" panose="020B0604020202020204" pitchFamily="34" charset="0"/>
              </a:rPr>
              <a:t>Grade 3 Entry</a:t>
            </a:r>
            <a:br>
              <a:rPr lang="en-CA" sz="1200">
                <a:latin typeface="Arial" panose="020B0604020202020204" pitchFamily="34" charset="0"/>
                <a:cs typeface="Arial" panose="020B0604020202020204" pitchFamily="34" charset="0"/>
              </a:rPr>
            </a:br>
            <a:r>
              <a:rPr lang="en-CA" sz="1200">
                <a:latin typeface="Arial" panose="020B0604020202020204" pitchFamily="34" charset="0"/>
                <a:cs typeface="Arial" panose="020B0604020202020204" pitchFamily="34" charset="0"/>
              </a:rPr>
              <a:t>Reading Achievement Levels by Province and District</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390555098761724"/>
          <c:y val="0.18574412956175582"/>
          <c:w val="0.87484319731230509"/>
          <c:h val="0.62953803613156556"/>
        </c:manualLayout>
      </c:layout>
      <c:barChart>
        <c:barDir val="col"/>
        <c:grouping val="stacked"/>
        <c:varyColors val="0"/>
        <c:ser>
          <c:idx val="0"/>
          <c:order val="0"/>
          <c:tx>
            <c:strRef>
              <c:f>'G10 FI Achievement'!$C$2:$C$3</c:f>
              <c:strCache>
                <c:ptCount val="2"/>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0"/>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FI Achievement'!$A$4:$A$12</c:f>
              <c:strCache>
                <c:ptCount val="9"/>
                <c:pt idx="0">
                  <c:v>Province
(n=1335) </c:v>
                </c:pt>
                <c:pt idx="2">
                  <c:v>ASD-N
(n=95)</c:v>
                </c:pt>
                <c:pt idx="4">
                  <c:v>ASD-E
(n=433)</c:v>
                </c:pt>
                <c:pt idx="6">
                  <c:v>ASD-S
(n=376)</c:v>
                </c:pt>
                <c:pt idx="8">
                  <c:v>ASD-W
(n=431)</c:v>
                </c:pt>
              </c:strCache>
            </c:strRef>
          </c:cat>
          <c:val>
            <c:numRef>
              <c:f>'G10 FI Achievement'!$C$4:$C$12</c:f>
              <c:numCache>
                <c:formatCode>General</c:formatCode>
                <c:ptCount val="9"/>
                <c:pt idx="0">
                  <c:v>21.4</c:v>
                </c:pt>
                <c:pt idx="2" formatCode="0.0">
                  <c:v>28.4</c:v>
                </c:pt>
                <c:pt idx="4" formatCode="0.0">
                  <c:v>23.3</c:v>
                </c:pt>
                <c:pt idx="6" formatCode="0.0">
                  <c:v>21</c:v>
                </c:pt>
                <c:pt idx="8" formatCode="0.0">
                  <c:v>18.3</c:v>
                </c:pt>
              </c:numCache>
            </c:numRef>
          </c:val>
          <c:extLst>
            <c:ext xmlns:c16="http://schemas.microsoft.com/office/drawing/2014/chart" uri="{C3380CC4-5D6E-409C-BE32-E72D297353CC}">
              <c16:uniqueId val="{00000000-1E35-46CE-AFE6-3819E3F566FE}"/>
            </c:ext>
          </c:extLst>
        </c:ser>
        <c:ser>
          <c:idx val="1"/>
          <c:order val="1"/>
          <c:tx>
            <c:strRef>
              <c:f>'G10 FI Achievement'!$D$2:$D$3</c:f>
              <c:strCache>
                <c:ptCount val="2"/>
                <c:pt idx="0">
                  <c:v>Appropriate</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0"/>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FI Achievement'!$A$4:$A$12</c:f>
              <c:strCache>
                <c:ptCount val="9"/>
                <c:pt idx="0">
                  <c:v>Province
(n=1335) </c:v>
                </c:pt>
                <c:pt idx="2">
                  <c:v>ASD-N
(n=95)</c:v>
                </c:pt>
                <c:pt idx="4">
                  <c:v>ASD-E
(n=433)</c:v>
                </c:pt>
                <c:pt idx="6">
                  <c:v>ASD-S
(n=376)</c:v>
                </c:pt>
                <c:pt idx="8">
                  <c:v>ASD-W
(n=431)</c:v>
                </c:pt>
              </c:strCache>
            </c:strRef>
          </c:cat>
          <c:val>
            <c:numRef>
              <c:f>'G10 FI Achievement'!$D$4:$D$12</c:f>
              <c:numCache>
                <c:formatCode>General</c:formatCode>
                <c:ptCount val="9"/>
                <c:pt idx="0">
                  <c:v>59.4</c:v>
                </c:pt>
                <c:pt idx="2" formatCode="0.0">
                  <c:v>61.1</c:v>
                </c:pt>
                <c:pt idx="4" formatCode="0.0">
                  <c:v>56.4</c:v>
                </c:pt>
                <c:pt idx="6" formatCode="0.0">
                  <c:v>59.3</c:v>
                </c:pt>
                <c:pt idx="8" formatCode="0.0">
                  <c:v>62.2</c:v>
                </c:pt>
              </c:numCache>
            </c:numRef>
          </c:val>
          <c:extLst>
            <c:ext xmlns:c16="http://schemas.microsoft.com/office/drawing/2014/chart" uri="{C3380CC4-5D6E-409C-BE32-E72D297353CC}">
              <c16:uniqueId val="{00000001-1E35-46CE-AFE6-3819E3F566FE}"/>
            </c:ext>
          </c:extLst>
        </c:ser>
        <c:ser>
          <c:idx val="2"/>
          <c:order val="2"/>
          <c:tx>
            <c:strRef>
              <c:f>'G10 FI Achievement'!$E$2:$E$3</c:f>
              <c:strCache>
                <c:ptCount val="2"/>
                <c:pt idx="0">
                  <c:v>Strong</c:v>
                </c:pt>
              </c:strCache>
            </c:strRef>
          </c:tx>
          <c:spPr>
            <a:solidFill>
              <a:srgbClr val="92D05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FI Achievement'!$A$4:$A$12</c:f>
              <c:strCache>
                <c:ptCount val="9"/>
                <c:pt idx="0">
                  <c:v>Province
(n=1335) </c:v>
                </c:pt>
                <c:pt idx="2">
                  <c:v>ASD-N
(n=95)</c:v>
                </c:pt>
                <c:pt idx="4">
                  <c:v>ASD-E
(n=433)</c:v>
                </c:pt>
                <c:pt idx="6">
                  <c:v>ASD-S
(n=376)</c:v>
                </c:pt>
                <c:pt idx="8">
                  <c:v>ASD-W
(n=431)</c:v>
                </c:pt>
              </c:strCache>
            </c:strRef>
          </c:cat>
          <c:val>
            <c:numRef>
              <c:f>'G10 FI Achievement'!$E$4:$E$12</c:f>
              <c:numCache>
                <c:formatCode>General</c:formatCode>
                <c:ptCount val="9"/>
                <c:pt idx="0">
                  <c:v>19.2</c:v>
                </c:pt>
                <c:pt idx="2" formatCode="0.0">
                  <c:v>10.5</c:v>
                </c:pt>
                <c:pt idx="4" formatCode="0.0">
                  <c:v>20.3</c:v>
                </c:pt>
                <c:pt idx="6" formatCode="0.0">
                  <c:v>19.7</c:v>
                </c:pt>
                <c:pt idx="8" formatCode="0.0">
                  <c:v>19.5</c:v>
                </c:pt>
              </c:numCache>
            </c:numRef>
          </c:val>
          <c:extLst>
            <c:ext xmlns:c16="http://schemas.microsoft.com/office/drawing/2014/chart" uri="{C3380CC4-5D6E-409C-BE32-E72D297353CC}">
              <c16:uniqueId val="{00000002-1E35-46CE-AFE6-3819E3F566FE}"/>
            </c:ext>
          </c:extLst>
        </c:ser>
        <c:dLbls>
          <c:dLblPos val="ctr"/>
          <c:showLegendKey val="0"/>
          <c:showVal val="1"/>
          <c:showCatName val="0"/>
          <c:showSerName val="0"/>
          <c:showPercent val="0"/>
          <c:showBubbleSize val="0"/>
        </c:dLbls>
        <c:gapWidth val="0"/>
        <c:overlap val="100"/>
        <c:axId val="835921600"/>
        <c:axId val="835919960"/>
      </c:barChart>
      <c:catAx>
        <c:axId val="8359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919960"/>
        <c:crosses val="autoZero"/>
        <c:auto val="1"/>
        <c:lblAlgn val="ctr"/>
        <c:lblOffset val="100"/>
        <c:noMultiLvlLbl val="0"/>
      </c:catAx>
      <c:valAx>
        <c:axId val="835919960"/>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92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1200">
                <a:latin typeface="Arial" panose="020B0604020202020204" pitchFamily="34" charset="0"/>
                <a:cs typeface="Arial" panose="020B0604020202020204" pitchFamily="34" charset="0"/>
              </a:rPr>
              <a:t>Grade 10 French Immersion</a:t>
            </a:r>
            <a:r>
              <a:rPr lang="en-CA" sz="1200" baseline="0">
                <a:latin typeface="Arial" panose="020B0604020202020204" pitchFamily="34" charset="0"/>
                <a:cs typeface="Arial" panose="020B0604020202020204" pitchFamily="34" charset="0"/>
              </a:rPr>
              <a:t> - </a:t>
            </a:r>
            <a:r>
              <a:rPr lang="en-CA" sz="1200">
                <a:latin typeface="Arial" panose="020B0604020202020204" pitchFamily="34" charset="0"/>
                <a:cs typeface="Arial" panose="020B0604020202020204" pitchFamily="34" charset="0"/>
              </a:rPr>
              <a:t>Grade 6 Entry</a:t>
            </a:r>
            <a:br>
              <a:rPr lang="en-CA" sz="1200">
                <a:latin typeface="Arial" panose="020B0604020202020204" pitchFamily="34" charset="0"/>
                <a:cs typeface="Arial" panose="020B0604020202020204" pitchFamily="34" charset="0"/>
              </a:rPr>
            </a:br>
            <a:r>
              <a:rPr lang="en-CA" sz="1200">
                <a:latin typeface="Arial" panose="020B0604020202020204" pitchFamily="34" charset="0"/>
                <a:cs typeface="Arial" panose="020B0604020202020204" pitchFamily="34" charset="0"/>
              </a:rPr>
              <a:t>Reading Achievement Levels by Province and District</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620759710287918"/>
          <c:y val="0.18017612309991871"/>
          <c:w val="0.87484319731230509"/>
          <c:h val="0.62953803613156556"/>
        </c:manualLayout>
      </c:layout>
      <c:barChart>
        <c:barDir val="col"/>
        <c:grouping val="stacked"/>
        <c:varyColors val="0"/>
        <c:ser>
          <c:idx val="0"/>
          <c:order val="0"/>
          <c:tx>
            <c:strRef>
              <c:f>'G10 LFI Achievement '!$C$2:$C$3</c:f>
              <c:strCache>
                <c:ptCount val="2"/>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0"/>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LFI Achievement '!$A$4:$A$12</c:f>
              <c:strCache>
                <c:ptCount val="9"/>
                <c:pt idx="0">
                  <c:v>Province
(n=363) </c:v>
                </c:pt>
                <c:pt idx="2">
                  <c:v>ASD-N
(n=26)</c:v>
                </c:pt>
                <c:pt idx="4">
                  <c:v>ASD-E
(n=83)</c:v>
                </c:pt>
                <c:pt idx="6">
                  <c:v>ASD-S
(n=186)</c:v>
                </c:pt>
                <c:pt idx="8">
                  <c:v>ASD-W
(n=68)</c:v>
                </c:pt>
              </c:strCache>
            </c:strRef>
          </c:cat>
          <c:val>
            <c:numRef>
              <c:f>'G10 LFI Achievement '!$C$4:$C$12</c:f>
              <c:numCache>
                <c:formatCode>General</c:formatCode>
                <c:ptCount val="9"/>
                <c:pt idx="0" formatCode="0.0">
                  <c:v>37.5</c:v>
                </c:pt>
                <c:pt idx="2" formatCode="0.0">
                  <c:v>30.8</c:v>
                </c:pt>
                <c:pt idx="4" formatCode="0.0">
                  <c:v>48.2</c:v>
                </c:pt>
                <c:pt idx="6" formatCode="0.0">
                  <c:v>33.299999999999997</c:v>
                </c:pt>
                <c:pt idx="8" formatCode="0.0">
                  <c:v>38.200000000000003</c:v>
                </c:pt>
              </c:numCache>
            </c:numRef>
          </c:val>
          <c:extLst>
            <c:ext xmlns:c16="http://schemas.microsoft.com/office/drawing/2014/chart" uri="{C3380CC4-5D6E-409C-BE32-E72D297353CC}">
              <c16:uniqueId val="{00000000-F070-46C6-AB86-464710027F4D}"/>
            </c:ext>
          </c:extLst>
        </c:ser>
        <c:ser>
          <c:idx val="1"/>
          <c:order val="1"/>
          <c:tx>
            <c:strRef>
              <c:f>'G10 LFI Achievement '!$D$2:$D$3</c:f>
              <c:strCache>
                <c:ptCount val="2"/>
                <c:pt idx="0">
                  <c:v>Appropriate</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0"/>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LFI Achievement '!$A$4:$A$12</c:f>
              <c:strCache>
                <c:ptCount val="9"/>
                <c:pt idx="0">
                  <c:v>Province
(n=363) </c:v>
                </c:pt>
                <c:pt idx="2">
                  <c:v>ASD-N
(n=26)</c:v>
                </c:pt>
                <c:pt idx="4">
                  <c:v>ASD-E
(n=83)</c:v>
                </c:pt>
                <c:pt idx="6">
                  <c:v>ASD-S
(n=186)</c:v>
                </c:pt>
                <c:pt idx="8">
                  <c:v>ASD-W
(n=68)</c:v>
                </c:pt>
              </c:strCache>
            </c:strRef>
          </c:cat>
          <c:val>
            <c:numRef>
              <c:f>'G10 LFI Achievement '!$D$4:$D$12</c:f>
              <c:numCache>
                <c:formatCode>General</c:formatCode>
                <c:ptCount val="9"/>
                <c:pt idx="0" formatCode="0.0">
                  <c:v>50.7</c:v>
                </c:pt>
                <c:pt idx="2" formatCode="0.0">
                  <c:v>50</c:v>
                </c:pt>
                <c:pt idx="4" formatCode="0.0">
                  <c:v>37.299999999999997</c:v>
                </c:pt>
                <c:pt idx="6" formatCode="0.0">
                  <c:v>54.9</c:v>
                </c:pt>
                <c:pt idx="8" formatCode="0.0">
                  <c:v>55.9</c:v>
                </c:pt>
              </c:numCache>
            </c:numRef>
          </c:val>
          <c:extLst>
            <c:ext xmlns:c16="http://schemas.microsoft.com/office/drawing/2014/chart" uri="{C3380CC4-5D6E-409C-BE32-E72D297353CC}">
              <c16:uniqueId val="{00000001-F070-46C6-AB86-464710027F4D}"/>
            </c:ext>
          </c:extLst>
        </c:ser>
        <c:ser>
          <c:idx val="2"/>
          <c:order val="2"/>
          <c:tx>
            <c:strRef>
              <c:f>'G10 LFI Achievement '!$E$2:$E$3</c:f>
              <c:strCache>
                <c:ptCount val="2"/>
                <c:pt idx="0">
                  <c:v>Strong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LFI Achievement '!$A$4:$A$12</c:f>
              <c:strCache>
                <c:ptCount val="9"/>
                <c:pt idx="0">
                  <c:v>Province
(n=363) </c:v>
                </c:pt>
                <c:pt idx="2">
                  <c:v>ASD-N
(n=26)</c:v>
                </c:pt>
                <c:pt idx="4">
                  <c:v>ASD-E
(n=83)</c:v>
                </c:pt>
                <c:pt idx="6">
                  <c:v>ASD-S
(n=186)</c:v>
                </c:pt>
                <c:pt idx="8">
                  <c:v>ASD-W
(n=68)</c:v>
                </c:pt>
              </c:strCache>
            </c:strRef>
          </c:cat>
          <c:val>
            <c:numRef>
              <c:f>'G10 LFI Achievement '!$E$4:$E$12</c:f>
              <c:numCache>
                <c:formatCode>General</c:formatCode>
                <c:ptCount val="9"/>
                <c:pt idx="0" formatCode="0.0">
                  <c:v>11.8</c:v>
                </c:pt>
                <c:pt idx="2" formatCode="0.0">
                  <c:v>19.2</c:v>
                </c:pt>
                <c:pt idx="4" formatCode="0.0">
                  <c:v>14.5</c:v>
                </c:pt>
                <c:pt idx="6" formatCode="0.0">
                  <c:v>11.8</c:v>
                </c:pt>
                <c:pt idx="8" formatCode="0.0">
                  <c:v>5.9</c:v>
                </c:pt>
              </c:numCache>
            </c:numRef>
          </c:val>
          <c:extLst>
            <c:ext xmlns:c16="http://schemas.microsoft.com/office/drawing/2014/chart" uri="{C3380CC4-5D6E-409C-BE32-E72D297353CC}">
              <c16:uniqueId val="{00000002-F070-46C6-AB86-464710027F4D}"/>
            </c:ext>
          </c:extLst>
        </c:ser>
        <c:dLbls>
          <c:dLblPos val="ctr"/>
          <c:showLegendKey val="0"/>
          <c:showVal val="1"/>
          <c:showCatName val="0"/>
          <c:showSerName val="0"/>
          <c:showPercent val="0"/>
          <c:showBubbleSize val="0"/>
        </c:dLbls>
        <c:gapWidth val="0"/>
        <c:overlap val="100"/>
        <c:axId val="835921600"/>
        <c:axId val="835919960"/>
      </c:barChart>
      <c:catAx>
        <c:axId val="8359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919960"/>
        <c:crosses val="autoZero"/>
        <c:auto val="1"/>
        <c:lblAlgn val="ctr"/>
        <c:lblOffset val="100"/>
        <c:noMultiLvlLbl val="0"/>
      </c:catAx>
      <c:valAx>
        <c:axId val="835919960"/>
        <c:scaling>
          <c:orientation val="minMax"/>
          <c:max val="100"/>
        </c:scaling>
        <c:delete val="1"/>
        <c:axPos val="l"/>
        <c:numFmt formatCode="0" sourceLinked="0"/>
        <c:majorTickMark val="none"/>
        <c:minorTickMark val="none"/>
        <c:tickLblPos val="nextTo"/>
        <c:crossAx val="83592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1200">
                <a:latin typeface="Arial" panose="020B0604020202020204" pitchFamily="34" charset="0"/>
                <a:cs typeface="Arial" panose="020B0604020202020204" pitchFamily="34" charset="0"/>
              </a:rPr>
              <a:t>Grade 10 Post-Intensive French </a:t>
            </a:r>
          </a:p>
          <a:p>
            <a:pPr>
              <a:defRPr sz="1200">
                <a:latin typeface="Arial" panose="020B0604020202020204" pitchFamily="34" charset="0"/>
                <a:cs typeface="Arial" panose="020B0604020202020204" pitchFamily="34" charset="0"/>
              </a:defRPr>
            </a:pPr>
            <a:r>
              <a:rPr lang="en-CA" sz="1200">
                <a:latin typeface="Arial" panose="020B0604020202020204" pitchFamily="34" charset="0"/>
                <a:cs typeface="Arial" panose="020B0604020202020204" pitchFamily="34" charset="0"/>
              </a:rPr>
              <a:t>Reading Achievement Levels by Province and District</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620759710287918"/>
          <c:y val="0.18017612309991871"/>
          <c:w val="0.87484319731230509"/>
          <c:h val="0.60417131159676651"/>
        </c:manualLayout>
      </c:layout>
      <c:barChart>
        <c:barDir val="col"/>
        <c:grouping val="stacked"/>
        <c:varyColors val="0"/>
        <c:ser>
          <c:idx val="0"/>
          <c:order val="0"/>
          <c:tx>
            <c:strRef>
              <c:f>'G10 PIF Achievement'!$C$2:$C$3</c:f>
              <c:strCache>
                <c:ptCount val="2"/>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0"/>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PIF Achievement'!$A$4:$A$12</c:f>
              <c:strCache>
                <c:ptCount val="9"/>
                <c:pt idx="0">
                  <c:v>Province
(n=1458) </c:v>
                </c:pt>
                <c:pt idx="2">
                  <c:v>ASD-N
(n=168)</c:v>
                </c:pt>
                <c:pt idx="4">
                  <c:v>ASD-E
(n=239)</c:v>
                </c:pt>
                <c:pt idx="6">
                  <c:v>ASD-S
(n=539)</c:v>
                </c:pt>
                <c:pt idx="8">
                  <c:v>ASD-W
(n=512)</c:v>
                </c:pt>
              </c:strCache>
            </c:strRef>
          </c:cat>
          <c:val>
            <c:numRef>
              <c:f>'G10 PIF Achievement'!$C$4:$C$12</c:f>
              <c:numCache>
                <c:formatCode>General</c:formatCode>
                <c:ptCount val="9"/>
                <c:pt idx="0" formatCode="0.0">
                  <c:v>47.3</c:v>
                </c:pt>
                <c:pt idx="2" formatCode="0.0">
                  <c:v>32.1</c:v>
                </c:pt>
                <c:pt idx="4" formatCode="0.0">
                  <c:v>51</c:v>
                </c:pt>
                <c:pt idx="6" formatCode="0.0">
                  <c:v>52.9</c:v>
                </c:pt>
                <c:pt idx="8" formatCode="0.0">
                  <c:v>44.7</c:v>
                </c:pt>
              </c:numCache>
            </c:numRef>
          </c:val>
          <c:extLst>
            <c:ext xmlns:c16="http://schemas.microsoft.com/office/drawing/2014/chart" uri="{C3380CC4-5D6E-409C-BE32-E72D297353CC}">
              <c16:uniqueId val="{00000000-203F-4D4D-833A-6B02E2C39225}"/>
            </c:ext>
          </c:extLst>
        </c:ser>
        <c:ser>
          <c:idx val="1"/>
          <c:order val="1"/>
          <c:tx>
            <c:strRef>
              <c:f>'G10 PIF Achievement'!$D$2:$D$3</c:f>
              <c:strCache>
                <c:ptCount val="2"/>
                <c:pt idx="0">
                  <c:v>Appropriate</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0"/>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PIF Achievement'!$A$4:$A$12</c:f>
              <c:strCache>
                <c:ptCount val="9"/>
                <c:pt idx="0">
                  <c:v>Province
(n=1458) </c:v>
                </c:pt>
                <c:pt idx="2">
                  <c:v>ASD-N
(n=168)</c:v>
                </c:pt>
                <c:pt idx="4">
                  <c:v>ASD-E
(n=239)</c:v>
                </c:pt>
                <c:pt idx="6">
                  <c:v>ASD-S
(n=539)</c:v>
                </c:pt>
                <c:pt idx="8">
                  <c:v>ASD-W
(n=512)</c:v>
                </c:pt>
              </c:strCache>
            </c:strRef>
          </c:cat>
          <c:val>
            <c:numRef>
              <c:f>'G10 PIF Achievement'!$D$4:$D$12</c:f>
              <c:numCache>
                <c:formatCode>General</c:formatCode>
                <c:ptCount val="9"/>
                <c:pt idx="0" formatCode="0.0">
                  <c:v>37.5</c:v>
                </c:pt>
                <c:pt idx="2" formatCode="0.0">
                  <c:v>43.5</c:v>
                </c:pt>
                <c:pt idx="4" formatCode="0.0">
                  <c:v>36.4</c:v>
                </c:pt>
                <c:pt idx="6" formatCode="0.0">
                  <c:v>36.5</c:v>
                </c:pt>
                <c:pt idx="8" formatCode="0.0">
                  <c:v>36.9</c:v>
                </c:pt>
              </c:numCache>
            </c:numRef>
          </c:val>
          <c:extLst>
            <c:ext xmlns:c16="http://schemas.microsoft.com/office/drawing/2014/chart" uri="{C3380CC4-5D6E-409C-BE32-E72D297353CC}">
              <c16:uniqueId val="{00000001-203F-4D4D-833A-6B02E2C39225}"/>
            </c:ext>
          </c:extLst>
        </c:ser>
        <c:ser>
          <c:idx val="2"/>
          <c:order val="2"/>
          <c:tx>
            <c:strRef>
              <c:f>'G10 PIF Achievement'!$E$2:$E$3</c:f>
              <c:strCache>
                <c:ptCount val="2"/>
                <c:pt idx="0">
                  <c:v>Strong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PIF Achievement'!$A$4:$A$12</c:f>
              <c:strCache>
                <c:ptCount val="9"/>
                <c:pt idx="0">
                  <c:v>Province
(n=1458) </c:v>
                </c:pt>
                <c:pt idx="2">
                  <c:v>ASD-N
(n=168)</c:v>
                </c:pt>
                <c:pt idx="4">
                  <c:v>ASD-E
(n=239)</c:v>
                </c:pt>
                <c:pt idx="6">
                  <c:v>ASD-S
(n=539)</c:v>
                </c:pt>
                <c:pt idx="8">
                  <c:v>ASD-W
(n=512)</c:v>
                </c:pt>
              </c:strCache>
            </c:strRef>
          </c:cat>
          <c:val>
            <c:numRef>
              <c:f>'G10 PIF Achievement'!$E$4:$E$12</c:f>
              <c:numCache>
                <c:formatCode>General</c:formatCode>
                <c:ptCount val="9"/>
                <c:pt idx="0" formatCode="0.0">
                  <c:v>15.2</c:v>
                </c:pt>
                <c:pt idx="2" formatCode="0.0">
                  <c:v>24.4</c:v>
                </c:pt>
                <c:pt idx="4" formatCode="0.0">
                  <c:v>12.6</c:v>
                </c:pt>
                <c:pt idx="6" formatCode="0.0">
                  <c:v>10.6</c:v>
                </c:pt>
                <c:pt idx="8" formatCode="0.0">
                  <c:v>18.399999999999999</c:v>
                </c:pt>
              </c:numCache>
            </c:numRef>
          </c:val>
          <c:extLst>
            <c:ext xmlns:c16="http://schemas.microsoft.com/office/drawing/2014/chart" uri="{C3380CC4-5D6E-409C-BE32-E72D297353CC}">
              <c16:uniqueId val="{00000002-203F-4D4D-833A-6B02E2C39225}"/>
            </c:ext>
          </c:extLst>
        </c:ser>
        <c:dLbls>
          <c:dLblPos val="ctr"/>
          <c:showLegendKey val="0"/>
          <c:showVal val="1"/>
          <c:showCatName val="0"/>
          <c:showSerName val="0"/>
          <c:showPercent val="0"/>
          <c:showBubbleSize val="0"/>
        </c:dLbls>
        <c:gapWidth val="0"/>
        <c:overlap val="100"/>
        <c:axId val="835921600"/>
        <c:axId val="835919960"/>
      </c:barChart>
      <c:catAx>
        <c:axId val="8359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919960"/>
        <c:crosses val="autoZero"/>
        <c:auto val="1"/>
        <c:lblAlgn val="ctr"/>
        <c:lblOffset val="100"/>
        <c:noMultiLvlLbl val="0"/>
      </c:catAx>
      <c:valAx>
        <c:axId val="835919960"/>
        <c:scaling>
          <c:orientation val="minMax"/>
          <c:max val="100"/>
        </c:scaling>
        <c:delete val="1"/>
        <c:axPos val="l"/>
        <c:numFmt formatCode="0" sourceLinked="0"/>
        <c:majorTickMark val="none"/>
        <c:minorTickMark val="none"/>
        <c:tickLblPos val="nextTo"/>
        <c:crossAx val="83592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a:pPr>
            <a:r>
              <a:rPr lang="en-US"/>
              <a:t>Grade 6 English Reading Assessment</a:t>
            </a:r>
          </a:p>
          <a:p>
            <a:pPr algn="ctr" rtl="0">
              <a:defRPr/>
            </a:pPr>
            <a:r>
              <a:rPr lang="en-US"/>
              <a:t>Success Rate over Time</a:t>
            </a:r>
          </a:p>
        </c:rich>
      </c:tx>
      <c:overlay val="0"/>
    </c:title>
    <c:autoTitleDeleted val="0"/>
    <c:plotArea>
      <c:layout/>
      <c:lineChart>
        <c:grouping val="standard"/>
        <c:varyColors val="0"/>
        <c:ser>
          <c:idx val="0"/>
          <c:order val="0"/>
          <c:tx>
            <c:strRef>
              <c:f>'G6 Trendline'!$A$2</c:f>
              <c:strCache>
                <c:ptCount val="1"/>
                <c:pt idx="0">
                  <c:v>Percentage of Students at Appropriate or Above</c:v>
                </c:pt>
              </c:strCache>
            </c:strRef>
          </c:tx>
          <c:dPt>
            <c:idx val="0"/>
            <c:bubble3D val="0"/>
            <c:spPr>
              <a:ln cap="sq"/>
            </c:spPr>
            <c:extLst>
              <c:ext xmlns:c16="http://schemas.microsoft.com/office/drawing/2014/chart" uri="{C3380CC4-5D6E-409C-BE32-E72D297353CC}">
                <c16:uniqueId val="{00000001-28CD-4B52-A25F-E19E7080FEAC}"/>
              </c:ext>
            </c:extLst>
          </c:dPt>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'G6 Trendline'!$B$1:$F$1</c:f>
              <c:strCache>
                <c:ptCount val="5"/>
                <c:pt idx="0">
                  <c:v>2018-19</c:v>
                </c:pt>
                <c:pt idx="1">
                  <c:v>2019-20</c:v>
                </c:pt>
                <c:pt idx="2">
                  <c:v>2020-21</c:v>
                </c:pt>
                <c:pt idx="3">
                  <c:v>2021-22</c:v>
                </c:pt>
                <c:pt idx="4">
                  <c:v>2022-23</c:v>
                </c:pt>
              </c:strCache>
            </c:strRef>
          </c:cat>
          <c:val>
            <c:numRef>
              <c:f>'G6 Trendline'!$B$2:$F$2</c:f>
              <c:numCache>
                <c:formatCode>General</c:formatCode>
                <c:ptCount val="5"/>
                <c:pt idx="0">
                  <c:v>71.7</c:v>
                </c:pt>
              </c:numCache>
            </c:numRef>
          </c:val>
          <c:smooth val="0"/>
          <c:extLst>
            <c:ext xmlns:c16="http://schemas.microsoft.com/office/drawing/2014/chart" uri="{C3380CC4-5D6E-409C-BE32-E72D297353CC}">
              <c16:uniqueId val="{00000002-28CD-4B52-A25F-E19E7080FEAC}"/>
            </c:ext>
          </c:extLst>
        </c:ser>
        <c:ser>
          <c:idx val="1"/>
          <c:order val="1"/>
          <c:tx>
            <c:strRef>
              <c:f>'G6 Trendline'!$A$3</c:f>
              <c:strCache>
                <c:ptCount val="1"/>
              </c:strCache>
            </c:strRef>
          </c:tx>
          <c:marker>
            <c:symbol val="circle"/>
            <c:size val="7"/>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'G6 Trendline'!$B$1:$F$1</c:f>
              <c:strCache>
                <c:ptCount val="5"/>
                <c:pt idx="0">
                  <c:v>2018-19</c:v>
                </c:pt>
                <c:pt idx="1">
                  <c:v>2019-20</c:v>
                </c:pt>
                <c:pt idx="2">
                  <c:v>2020-21</c:v>
                </c:pt>
                <c:pt idx="3">
                  <c:v>2021-22</c:v>
                </c:pt>
                <c:pt idx="4">
                  <c:v>2022-23</c:v>
                </c:pt>
              </c:strCache>
            </c:strRef>
          </c:cat>
          <c:val>
            <c:numRef>
              <c:f>'G6 Trendline'!$B$3:$F$3</c:f>
              <c:numCache>
                <c:formatCode>General</c:formatCode>
                <c:ptCount val="5"/>
                <c:pt idx="2" formatCode="0.0">
                  <c:v>69</c:v>
                </c:pt>
                <c:pt idx="3">
                  <c:v>71.7</c:v>
                </c:pt>
                <c:pt idx="4">
                  <c:v>69.3</c:v>
                </c:pt>
              </c:numCache>
            </c:numRef>
          </c:val>
          <c:smooth val="0"/>
          <c:extLst>
            <c:ext xmlns:c16="http://schemas.microsoft.com/office/drawing/2014/chart" uri="{C3380CC4-5D6E-409C-BE32-E72D297353CC}">
              <c16:uniqueId val="{00000003-28CD-4B52-A25F-E19E7080FEAC}"/>
            </c:ext>
          </c:extLst>
        </c:ser>
        <c:dLbls>
          <c:showLegendKey val="0"/>
          <c:showVal val="0"/>
          <c:showCatName val="0"/>
          <c:showSerName val="0"/>
          <c:showPercent val="0"/>
          <c:showBubbleSize val="0"/>
        </c:dLbls>
        <c:marker val="1"/>
        <c:smooth val="0"/>
        <c:axId val="67423232"/>
        <c:axId val="67429120"/>
      </c:lineChart>
      <c:catAx>
        <c:axId val="67423232"/>
        <c:scaling>
          <c:orientation val="minMax"/>
        </c:scaling>
        <c:delete val="0"/>
        <c:axPos val="b"/>
        <c:numFmt formatCode="General" sourceLinked="1"/>
        <c:majorTickMark val="none"/>
        <c:minorTickMark val="none"/>
        <c:tickLblPos val="nextTo"/>
        <c:txPr>
          <a:bodyPr rot="-1140000"/>
          <a:lstStyle/>
          <a:p>
            <a:pPr>
              <a:defRPr sz="1200"/>
            </a:pPr>
            <a:endParaRPr lang="en-US"/>
          </a:p>
        </c:txPr>
        <c:crossAx val="67429120"/>
        <c:crosses val="autoZero"/>
        <c:auto val="1"/>
        <c:lblAlgn val="ctr"/>
        <c:lblOffset val="100"/>
        <c:noMultiLvlLbl val="0"/>
      </c:catAx>
      <c:valAx>
        <c:axId val="67429120"/>
        <c:scaling>
          <c:orientation val="minMax"/>
          <c:max val="100"/>
          <c:min val="0"/>
        </c:scaling>
        <c:delete val="0"/>
        <c:axPos val="l"/>
        <c:numFmt formatCode="General" sourceLinked="1"/>
        <c:majorTickMark val="none"/>
        <c:minorTickMark val="none"/>
        <c:tickLblPos val="nextTo"/>
        <c:txPr>
          <a:bodyPr/>
          <a:lstStyle/>
          <a:p>
            <a:pPr>
              <a:defRPr sz="1200"/>
            </a:pPr>
            <a:endParaRPr lang="en-US"/>
          </a:p>
        </c:txPr>
        <c:crossAx val="67423232"/>
        <c:crosses val="autoZero"/>
        <c:crossBetween val="between"/>
        <c:majorUnit val="20"/>
      </c:valAx>
    </c:plotArea>
    <c:plotVisOnly val="1"/>
    <c:dispBlanksAs val="gap"/>
    <c:showDLblsOverMax val="0"/>
  </c:chart>
  <c:spPr>
    <a:ln>
      <a:noFill/>
    </a:ln>
  </c:spPr>
  <c:txPr>
    <a:bodyPr/>
    <a:lstStyle/>
    <a:p>
      <a:pPr>
        <a:defRPr sz="16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Grade 10 French Immersion Reading (</a:t>
            </a:r>
            <a:r>
              <a:rPr lang="en-US" b="1" i="0" u="sng" dirty="0"/>
              <a:t>Grade 3 Entry</a:t>
            </a:r>
            <a:r>
              <a:rPr lang="en-US" b="1" dirty="0"/>
              <a:t>)                                                                                      2017-18 to 2022-23</a:t>
            </a:r>
            <a:r>
              <a:rPr lang="en-US" b="1" baseline="0" dirty="0"/>
              <a:t> </a:t>
            </a:r>
          </a:p>
          <a:p>
            <a:pPr>
              <a:defRPr/>
            </a:pPr>
            <a:r>
              <a:rPr lang="en-US" b="1" baseline="0" dirty="0"/>
              <a:t>Appropriate and Above</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c:f>
              <c:strCache>
                <c:ptCount val="1"/>
                <c:pt idx="0">
                  <c:v>% of students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highlight>
                        <a:srgbClr val="FFFF00"/>
                      </a:highlight>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807-443E-B508-9A475BD43E7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Sheet1!$C$1:$H$1</c:f>
              <c:strCache>
                <c:ptCount val="6"/>
                <c:pt idx="0">
                  <c:v>2017-18</c:v>
                </c:pt>
                <c:pt idx="1">
                  <c:v>2018-19</c:v>
                </c:pt>
                <c:pt idx="2">
                  <c:v>2019-20</c:v>
                </c:pt>
                <c:pt idx="3">
                  <c:v>2020-21</c:v>
                </c:pt>
                <c:pt idx="4">
                  <c:v>2021-22</c:v>
                </c:pt>
                <c:pt idx="5">
                  <c:v>2022-23</c:v>
                </c:pt>
              </c:strCache>
            </c:strRef>
          </c:cat>
          <c:val>
            <c:numRef>
              <c:f>Sheet1!$C$2:$H$2</c:f>
              <c:numCache>
                <c:formatCode>General</c:formatCode>
                <c:ptCount val="6"/>
                <c:pt idx="0">
                  <c:v>80.099999999999994</c:v>
                </c:pt>
                <c:pt idx="1">
                  <c:v>73.2</c:v>
                </c:pt>
                <c:pt idx="3">
                  <c:v>76.599999999999994</c:v>
                </c:pt>
                <c:pt idx="4">
                  <c:v>72.7</c:v>
                </c:pt>
                <c:pt idx="5">
                  <c:v>81.7</c:v>
                </c:pt>
              </c:numCache>
            </c:numRef>
          </c:val>
          <c:smooth val="0"/>
          <c:extLst>
            <c:ext xmlns:c16="http://schemas.microsoft.com/office/drawing/2014/chart" uri="{C3380CC4-5D6E-409C-BE32-E72D297353CC}">
              <c16:uniqueId val="{00000000-0807-443E-B508-9A475BD43E75}"/>
            </c:ext>
          </c:extLst>
        </c:ser>
        <c:ser>
          <c:idx val="1"/>
          <c:order val="1"/>
          <c:tx>
            <c:strRef>
              <c:f>Sheet1!$B$3</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Sheet1!$C$1:$H$1</c:f>
              <c:strCache>
                <c:ptCount val="6"/>
                <c:pt idx="0">
                  <c:v>2017-18</c:v>
                </c:pt>
                <c:pt idx="1">
                  <c:v>2018-19</c:v>
                </c:pt>
                <c:pt idx="2">
                  <c:v>2019-20</c:v>
                </c:pt>
                <c:pt idx="3">
                  <c:v>2020-21</c:v>
                </c:pt>
                <c:pt idx="4">
                  <c:v>2021-22</c:v>
                </c:pt>
                <c:pt idx="5">
                  <c:v>2022-23</c:v>
                </c:pt>
              </c:strCache>
            </c:strRef>
          </c:cat>
          <c:val>
            <c:numRef>
              <c:f>Sheet1!$C$3:$H$3</c:f>
              <c:numCache>
                <c:formatCode>General</c:formatCode>
                <c:ptCount val="6"/>
              </c:numCache>
            </c:numRef>
          </c:val>
          <c:smooth val="0"/>
          <c:extLst>
            <c:ext xmlns:c16="http://schemas.microsoft.com/office/drawing/2014/chart" uri="{C3380CC4-5D6E-409C-BE32-E72D297353CC}">
              <c16:uniqueId val="{00000001-0807-443E-B508-9A475BD43E75}"/>
            </c:ext>
          </c:extLst>
        </c:ser>
        <c:dLbls>
          <c:dLblPos val="t"/>
          <c:showLegendKey val="0"/>
          <c:showVal val="1"/>
          <c:showCatName val="0"/>
          <c:showSerName val="0"/>
          <c:showPercent val="0"/>
          <c:showBubbleSize val="0"/>
        </c:dLbls>
        <c:marker val="1"/>
        <c:smooth val="0"/>
        <c:axId val="849642496"/>
        <c:axId val="843035200"/>
      </c:lineChart>
      <c:catAx>
        <c:axId val="8496424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43035200"/>
        <c:crossesAt val="68"/>
        <c:auto val="1"/>
        <c:lblAlgn val="ctr"/>
        <c:lblOffset val="100"/>
        <c:noMultiLvlLbl val="0"/>
      </c:catAx>
      <c:valAx>
        <c:axId val="843035200"/>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Percentage</a:t>
                </a:r>
              </a:p>
            </c:rich>
          </c:tx>
          <c:layout>
            <c:manualLayout>
              <c:xMode val="edge"/>
              <c:yMode val="edge"/>
              <c:x val="2.8011299962925632E-2"/>
              <c:y val="0.299796748611157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84964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tx1"/>
      </a:solid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Grade 10 French Immersion Reading (</a:t>
            </a:r>
            <a:r>
              <a:rPr lang="en-US" b="1" u="sng" dirty="0"/>
              <a:t>Grade 6 Entry</a:t>
            </a:r>
            <a:r>
              <a:rPr lang="en-US" b="1" baseline="0" dirty="0"/>
              <a:t>)     2017-18 to 2022-23 </a:t>
            </a:r>
          </a:p>
          <a:p>
            <a:pPr>
              <a:defRPr/>
            </a:pPr>
            <a:r>
              <a:rPr lang="en-US" b="1" baseline="0" dirty="0"/>
              <a:t>Appropriate and Above</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308117112877069E-2"/>
          <c:y val="0.3073073740681071"/>
          <c:w val="0.91579631684624319"/>
          <c:h val="0.25027890911180506"/>
        </c:manualLayout>
      </c:layout>
      <c:lineChart>
        <c:grouping val="standard"/>
        <c:varyColors val="0"/>
        <c:ser>
          <c:idx val="0"/>
          <c:order val="0"/>
          <c:tx>
            <c:strRef>
              <c:f>Sheet1!$B$6</c:f>
              <c:strCache>
                <c:ptCount val="1"/>
                <c:pt idx="0">
                  <c:v>% of students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tx>
                <c:rich>
                  <a:bodyPr/>
                  <a:lstStyle/>
                  <a:p>
                    <a:fld id="{3E4F535C-D29D-4F80-AF74-A1DE8B2895DB}" type="VALUE">
                      <a:rPr lang="en-US">
                        <a:highlight>
                          <a:srgbClr val="FFFF00"/>
                        </a:highlight>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E7-4FC3-9354-31F242A4F9F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Sheet1!$C$5:$H$5</c:f>
              <c:strCache>
                <c:ptCount val="6"/>
                <c:pt idx="0">
                  <c:v>2017-18</c:v>
                </c:pt>
                <c:pt idx="1">
                  <c:v>2018-19</c:v>
                </c:pt>
                <c:pt idx="2">
                  <c:v>2019-20</c:v>
                </c:pt>
                <c:pt idx="3">
                  <c:v>2020-21</c:v>
                </c:pt>
                <c:pt idx="4">
                  <c:v>2021-22</c:v>
                </c:pt>
                <c:pt idx="5">
                  <c:v>2022-23</c:v>
                </c:pt>
              </c:strCache>
            </c:strRef>
          </c:cat>
          <c:val>
            <c:numRef>
              <c:f>Sheet1!$C$6:$H$6</c:f>
              <c:numCache>
                <c:formatCode>General</c:formatCode>
                <c:ptCount val="6"/>
                <c:pt idx="0">
                  <c:v>64.8</c:v>
                </c:pt>
                <c:pt idx="1">
                  <c:v>62.8</c:v>
                </c:pt>
                <c:pt idx="3" formatCode="0.0">
                  <c:v>60</c:v>
                </c:pt>
                <c:pt idx="4">
                  <c:v>68.3</c:v>
                </c:pt>
                <c:pt idx="5">
                  <c:v>61.8</c:v>
                </c:pt>
              </c:numCache>
            </c:numRef>
          </c:val>
          <c:smooth val="0"/>
          <c:extLst>
            <c:ext xmlns:c16="http://schemas.microsoft.com/office/drawing/2014/chart" uri="{C3380CC4-5D6E-409C-BE32-E72D297353CC}">
              <c16:uniqueId val="{00000000-1EE7-4FC3-9354-31F242A4F9FF}"/>
            </c:ext>
          </c:extLst>
        </c:ser>
        <c:dLbls>
          <c:dLblPos val="t"/>
          <c:showLegendKey val="0"/>
          <c:showVal val="1"/>
          <c:showCatName val="0"/>
          <c:showSerName val="0"/>
          <c:showPercent val="0"/>
          <c:showBubbleSize val="0"/>
        </c:dLbls>
        <c:marker val="1"/>
        <c:smooth val="0"/>
        <c:axId val="918888944"/>
        <c:axId val="896400128"/>
      </c:lineChart>
      <c:catAx>
        <c:axId val="91888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96400128"/>
        <c:crossesAt val="54"/>
        <c:auto val="1"/>
        <c:lblAlgn val="ctr"/>
        <c:lblOffset val="100"/>
        <c:noMultiLvlLbl val="0"/>
      </c:catAx>
      <c:valAx>
        <c:axId val="896400128"/>
        <c:scaling>
          <c:logBase val="10"/>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Percentage</a:t>
                </a:r>
              </a:p>
            </c:rich>
          </c:tx>
          <c:layout>
            <c:manualLayout>
              <c:xMode val="edge"/>
              <c:yMode val="edge"/>
              <c:x val="1.5842632935105259E-2"/>
              <c:y val="0.2101526191850762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918888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tx1"/>
      </a:solid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Grade 10 Post</a:t>
            </a:r>
            <a:r>
              <a:rPr lang="en-US" b="1" baseline="0"/>
              <a:t> Intensive French </a:t>
            </a:r>
          </a:p>
          <a:p>
            <a:pPr>
              <a:defRPr/>
            </a:pPr>
            <a:r>
              <a:rPr lang="en-US" b="1" baseline="0"/>
              <a:t>2018-19 to 2022-23 </a:t>
            </a:r>
          </a:p>
          <a:p>
            <a:pPr>
              <a:defRPr/>
            </a:pPr>
            <a:r>
              <a:rPr lang="en-US" b="1" baseline="0"/>
              <a:t>Appropriate and Above</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129536663649082E-2"/>
          <c:y val="0.41895216747998121"/>
          <c:w val="0.94774092667270182"/>
          <c:h val="0.16755335998492327"/>
        </c:manualLayout>
      </c:layout>
      <c:lineChart>
        <c:grouping val="standard"/>
        <c:varyColors val="0"/>
        <c:ser>
          <c:idx val="0"/>
          <c:order val="0"/>
          <c:tx>
            <c:strRef>
              <c:f>Sheet1!$B$10</c:f>
              <c:strCache>
                <c:ptCount val="1"/>
                <c:pt idx="0">
                  <c:v>% of students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highlight>
                        <a:srgbClr val="FFFF00"/>
                      </a:highlight>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313C-4736-96B3-609C7378A5C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Sheet1!$C$9:$H$9</c:f>
              <c:strCache>
                <c:ptCount val="6"/>
                <c:pt idx="0">
                  <c:v>2017-18</c:v>
                </c:pt>
                <c:pt idx="1">
                  <c:v>2018-19</c:v>
                </c:pt>
                <c:pt idx="2">
                  <c:v>2019-20</c:v>
                </c:pt>
                <c:pt idx="3">
                  <c:v>2020-21</c:v>
                </c:pt>
                <c:pt idx="4">
                  <c:v>2021-22</c:v>
                </c:pt>
                <c:pt idx="5">
                  <c:v>2022-23</c:v>
                </c:pt>
              </c:strCache>
            </c:strRef>
          </c:cat>
          <c:val>
            <c:numRef>
              <c:f>Sheet1!$C$10:$H$10</c:f>
              <c:numCache>
                <c:formatCode>0.0</c:formatCode>
                <c:ptCount val="6"/>
                <c:pt idx="1">
                  <c:v>57</c:v>
                </c:pt>
                <c:pt idx="3">
                  <c:v>55</c:v>
                </c:pt>
                <c:pt idx="4" formatCode="General">
                  <c:v>48.4</c:v>
                </c:pt>
                <c:pt idx="5" formatCode="General">
                  <c:v>55.3</c:v>
                </c:pt>
              </c:numCache>
            </c:numRef>
          </c:val>
          <c:smooth val="0"/>
          <c:extLst>
            <c:ext xmlns:c16="http://schemas.microsoft.com/office/drawing/2014/chart" uri="{C3380CC4-5D6E-409C-BE32-E72D297353CC}">
              <c16:uniqueId val="{00000000-313C-4736-96B3-609C7378A5C2}"/>
            </c:ext>
          </c:extLst>
        </c:ser>
        <c:dLbls>
          <c:showLegendKey val="0"/>
          <c:showVal val="0"/>
          <c:showCatName val="0"/>
          <c:showSerName val="0"/>
          <c:showPercent val="0"/>
          <c:showBubbleSize val="0"/>
        </c:dLbls>
        <c:marker val="1"/>
        <c:smooth val="0"/>
        <c:axId val="600590848"/>
        <c:axId val="850014688"/>
      </c:lineChart>
      <c:catAx>
        <c:axId val="600590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50014688"/>
        <c:crosses val="autoZero"/>
        <c:auto val="1"/>
        <c:lblAlgn val="ctr"/>
        <c:lblOffset val="100"/>
        <c:noMultiLvlLbl val="0"/>
      </c:catAx>
      <c:valAx>
        <c:axId val="850014688"/>
        <c:scaling>
          <c:logBase val="10"/>
          <c:orientation val="minMax"/>
        </c:scaling>
        <c:delete val="1"/>
        <c:axPos val="l"/>
        <c:numFmt formatCode="0.0" sourceLinked="1"/>
        <c:majorTickMark val="out"/>
        <c:minorTickMark val="none"/>
        <c:tickLblPos val="nextTo"/>
        <c:crossAx val="60059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tx1"/>
      </a:solid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CA" sz="1600" b="1" dirty="0">
                <a:solidFill>
                  <a:schemeClr val="tx1"/>
                </a:solidFill>
              </a:rPr>
              <a:t>Grade 4 Scientific Literacy Assessment </a:t>
            </a:r>
          </a:p>
          <a:p>
            <a:pPr>
              <a:defRPr sz="1600" b="1">
                <a:solidFill>
                  <a:schemeClr val="tx1"/>
                </a:solidFill>
              </a:defRPr>
            </a:pPr>
            <a:r>
              <a:rPr lang="en-CA" sz="1600" b="1" dirty="0">
                <a:solidFill>
                  <a:schemeClr val="tx1"/>
                </a:solidFill>
              </a:rPr>
              <a:t>Achievement Levels by District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'Grade 4'!$C$18</c:f>
              <c:strCache>
                <c:ptCount val="1"/>
                <c:pt idx="0">
                  <c:v>Below Appropriate </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4'!$B$19:$B$22</c:f>
              <c:strCache>
                <c:ptCount val="4"/>
                <c:pt idx="0">
                  <c:v>ASD-N</c:v>
                </c:pt>
                <c:pt idx="1">
                  <c:v>ASD-E</c:v>
                </c:pt>
                <c:pt idx="2">
                  <c:v>ASD-S</c:v>
                </c:pt>
                <c:pt idx="3">
                  <c:v>ASD-W</c:v>
                </c:pt>
              </c:strCache>
            </c:strRef>
          </c:cat>
          <c:val>
            <c:numRef>
              <c:f>'Grade 4'!$C$19:$C$22</c:f>
              <c:numCache>
                <c:formatCode>General</c:formatCode>
                <c:ptCount val="4"/>
                <c:pt idx="0">
                  <c:v>22.9</c:v>
                </c:pt>
                <c:pt idx="1">
                  <c:v>29.8</c:v>
                </c:pt>
                <c:pt idx="2">
                  <c:v>22.3</c:v>
                </c:pt>
                <c:pt idx="3">
                  <c:v>24.6</c:v>
                </c:pt>
              </c:numCache>
            </c:numRef>
          </c:val>
          <c:extLst>
            <c:ext xmlns:c16="http://schemas.microsoft.com/office/drawing/2014/chart" uri="{C3380CC4-5D6E-409C-BE32-E72D297353CC}">
              <c16:uniqueId val="{00000000-2D30-4840-9003-7E272C0D8E42}"/>
            </c:ext>
          </c:extLst>
        </c:ser>
        <c:ser>
          <c:idx val="1"/>
          <c:order val="1"/>
          <c:tx>
            <c:strRef>
              <c:f>'Grade 4'!$D$18</c:f>
              <c:strCache>
                <c:ptCount val="1"/>
                <c:pt idx="0">
                  <c:v>Appropriate Achievement</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4'!$B$19:$B$22</c:f>
              <c:strCache>
                <c:ptCount val="4"/>
                <c:pt idx="0">
                  <c:v>ASD-N</c:v>
                </c:pt>
                <c:pt idx="1">
                  <c:v>ASD-E</c:v>
                </c:pt>
                <c:pt idx="2">
                  <c:v>ASD-S</c:v>
                </c:pt>
                <c:pt idx="3">
                  <c:v>ASD-W</c:v>
                </c:pt>
              </c:strCache>
            </c:strRef>
          </c:cat>
          <c:val>
            <c:numRef>
              <c:f>'Grade 4'!$D$19:$D$22</c:f>
              <c:numCache>
                <c:formatCode>General</c:formatCode>
                <c:ptCount val="4"/>
                <c:pt idx="0">
                  <c:v>60.8</c:v>
                </c:pt>
                <c:pt idx="1">
                  <c:v>53.4</c:v>
                </c:pt>
                <c:pt idx="2">
                  <c:v>56.2</c:v>
                </c:pt>
                <c:pt idx="3">
                  <c:v>56.7</c:v>
                </c:pt>
              </c:numCache>
            </c:numRef>
          </c:val>
          <c:extLst>
            <c:ext xmlns:c16="http://schemas.microsoft.com/office/drawing/2014/chart" uri="{C3380CC4-5D6E-409C-BE32-E72D297353CC}">
              <c16:uniqueId val="{00000001-2D30-4840-9003-7E272C0D8E42}"/>
            </c:ext>
          </c:extLst>
        </c:ser>
        <c:ser>
          <c:idx val="2"/>
          <c:order val="2"/>
          <c:tx>
            <c:strRef>
              <c:f>'Grade 4'!$E$18</c:f>
              <c:strCache>
                <c:ptCount val="1"/>
                <c:pt idx="0">
                  <c:v>Strong Achievement</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4'!$B$19:$B$22</c:f>
              <c:strCache>
                <c:ptCount val="4"/>
                <c:pt idx="0">
                  <c:v>ASD-N</c:v>
                </c:pt>
                <c:pt idx="1">
                  <c:v>ASD-E</c:v>
                </c:pt>
                <c:pt idx="2">
                  <c:v>ASD-S</c:v>
                </c:pt>
                <c:pt idx="3">
                  <c:v>ASD-W</c:v>
                </c:pt>
              </c:strCache>
            </c:strRef>
          </c:cat>
          <c:val>
            <c:numRef>
              <c:f>'Grade 4'!$E$19:$E$22</c:f>
              <c:numCache>
                <c:formatCode>General</c:formatCode>
                <c:ptCount val="4"/>
                <c:pt idx="0">
                  <c:v>16.3</c:v>
                </c:pt>
                <c:pt idx="1">
                  <c:v>16.8</c:v>
                </c:pt>
                <c:pt idx="2">
                  <c:v>21.4</c:v>
                </c:pt>
                <c:pt idx="3">
                  <c:v>18.7</c:v>
                </c:pt>
              </c:numCache>
            </c:numRef>
          </c:val>
          <c:extLst>
            <c:ext xmlns:c16="http://schemas.microsoft.com/office/drawing/2014/chart" uri="{C3380CC4-5D6E-409C-BE32-E72D297353CC}">
              <c16:uniqueId val="{00000002-2D30-4840-9003-7E272C0D8E42}"/>
            </c:ext>
          </c:extLst>
        </c:ser>
        <c:dLbls>
          <c:dLblPos val="outEnd"/>
          <c:showLegendKey val="0"/>
          <c:showVal val="1"/>
          <c:showCatName val="0"/>
          <c:showSerName val="0"/>
          <c:showPercent val="0"/>
          <c:showBubbleSize val="0"/>
        </c:dLbls>
        <c:gapWidth val="219"/>
        <c:overlap val="-27"/>
        <c:axId val="656076672"/>
        <c:axId val="656071752"/>
      </c:barChart>
      <c:catAx>
        <c:axId val="65607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6071752"/>
        <c:crosses val="autoZero"/>
        <c:auto val="1"/>
        <c:lblAlgn val="ctr"/>
        <c:lblOffset val="100"/>
        <c:noMultiLvlLbl val="0"/>
      </c:catAx>
      <c:valAx>
        <c:axId val="656071752"/>
        <c:scaling>
          <c:orientation val="minMax"/>
          <c:max val="10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CA"/>
                  <a:t>Percentage (%)</a:t>
                </a:r>
              </a:p>
            </c:rich>
          </c:tx>
          <c:layout>
            <c:manualLayout>
              <c:xMode val="edge"/>
              <c:yMode val="edge"/>
              <c:x val="1.9444444444444445E-2"/>
              <c:y val="0.3847258675998833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6076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chemeClr val="tx1"/>
      </a:solidFill>
      <a:round/>
    </a:ln>
    <a:effectLst/>
  </c:spPr>
  <c:txPr>
    <a:bodyPr/>
    <a:lstStyle/>
    <a:p>
      <a:pPr>
        <a:defRPr sz="11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r>
              <a:rPr lang="en-CA" sz="1600" b="1" i="0" baseline="0" dirty="0">
                <a:solidFill>
                  <a:sysClr val="windowText" lastClr="000000"/>
                </a:solidFill>
                <a:effectLst/>
              </a:rPr>
              <a:t>Grade 6 Scientific Literacy Assessment </a:t>
            </a:r>
          </a:p>
          <a:p>
            <a:pPr>
              <a:defRPr sz="1600">
                <a:solidFill>
                  <a:sysClr val="windowText" lastClr="000000"/>
                </a:solidFill>
              </a:defRPr>
            </a:pPr>
            <a:r>
              <a:rPr lang="en-CA" sz="1600" b="1" i="0" baseline="0" dirty="0">
                <a:solidFill>
                  <a:sysClr val="windowText" lastClr="000000"/>
                </a:solidFill>
                <a:effectLst/>
              </a:rPr>
              <a:t>Achievement Levels by District </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'Grade 6'!$C$17</c:f>
              <c:strCache>
                <c:ptCount val="1"/>
                <c:pt idx="0">
                  <c:v>Below Appropriate </c:v>
                </c:pt>
              </c:strCache>
            </c:strRef>
          </c:tx>
          <c:spPr>
            <a:solidFill>
              <a:srgbClr val="FF0000"/>
            </a:solidFill>
            <a:ln>
              <a:noFill/>
            </a:ln>
            <a:effectLst/>
          </c:spPr>
          <c:invertIfNegative val="0"/>
          <c:dLbls>
            <c:dLbl>
              <c:idx val="2"/>
              <c:tx>
                <c:rich>
                  <a:bodyPr/>
                  <a:lstStyle/>
                  <a:p>
                    <a:r>
                      <a:rPr lang="en-US"/>
                      <a:t>26.0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728-45DE-A6D2-9F8FF6F1930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6'!$B$18:$B$21</c:f>
              <c:strCache>
                <c:ptCount val="4"/>
                <c:pt idx="0">
                  <c:v>ASD-N</c:v>
                </c:pt>
                <c:pt idx="1">
                  <c:v>ASD-E</c:v>
                </c:pt>
                <c:pt idx="2">
                  <c:v>ASD-S</c:v>
                </c:pt>
                <c:pt idx="3">
                  <c:v>ASD-W</c:v>
                </c:pt>
              </c:strCache>
            </c:strRef>
          </c:cat>
          <c:val>
            <c:numRef>
              <c:f>'Grade 6'!$C$18:$C$21</c:f>
              <c:numCache>
                <c:formatCode>General</c:formatCode>
                <c:ptCount val="4"/>
                <c:pt idx="0">
                  <c:v>22.4</c:v>
                </c:pt>
                <c:pt idx="1">
                  <c:v>29.1</c:v>
                </c:pt>
                <c:pt idx="2">
                  <c:v>22.5</c:v>
                </c:pt>
                <c:pt idx="3">
                  <c:v>29.2</c:v>
                </c:pt>
              </c:numCache>
            </c:numRef>
          </c:val>
          <c:extLst>
            <c:ext xmlns:c16="http://schemas.microsoft.com/office/drawing/2014/chart" uri="{C3380CC4-5D6E-409C-BE32-E72D297353CC}">
              <c16:uniqueId val="{00000001-8728-45DE-A6D2-9F8FF6F19303}"/>
            </c:ext>
          </c:extLst>
        </c:ser>
        <c:ser>
          <c:idx val="1"/>
          <c:order val="1"/>
          <c:tx>
            <c:strRef>
              <c:f>'Grade 6'!$D$17</c:f>
              <c:strCache>
                <c:ptCount val="1"/>
                <c:pt idx="0">
                  <c:v>Appropriate Achievement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6'!$B$18:$B$21</c:f>
              <c:strCache>
                <c:ptCount val="4"/>
                <c:pt idx="0">
                  <c:v>ASD-N</c:v>
                </c:pt>
                <c:pt idx="1">
                  <c:v>ASD-E</c:v>
                </c:pt>
                <c:pt idx="2">
                  <c:v>ASD-S</c:v>
                </c:pt>
                <c:pt idx="3">
                  <c:v>ASD-W</c:v>
                </c:pt>
              </c:strCache>
            </c:strRef>
          </c:cat>
          <c:val>
            <c:numRef>
              <c:f>'Grade 6'!$D$18:$D$21</c:f>
              <c:numCache>
                <c:formatCode>General</c:formatCode>
                <c:ptCount val="4"/>
                <c:pt idx="0">
                  <c:v>60.7</c:v>
                </c:pt>
                <c:pt idx="1">
                  <c:v>56.2</c:v>
                </c:pt>
                <c:pt idx="2">
                  <c:v>55.4</c:v>
                </c:pt>
                <c:pt idx="3">
                  <c:v>54.1</c:v>
                </c:pt>
              </c:numCache>
            </c:numRef>
          </c:val>
          <c:extLst>
            <c:ext xmlns:c16="http://schemas.microsoft.com/office/drawing/2014/chart" uri="{C3380CC4-5D6E-409C-BE32-E72D297353CC}">
              <c16:uniqueId val="{00000002-8728-45DE-A6D2-9F8FF6F19303}"/>
            </c:ext>
          </c:extLst>
        </c:ser>
        <c:ser>
          <c:idx val="2"/>
          <c:order val="2"/>
          <c:tx>
            <c:strRef>
              <c:f>'Grade 6'!$E$17</c:f>
              <c:strCache>
                <c:ptCount val="1"/>
                <c:pt idx="0">
                  <c:v>Strong Achievement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6'!$B$18:$B$21</c:f>
              <c:strCache>
                <c:ptCount val="4"/>
                <c:pt idx="0">
                  <c:v>ASD-N</c:v>
                </c:pt>
                <c:pt idx="1">
                  <c:v>ASD-E</c:v>
                </c:pt>
                <c:pt idx="2">
                  <c:v>ASD-S</c:v>
                </c:pt>
                <c:pt idx="3">
                  <c:v>ASD-W</c:v>
                </c:pt>
              </c:strCache>
            </c:strRef>
          </c:cat>
          <c:val>
            <c:numRef>
              <c:f>'Grade 6'!$E$18:$E$21</c:f>
              <c:numCache>
                <c:formatCode>General</c:formatCode>
                <c:ptCount val="4"/>
                <c:pt idx="0">
                  <c:v>16.899999999999999</c:v>
                </c:pt>
                <c:pt idx="1">
                  <c:v>14.7</c:v>
                </c:pt>
                <c:pt idx="2">
                  <c:v>18.600000000000001</c:v>
                </c:pt>
                <c:pt idx="3">
                  <c:v>16.7</c:v>
                </c:pt>
              </c:numCache>
            </c:numRef>
          </c:val>
          <c:extLst>
            <c:ext xmlns:c16="http://schemas.microsoft.com/office/drawing/2014/chart" uri="{C3380CC4-5D6E-409C-BE32-E72D297353CC}">
              <c16:uniqueId val="{00000003-8728-45DE-A6D2-9F8FF6F19303}"/>
            </c:ext>
          </c:extLst>
        </c:ser>
        <c:dLbls>
          <c:dLblPos val="outEnd"/>
          <c:showLegendKey val="0"/>
          <c:showVal val="1"/>
          <c:showCatName val="0"/>
          <c:showSerName val="0"/>
          <c:showPercent val="0"/>
          <c:showBubbleSize val="0"/>
        </c:dLbls>
        <c:gapWidth val="219"/>
        <c:overlap val="-27"/>
        <c:axId val="602113872"/>
        <c:axId val="602118464"/>
      </c:barChart>
      <c:catAx>
        <c:axId val="60211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02118464"/>
        <c:crosses val="autoZero"/>
        <c:auto val="1"/>
        <c:lblAlgn val="ctr"/>
        <c:lblOffset val="100"/>
        <c:noMultiLvlLbl val="0"/>
      </c:catAx>
      <c:valAx>
        <c:axId val="602118464"/>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CA" b="1">
                    <a:solidFill>
                      <a:sysClr val="windowText" lastClr="000000"/>
                    </a:solidFill>
                  </a:rPr>
                  <a:t>Percentage (%)</a:t>
                </a:r>
              </a:p>
            </c:rich>
          </c:tx>
          <c:layout>
            <c:manualLayout>
              <c:xMode val="edge"/>
              <c:yMode val="edge"/>
              <c:x val="2.2222222222222223E-2"/>
              <c:y val="0.36164698162729664"/>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0211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CA" sz="1600" b="1" i="0" baseline="0" dirty="0">
                <a:solidFill>
                  <a:schemeClr val="tx1"/>
                </a:solidFill>
                <a:effectLst/>
              </a:rPr>
              <a:t>Grade 8 Scientific Literacy Assessment </a:t>
            </a:r>
          </a:p>
          <a:p>
            <a:pPr>
              <a:defRPr sz="1600"/>
            </a:pPr>
            <a:r>
              <a:rPr lang="en-CA" sz="1600" b="1" i="0" baseline="0" dirty="0">
                <a:solidFill>
                  <a:schemeClr val="tx1"/>
                </a:solidFill>
                <a:effectLst/>
              </a:rPr>
              <a:t>Achievement Levels by District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'Grade 8'!$B$18</c:f>
              <c:strCache>
                <c:ptCount val="1"/>
                <c:pt idx="0">
                  <c:v>Below Appropriate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8'!$A$19:$A$22</c:f>
              <c:strCache>
                <c:ptCount val="4"/>
                <c:pt idx="0">
                  <c:v>ASD-N</c:v>
                </c:pt>
                <c:pt idx="1">
                  <c:v>ASD-E</c:v>
                </c:pt>
                <c:pt idx="2">
                  <c:v>ASD-S</c:v>
                </c:pt>
                <c:pt idx="3">
                  <c:v>ASD-W</c:v>
                </c:pt>
              </c:strCache>
            </c:strRef>
          </c:cat>
          <c:val>
            <c:numRef>
              <c:f>'Grade 8'!$B$19:$B$22</c:f>
              <c:numCache>
                <c:formatCode>General</c:formatCode>
                <c:ptCount val="4"/>
                <c:pt idx="0">
                  <c:v>26.7</c:v>
                </c:pt>
                <c:pt idx="1">
                  <c:v>34.200000000000003</c:v>
                </c:pt>
                <c:pt idx="2">
                  <c:v>31.1</c:v>
                </c:pt>
                <c:pt idx="3">
                  <c:v>35.1</c:v>
                </c:pt>
              </c:numCache>
            </c:numRef>
          </c:val>
          <c:extLst>
            <c:ext xmlns:c16="http://schemas.microsoft.com/office/drawing/2014/chart" uri="{C3380CC4-5D6E-409C-BE32-E72D297353CC}">
              <c16:uniqueId val="{00000000-5E32-4A33-8816-E7565965E783}"/>
            </c:ext>
          </c:extLst>
        </c:ser>
        <c:ser>
          <c:idx val="1"/>
          <c:order val="1"/>
          <c:tx>
            <c:strRef>
              <c:f>'Grade 8'!$C$18</c:f>
              <c:strCache>
                <c:ptCount val="1"/>
                <c:pt idx="0">
                  <c:v>Appropriate Achievement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8'!$A$19:$A$22</c:f>
              <c:strCache>
                <c:ptCount val="4"/>
                <c:pt idx="0">
                  <c:v>ASD-N</c:v>
                </c:pt>
                <c:pt idx="1">
                  <c:v>ASD-E</c:v>
                </c:pt>
                <c:pt idx="2">
                  <c:v>ASD-S</c:v>
                </c:pt>
                <c:pt idx="3">
                  <c:v>ASD-W</c:v>
                </c:pt>
              </c:strCache>
            </c:strRef>
          </c:cat>
          <c:val>
            <c:numRef>
              <c:f>'Grade 8'!$C$19:$C$22</c:f>
              <c:numCache>
                <c:formatCode>General</c:formatCode>
                <c:ptCount val="4"/>
                <c:pt idx="0">
                  <c:v>64.8</c:v>
                </c:pt>
                <c:pt idx="1">
                  <c:v>57.9</c:v>
                </c:pt>
                <c:pt idx="2">
                  <c:v>55.4</c:v>
                </c:pt>
                <c:pt idx="3">
                  <c:v>54.2</c:v>
                </c:pt>
              </c:numCache>
            </c:numRef>
          </c:val>
          <c:extLst>
            <c:ext xmlns:c16="http://schemas.microsoft.com/office/drawing/2014/chart" uri="{C3380CC4-5D6E-409C-BE32-E72D297353CC}">
              <c16:uniqueId val="{00000001-5E32-4A33-8816-E7565965E783}"/>
            </c:ext>
          </c:extLst>
        </c:ser>
        <c:ser>
          <c:idx val="2"/>
          <c:order val="2"/>
          <c:tx>
            <c:strRef>
              <c:f>'Grade 8'!$D$18</c:f>
              <c:strCache>
                <c:ptCount val="1"/>
                <c:pt idx="0">
                  <c:v>Strong Achievement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8'!$A$19:$A$22</c:f>
              <c:strCache>
                <c:ptCount val="4"/>
                <c:pt idx="0">
                  <c:v>ASD-N</c:v>
                </c:pt>
                <c:pt idx="1">
                  <c:v>ASD-E</c:v>
                </c:pt>
                <c:pt idx="2">
                  <c:v>ASD-S</c:v>
                </c:pt>
                <c:pt idx="3">
                  <c:v>ASD-W</c:v>
                </c:pt>
              </c:strCache>
            </c:strRef>
          </c:cat>
          <c:val>
            <c:numRef>
              <c:f>'Grade 8'!$D$19:$D$22</c:f>
              <c:numCache>
                <c:formatCode>General</c:formatCode>
                <c:ptCount val="4"/>
                <c:pt idx="0">
                  <c:v>8.5</c:v>
                </c:pt>
                <c:pt idx="1">
                  <c:v>8</c:v>
                </c:pt>
                <c:pt idx="2">
                  <c:v>13.5</c:v>
                </c:pt>
                <c:pt idx="3">
                  <c:v>10.7</c:v>
                </c:pt>
              </c:numCache>
            </c:numRef>
          </c:val>
          <c:extLst>
            <c:ext xmlns:c16="http://schemas.microsoft.com/office/drawing/2014/chart" uri="{C3380CC4-5D6E-409C-BE32-E72D297353CC}">
              <c16:uniqueId val="{00000002-5E32-4A33-8816-E7565965E783}"/>
            </c:ext>
          </c:extLst>
        </c:ser>
        <c:dLbls>
          <c:dLblPos val="outEnd"/>
          <c:showLegendKey val="0"/>
          <c:showVal val="1"/>
          <c:showCatName val="0"/>
          <c:showSerName val="0"/>
          <c:showPercent val="0"/>
          <c:showBubbleSize val="0"/>
        </c:dLbls>
        <c:gapWidth val="219"/>
        <c:overlap val="-27"/>
        <c:axId val="698057944"/>
        <c:axId val="698050072"/>
      </c:barChart>
      <c:catAx>
        <c:axId val="698057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698050072"/>
        <c:crosses val="autoZero"/>
        <c:auto val="1"/>
        <c:lblAlgn val="ctr"/>
        <c:lblOffset val="100"/>
        <c:noMultiLvlLbl val="0"/>
      </c:catAx>
      <c:valAx>
        <c:axId val="698050072"/>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a:solidFill>
                      <a:schemeClr val="tx1"/>
                    </a:solidFill>
                  </a:rPr>
                  <a:t>Percentage (%)</a:t>
                </a:r>
              </a:p>
            </c:rich>
          </c:tx>
          <c:layout>
            <c:manualLayout>
              <c:xMode val="edge"/>
              <c:yMode val="edge"/>
              <c:x val="1.3888888888888888E-2"/>
              <c:y val="0.3986147564887722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698057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CA" b="1" dirty="0">
                <a:solidFill>
                  <a:schemeClr val="tx1"/>
                </a:solidFill>
              </a:rPr>
              <a:t>Grade 5 Mathematics Assessment </a:t>
            </a:r>
          </a:p>
          <a:p>
            <a:pPr>
              <a:defRPr/>
            </a:pPr>
            <a:r>
              <a:rPr lang="en-CA" b="1" dirty="0">
                <a:solidFill>
                  <a:schemeClr val="tx1"/>
                </a:solidFill>
              </a:rPr>
              <a:t>Achievement Levels By District</a:t>
            </a:r>
          </a:p>
        </c:rich>
      </c:tx>
      <c:layout>
        <c:manualLayout>
          <c:xMode val="edge"/>
          <c:yMode val="edge"/>
          <c:x val="0.34332338402929014"/>
          <c:y val="5.5555555555555552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Sheet2!$B$14</c:f>
              <c:strCache>
                <c:ptCount val="1"/>
                <c:pt idx="0">
                  <c:v>Below Appropriate Achievement</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Sheet2!$A$16:$A$20</c:f>
              <c:strCache>
                <c:ptCount val="5"/>
                <c:pt idx="0">
                  <c:v>Province (n=5506)</c:v>
                </c:pt>
                <c:pt idx="1">
                  <c:v>ASD-N (n=523)</c:v>
                </c:pt>
                <c:pt idx="2">
                  <c:v>ASD-E (n=1424)</c:v>
                </c:pt>
                <c:pt idx="3">
                  <c:v>ASD-S (n=1818)</c:v>
                </c:pt>
                <c:pt idx="4">
                  <c:v>ASD-W (n=1741) </c:v>
                </c:pt>
              </c:strCache>
            </c:strRef>
          </c:cat>
          <c:val>
            <c:numRef>
              <c:f>Sheet2!$B$16:$B$20</c:f>
              <c:numCache>
                <c:formatCode>General</c:formatCode>
                <c:ptCount val="5"/>
                <c:pt idx="0">
                  <c:v>49.8</c:v>
                </c:pt>
                <c:pt idx="1">
                  <c:v>53.5</c:v>
                </c:pt>
                <c:pt idx="2">
                  <c:v>55.8</c:v>
                </c:pt>
                <c:pt idx="3">
                  <c:v>45.4</c:v>
                </c:pt>
                <c:pt idx="4">
                  <c:v>48.4</c:v>
                </c:pt>
              </c:numCache>
            </c:numRef>
          </c:val>
          <c:extLst>
            <c:ext xmlns:c16="http://schemas.microsoft.com/office/drawing/2014/chart" uri="{C3380CC4-5D6E-409C-BE32-E72D297353CC}">
              <c16:uniqueId val="{00000000-A96D-4FC6-9312-7FA41B43BFD9}"/>
            </c:ext>
          </c:extLst>
        </c:ser>
        <c:ser>
          <c:idx val="1"/>
          <c:order val="1"/>
          <c:tx>
            <c:strRef>
              <c:f>Sheet2!$C$14</c:f>
              <c:strCache>
                <c:ptCount val="1"/>
                <c:pt idx="0">
                  <c:v>Appropriate Achievement</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Sheet2!$A$16:$A$20</c:f>
              <c:strCache>
                <c:ptCount val="5"/>
                <c:pt idx="0">
                  <c:v>Province (n=5506)</c:v>
                </c:pt>
                <c:pt idx="1">
                  <c:v>ASD-N (n=523)</c:v>
                </c:pt>
                <c:pt idx="2">
                  <c:v>ASD-E (n=1424)</c:v>
                </c:pt>
                <c:pt idx="3">
                  <c:v>ASD-S (n=1818)</c:v>
                </c:pt>
                <c:pt idx="4">
                  <c:v>ASD-W (n=1741) </c:v>
                </c:pt>
              </c:strCache>
            </c:strRef>
          </c:cat>
          <c:val>
            <c:numRef>
              <c:f>Sheet2!$C$16:$C$20</c:f>
              <c:numCache>
                <c:formatCode>General</c:formatCode>
                <c:ptCount val="5"/>
                <c:pt idx="0">
                  <c:v>42.3</c:v>
                </c:pt>
                <c:pt idx="1">
                  <c:v>40.4</c:v>
                </c:pt>
                <c:pt idx="2">
                  <c:v>37.700000000000003</c:v>
                </c:pt>
                <c:pt idx="3" formatCode="0.0">
                  <c:v>44</c:v>
                </c:pt>
                <c:pt idx="4">
                  <c:v>44.8</c:v>
                </c:pt>
              </c:numCache>
            </c:numRef>
          </c:val>
          <c:extLst>
            <c:ext xmlns:c16="http://schemas.microsoft.com/office/drawing/2014/chart" uri="{C3380CC4-5D6E-409C-BE32-E72D297353CC}">
              <c16:uniqueId val="{00000001-A96D-4FC6-9312-7FA41B43BFD9}"/>
            </c:ext>
          </c:extLst>
        </c:ser>
        <c:ser>
          <c:idx val="2"/>
          <c:order val="2"/>
          <c:tx>
            <c:strRef>
              <c:f>Sheet2!$D$14</c:f>
              <c:strCache>
                <c:ptCount val="1"/>
                <c:pt idx="0">
                  <c:v>Strong Achievement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Sheet2!$A$16:$A$20</c:f>
              <c:strCache>
                <c:ptCount val="5"/>
                <c:pt idx="0">
                  <c:v>Province (n=5506)</c:v>
                </c:pt>
                <c:pt idx="1">
                  <c:v>ASD-N (n=523)</c:v>
                </c:pt>
                <c:pt idx="2">
                  <c:v>ASD-E (n=1424)</c:v>
                </c:pt>
                <c:pt idx="3">
                  <c:v>ASD-S (n=1818)</c:v>
                </c:pt>
                <c:pt idx="4">
                  <c:v>ASD-W (n=1741) </c:v>
                </c:pt>
              </c:strCache>
            </c:strRef>
          </c:cat>
          <c:val>
            <c:numRef>
              <c:f>Sheet2!$D$16:$D$20</c:f>
              <c:numCache>
                <c:formatCode>General</c:formatCode>
                <c:ptCount val="5"/>
                <c:pt idx="0">
                  <c:v>7.9</c:v>
                </c:pt>
                <c:pt idx="1">
                  <c:v>6.1</c:v>
                </c:pt>
                <c:pt idx="2">
                  <c:v>6.5</c:v>
                </c:pt>
                <c:pt idx="3">
                  <c:v>10.6</c:v>
                </c:pt>
                <c:pt idx="4">
                  <c:v>6.8</c:v>
                </c:pt>
              </c:numCache>
            </c:numRef>
          </c:val>
          <c:extLst>
            <c:ext xmlns:c16="http://schemas.microsoft.com/office/drawing/2014/chart" uri="{C3380CC4-5D6E-409C-BE32-E72D297353CC}">
              <c16:uniqueId val="{00000002-A96D-4FC6-9312-7FA41B43BFD9}"/>
            </c:ext>
          </c:extLst>
        </c:ser>
        <c:dLbls>
          <c:dLblPos val="outEnd"/>
          <c:showLegendKey val="0"/>
          <c:showVal val="1"/>
          <c:showCatName val="0"/>
          <c:showSerName val="0"/>
          <c:showPercent val="0"/>
          <c:showBubbleSize val="0"/>
        </c:dLbls>
        <c:gapWidth val="219"/>
        <c:overlap val="-27"/>
        <c:axId val="1232125360"/>
        <c:axId val="1232134096"/>
      </c:barChart>
      <c:catAx>
        <c:axId val="123212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32134096"/>
        <c:crosses val="autoZero"/>
        <c:auto val="1"/>
        <c:lblAlgn val="ctr"/>
        <c:lblOffset val="100"/>
        <c:noMultiLvlLbl val="0"/>
      </c:catAx>
      <c:valAx>
        <c:axId val="1232134096"/>
        <c:scaling>
          <c:orientation val="minMax"/>
          <c:max val="100"/>
        </c:scaling>
        <c:delete val="1"/>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CA"/>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23212536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sz="16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920" b="1" i="0" u="none" strike="noStrike" kern="1200" spc="0" baseline="0">
                <a:solidFill>
                  <a:schemeClr val="tx1"/>
                </a:solidFill>
                <a:latin typeface="+mn-lt"/>
                <a:ea typeface="+mn-ea"/>
                <a:cs typeface="+mn-cs"/>
              </a:defRPr>
            </a:pPr>
            <a:r>
              <a:rPr lang="en-CA" b="1" dirty="0">
                <a:solidFill>
                  <a:schemeClr val="tx1"/>
                </a:solidFill>
              </a:rPr>
              <a:t>Grade 7 Mathematics Assessment </a:t>
            </a:r>
          </a:p>
          <a:p>
            <a:pPr algn="ctr">
              <a:defRPr b="1">
                <a:solidFill>
                  <a:schemeClr val="tx1"/>
                </a:solidFill>
              </a:defRPr>
            </a:pPr>
            <a:r>
              <a:rPr lang="en-CA" b="1" dirty="0">
                <a:solidFill>
                  <a:schemeClr val="tx1"/>
                </a:solidFill>
              </a:rPr>
              <a:t>Achievement Levels By District</a:t>
            </a:r>
          </a:p>
        </c:rich>
      </c:tx>
      <c:layout>
        <c:manualLayout>
          <c:xMode val="edge"/>
          <c:yMode val="edge"/>
          <c:x val="0.32880689407865576"/>
          <c:y val="6.0305740128208891E-2"/>
        </c:manualLayout>
      </c:layout>
      <c:overlay val="0"/>
      <c:spPr>
        <a:noFill/>
        <a:ln>
          <a:noFill/>
        </a:ln>
        <a:effectLst/>
      </c:spPr>
      <c:txPr>
        <a:bodyPr rot="0" spcFirstLastPara="1" vertOverflow="ellipsis" vert="horz" wrap="square" anchor="ctr" anchorCtr="1"/>
        <a:lstStyle/>
        <a:p>
          <a:pPr algn="ctr">
            <a:defRPr sz="192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v>Below Approriate Achievement</c:v>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Province (n=5446)</c:v>
                </c:pt>
                <c:pt idx="1">
                  <c:v>ASD-N (n=531)</c:v>
                </c:pt>
                <c:pt idx="2">
                  <c:v>ASD-E (n=1394)</c:v>
                </c:pt>
                <c:pt idx="3">
                  <c:v>ASD-S (n=1681)</c:v>
                </c:pt>
                <c:pt idx="4">
                  <c:v>ASD-W (n=1840) </c:v>
                </c:pt>
              </c:strCache>
            </c:strRef>
          </c:cat>
          <c:val>
            <c:numRef>
              <c:f>Sheet1!$B$15:$B$19</c:f>
              <c:numCache>
                <c:formatCode>General</c:formatCode>
                <c:ptCount val="5"/>
                <c:pt idx="0">
                  <c:v>56.4</c:v>
                </c:pt>
                <c:pt idx="1">
                  <c:v>50.3</c:v>
                </c:pt>
                <c:pt idx="2">
                  <c:v>55.4</c:v>
                </c:pt>
                <c:pt idx="3">
                  <c:v>58.3</c:v>
                </c:pt>
                <c:pt idx="4">
                  <c:v>57.3</c:v>
                </c:pt>
              </c:numCache>
            </c:numRef>
          </c:val>
          <c:extLst>
            <c:ext xmlns:c16="http://schemas.microsoft.com/office/drawing/2014/chart" uri="{C3380CC4-5D6E-409C-BE32-E72D297353CC}">
              <c16:uniqueId val="{00000000-CA8F-4945-9DC5-6C6266147AE8}"/>
            </c:ext>
          </c:extLst>
        </c:ser>
        <c:ser>
          <c:idx val="1"/>
          <c:order val="1"/>
          <c:tx>
            <c:v>Appropriate Achievement</c:v>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Province (n=5446)</c:v>
                </c:pt>
                <c:pt idx="1">
                  <c:v>ASD-N (n=531)</c:v>
                </c:pt>
                <c:pt idx="2">
                  <c:v>ASD-E (n=1394)</c:v>
                </c:pt>
                <c:pt idx="3">
                  <c:v>ASD-S (n=1681)</c:v>
                </c:pt>
                <c:pt idx="4">
                  <c:v>ASD-W (n=1840) </c:v>
                </c:pt>
              </c:strCache>
            </c:strRef>
          </c:cat>
          <c:val>
            <c:numRef>
              <c:f>Sheet1!$C$15:$C$19</c:f>
              <c:numCache>
                <c:formatCode>General</c:formatCode>
                <c:ptCount val="5"/>
                <c:pt idx="0">
                  <c:v>37.799999999999997</c:v>
                </c:pt>
                <c:pt idx="1">
                  <c:v>41.8</c:v>
                </c:pt>
                <c:pt idx="2">
                  <c:v>38.299999999999997</c:v>
                </c:pt>
                <c:pt idx="3">
                  <c:v>36.1</c:v>
                </c:pt>
                <c:pt idx="4">
                  <c:v>37.799999999999997</c:v>
                </c:pt>
              </c:numCache>
            </c:numRef>
          </c:val>
          <c:extLst>
            <c:ext xmlns:c16="http://schemas.microsoft.com/office/drawing/2014/chart" uri="{C3380CC4-5D6E-409C-BE32-E72D297353CC}">
              <c16:uniqueId val="{00000001-CA8F-4945-9DC5-6C6266147AE8}"/>
            </c:ext>
          </c:extLst>
        </c:ser>
        <c:ser>
          <c:idx val="2"/>
          <c:order val="2"/>
          <c:tx>
            <c:v>Strong Achievement</c:v>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Province (n=5446)</c:v>
                </c:pt>
                <c:pt idx="1">
                  <c:v>ASD-N (n=531)</c:v>
                </c:pt>
                <c:pt idx="2">
                  <c:v>ASD-E (n=1394)</c:v>
                </c:pt>
                <c:pt idx="3">
                  <c:v>ASD-S (n=1681)</c:v>
                </c:pt>
                <c:pt idx="4">
                  <c:v>ASD-W (n=1840) </c:v>
                </c:pt>
              </c:strCache>
            </c:strRef>
          </c:cat>
          <c:val>
            <c:numRef>
              <c:f>Sheet1!$D$15:$D$19</c:f>
              <c:numCache>
                <c:formatCode>General</c:formatCode>
                <c:ptCount val="5"/>
                <c:pt idx="0">
                  <c:v>5.8</c:v>
                </c:pt>
                <c:pt idx="1">
                  <c:v>7.9</c:v>
                </c:pt>
                <c:pt idx="2">
                  <c:v>6.3</c:v>
                </c:pt>
                <c:pt idx="3">
                  <c:v>5.6</c:v>
                </c:pt>
                <c:pt idx="4">
                  <c:v>4.9000000000000004</c:v>
                </c:pt>
              </c:numCache>
            </c:numRef>
          </c:val>
          <c:extLst>
            <c:ext xmlns:c16="http://schemas.microsoft.com/office/drawing/2014/chart" uri="{C3380CC4-5D6E-409C-BE32-E72D297353CC}">
              <c16:uniqueId val="{00000002-CA8F-4945-9DC5-6C6266147AE8}"/>
            </c:ext>
          </c:extLst>
        </c:ser>
        <c:dLbls>
          <c:dLblPos val="outEnd"/>
          <c:showLegendKey val="0"/>
          <c:showVal val="1"/>
          <c:showCatName val="0"/>
          <c:showSerName val="0"/>
          <c:showPercent val="0"/>
          <c:showBubbleSize val="0"/>
        </c:dLbls>
        <c:gapWidth val="219"/>
        <c:overlap val="-27"/>
        <c:axId val="1214748943"/>
        <c:axId val="1214756847"/>
      </c:barChart>
      <c:catAx>
        <c:axId val="1214748943"/>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CA"/>
                  <a:t>(n = total number of students)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14756847"/>
        <c:crosses val="autoZero"/>
        <c:auto val="1"/>
        <c:lblAlgn val="ctr"/>
        <c:lblOffset val="100"/>
        <c:noMultiLvlLbl val="0"/>
      </c:catAx>
      <c:valAx>
        <c:axId val="1214756847"/>
        <c:scaling>
          <c:orientation val="minMax"/>
          <c:max val="100"/>
        </c:scaling>
        <c:delete val="1"/>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CA"/>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214748943"/>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sz="16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600" b="1" i="0" u="none" strike="noStrike" baseline="0" dirty="0">
                <a:effectLst/>
              </a:rPr>
              <a:t>Grade 6 FI-Grade 1 Entry OPI Results </a:t>
            </a:r>
            <a:br>
              <a:rPr lang="en-US" sz="1600" b="1" baseline="0" dirty="0">
                <a:solidFill>
                  <a:sysClr val="windowText" lastClr="000000"/>
                </a:solidFill>
                <a:latin typeface="Arial" panose="020B0604020202020204" pitchFamily="34" charset="0"/>
                <a:cs typeface="Arial" panose="020B0604020202020204" pitchFamily="34" charset="0"/>
              </a:rPr>
            </a:br>
            <a:r>
              <a:rPr lang="en-US" sz="1600" b="1" baseline="0" dirty="0">
                <a:solidFill>
                  <a:sysClr val="windowText" lastClr="000000"/>
                </a:solidFill>
                <a:latin typeface="Arial" panose="020B0604020202020204" pitchFamily="34" charset="0"/>
                <a:cs typeface="Arial" panose="020B0604020202020204" pitchFamily="34" charset="0"/>
              </a:rPr>
              <a:t>Percentage of Students by Proficiency Level</a:t>
            </a:r>
          </a:p>
          <a:p>
            <a:pPr marL="0" marR="0" lvl="0" indent="0" algn="ctr" defTabSz="914400" rtl="0" eaLnBrk="1" fontAlgn="auto" latinLnBrk="0" hangingPunct="1">
              <a:lnSpc>
                <a:spcPct val="100000"/>
              </a:lnSpc>
              <a:spcBef>
                <a:spcPts val="0"/>
              </a:spcBef>
              <a:spcAft>
                <a:spcPts val="0"/>
              </a:spcAft>
              <a:buClrTx/>
              <a:buSzTx/>
              <a:buFontTx/>
              <a:buNone/>
              <a:tabLst/>
              <a:defRPr sz="1600" b="1">
                <a:solidFill>
                  <a:sysClr val="windowText" lastClr="000000"/>
                </a:solidFill>
                <a:latin typeface="Arial" panose="020B0604020202020204" pitchFamily="34" charset="0"/>
                <a:cs typeface="Arial" panose="020B0604020202020204" pitchFamily="34" charset="0"/>
              </a:defRPr>
            </a:pPr>
            <a:r>
              <a:rPr lang="en-US" sz="1600" b="1" i="0" baseline="0" dirty="0">
                <a:effectLst/>
              </a:rPr>
              <a:t>2022-23</a:t>
            </a:r>
            <a:endParaRPr lang="en-CA" sz="1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600" b="1">
                <a:solidFill>
                  <a:sysClr val="windowText" lastClr="000000"/>
                </a:solidFill>
                <a:latin typeface="Arial" panose="020B0604020202020204" pitchFamily="34" charset="0"/>
                <a:cs typeface="Arial" panose="020B0604020202020204" pitchFamily="34" charset="0"/>
              </a:defRPr>
            </a:pPr>
            <a:endParaRPr lang="en-US" sz="1600"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27249599882780368"/>
          <c:y val="4.8530436396044027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7605520158036785E-2"/>
          <c:y val="0.24999999999999997"/>
          <c:w val="0.92018347529880318"/>
          <c:h val="0.49336856541580953"/>
        </c:manualLayout>
      </c:layout>
      <c:barChart>
        <c:barDir val="col"/>
        <c:grouping val="clustered"/>
        <c:varyColors val="0"/>
        <c:ser>
          <c:idx val="0"/>
          <c:order val="0"/>
          <c:tx>
            <c:strRef>
              <c:f>Sheet2!$C$3</c:f>
              <c:strCache>
                <c:ptCount val="1"/>
                <c:pt idx="0">
                  <c:v>% of students at each level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Sheet2!$B$4:$B$12</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Sheet2!$C$4:$C$12</c:f>
              <c:numCache>
                <c:formatCode>0.0</c:formatCode>
                <c:ptCount val="9"/>
                <c:pt idx="0">
                  <c:v>0</c:v>
                </c:pt>
                <c:pt idx="1">
                  <c:v>1</c:v>
                </c:pt>
                <c:pt idx="2">
                  <c:v>17</c:v>
                </c:pt>
                <c:pt idx="3">
                  <c:v>21.9</c:v>
                </c:pt>
                <c:pt idx="4">
                  <c:v>53.3</c:v>
                </c:pt>
                <c:pt idx="5">
                  <c:v>6.1</c:v>
                </c:pt>
                <c:pt idx="6">
                  <c:v>0.7</c:v>
                </c:pt>
                <c:pt idx="7">
                  <c:v>0</c:v>
                </c:pt>
                <c:pt idx="8">
                  <c:v>0</c:v>
                </c:pt>
              </c:numCache>
            </c:numRef>
          </c:val>
          <c:extLst>
            <c:ext xmlns:c16="http://schemas.microsoft.com/office/drawing/2014/chart" uri="{C3380CC4-5D6E-409C-BE32-E72D297353CC}">
              <c16:uniqueId val="{00000000-EF99-4CA7-A286-3849E8542D66}"/>
            </c:ext>
          </c:extLst>
        </c:ser>
        <c:dLbls>
          <c:showLegendKey val="0"/>
          <c:showVal val="0"/>
          <c:showCatName val="0"/>
          <c:showSerName val="0"/>
          <c:showPercent val="0"/>
          <c:showBubbleSize val="0"/>
        </c:dLbls>
        <c:gapWidth val="46"/>
        <c:overlap val="-27"/>
        <c:axId val="659112768"/>
        <c:axId val="659113096"/>
      </c:barChart>
      <c:catAx>
        <c:axId val="65911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59113096"/>
        <c:crosses val="autoZero"/>
        <c:auto val="1"/>
        <c:lblAlgn val="ctr"/>
        <c:lblOffset val="100"/>
        <c:noMultiLvlLbl val="0"/>
      </c:catAx>
      <c:valAx>
        <c:axId val="659113096"/>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5911276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1600" b="1" i="0" baseline="0">
                <a:solidFill>
                  <a:sysClr val="windowText" lastClr="000000"/>
                </a:solidFill>
                <a:effectLst/>
                <a:latin typeface="Arial" panose="020B0604020202020204" pitchFamily="34" charset="0"/>
                <a:cs typeface="Arial" panose="020B0604020202020204" pitchFamily="34" charset="0"/>
              </a:rPr>
              <a:t>Grade 6 FSL Oral Proficiency Asssessment Results</a:t>
            </a:r>
            <a:endParaRPr lang="en-CA" sz="1600" b="1">
              <a:solidFill>
                <a:sysClr val="windowText" lastClr="000000"/>
              </a:solidFill>
              <a:effectLst/>
              <a:latin typeface="Arial" panose="020B0604020202020204" pitchFamily="34" charset="0"/>
              <a:cs typeface="Arial" panose="020B0604020202020204" pitchFamily="34" charset="0"/>
            </a:endParaRPr>
          </a:p>
          <a:p>
            <a:pPr>
              <a:defRPr sz="1600" b="1">
                <a:solidFill>
                  <a:sysClr val="windowText" lastClr="000000"/>
                </a:solidFill>
                <a:latin typeface="Arial" panose="020B0604020202020204" pitchFamily="34" charset="0"/>
                <a:cs typeface="Arial" panose="020B0604020202020204" pitchFamily="34" charset="0"/>
              </a:defRPr>
            </a:pPr>
            <a:r>
              <a:rPr lang="en-CA" sz="1600" b="1" i="0" baseline="0">
                <a:solidFill>
                  <a:sysClr val="windowText" lastClr="000000"/>
                </a:solidFill>
                <a:effectLst/>
                <a:latin typeface="Arial" panose="020B0604020202020204" pitchFamily="34" charset="0"/>
                <a:cs typeface="Arial" panose="020B0604020202020204" pitchFamily="34" charset="0"/>
              </a:rPr>
              <a:t>2016-17 - 2022-23 by Program at Intermediate and Above</a:t>
            </a:r>
            <a:endParaRPr lang="en-CA" sz="1600" b="1">
              <a:solidFill>
                <a:sysClr val="windowText" lastClr="000000"/>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Sheet3!$W$36</c:f>
              <c:strCache>
                <c:ptCount val="1"/>
                <c:pt idx="0">
                  <c:v>Early FI (n=407)</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Pt>
            <c:idx val="0"/>
            <c:marker>
              <c:symbol val="circle"/>
              <c:size val="5"/>
              <c:spPr>
                <a:solidFill>
                  <a:schemeClr val="accent1"/>
                </a:solidFill>
                <a:ln w="38100">
                  <a:solidFill>
                    <a:schemeClr val="accent1"/>
                  </a:solidFill>
                </a:ln>
                <a:effectLst/>
              </c:spPr>
            </c:marker>
            <c:bubble3D val="0"/>
            <c:spPr>
              <a:ln w="38100" cap="rnd">
                <a:solidFill>
                  <a:srgbClr val="00B050"/>
                </a:solidFill>
                <a:round/>
              </a:ln>
              <a:effectLst/>
            </c:spPr>
            <c:extLst>
              <c:ext xmlns:c16="http://schemas.microsoft.com/office/drawing/2014/chart" uri="{C3380CC4-5D6E-409C-BE32-E72D297353CC}">
                <c16:uniqueId val="{00000001-3DF7-49F7-BD59-9D4A56D19C90}"/>
              </c:ext>
            </c:extLst>
          </c:dPt>
          <c:dPt>
            <c:idx val="1"/>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3-3DF7-49F7-BD59-9D4A56D19C90}"/>
              </c:ext>
            </c:extLst>
          </c:dPt>
          <c:dPt>
            <c:idx val="2"/>
            <c:marker>
              <c:symbol val="circle"/>
              <c:size val="5"/>
              <c:spPr>
                <a:solidFill>
                  <a:schemeClr val="accent1"/>
                </a:solidFill>
                <a:ln w="38100">
                  <a:solidFill>
                    <a:schemeClr val="accent1"/>
                  </a:solidFill>
                </a:ln>
                <a:effectLst/>
              </c:spPr>
            </c:marker>
            <c:bubble3D val="0"/>
            <c:extLst>
              <c:ext xmlns:c16="http://schemas.microsoft.com/office/drawing/2014/chart" uri="{C3380CC4-5D6E-409C-BE32-E72D297353CC}">
                <c16:uniqueId val="{00000004-3DF7-49F7-BD59-9D4A56D19C90}"/>
              </c:ext>
            </c:extLst>
          </c:dPt>
          <c:dPt>
            <c:idx val="3"/>
            <c:marker>
              <c:symbol val="circle"/>
              <c:size val="5"/>
              <c:spPr>
                <a:solidFill>
                  <a:schemeClr val="accent1"/>
                </a:solidFill>
                <a:ln w="38100">
                  <a:solidFill>
                    <a:schemeClr val="accent1"/>
                  </a:solidFill>
                </a:ln>
                <a:effectLst/>
              </c:spPr>
            </c:marker>
            <c:bubble3D val="0"/>
            <c:extLst>
              <c:ext xmlns:c16="http://schemas.microsoft.com/office/drawing/2014/chart" uri="{C3380CC4-5D6E-409C-BE32-E72D297353CC}">
                <c16:uniqueId val="{00000005-3DF7-49F7-BD59-9D4A56D19C90}"/>
              </c:ext>
            </c:extLst>
          </c:dPt>
          <c:dLbls>
            <c:dLbl>
              <c:idx val="3"/>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3DF7-49F7-BD59-9D4A56D19C90}"/>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Sheet3!$V$39:$V$42</c:f>
              <c:strCache>
                <c:ptCount val="4"/>
                <c:pt idx="0">
                  <c:v>2016-17</c:v>
                </c:pt>
                <c:pt idx="1">
                  <c:v>2018-19</c:v>
                </c:pt>
                <c:pt idx="2">
                  <c:v>2021-22</c:v>
                </c:pt>
                <c:pt idx="3">
                  <c:v>2022-23</c:v>
                </c:pt>
              </c:strCache>
            </c:strRef>
          </c:cat>
          <c:val>
            <c:numRef>
              <c:f>Sheet3!$W$39:$W$42</c:f>
              <c:numCache>
                <c:formatCode>0.0</c:formatCode>
                <c:ptCount val="4"/>
                <c:pt idx="0" formatCode="General">
                  <c:v>62.3</c:v>
                </c:pt>
                <c:pt idx="1">
                  <c:v>46.4</c:v>
                </c:pt>
                <c:pt idx="2" formatCode="General">
                  <c:v>37.299999999999997</c:v>
                </c:pt>
                <c:pt idx="3" formatCode="General">
                  <c:v>60.1</c:v>
                </c:pt>
              </c:numCache>
            </c:numRef>
          </c:val>
          <c:smooth val="0"/>
          <c:extLst>
            <c:ext xmlns:c16="http://schemas.microsoft.com/office/drawing/2014/chart" uri="{C3380CC4-5D6E-409C-BE32-E72D297353CC}">
              <c16:uniqueId val="{00000006-3DF7-49F7-BD59-9D4A56D19C90}"/>
            </c:ext>
          </c:extLst>
        </c:ser>
        <c:ser>
          <c:idx val="1"/>
          <c:order val="1"/>
          <c:tx>
            <c:strRef>
              <c:f>Sheet3!$X$36</c:f>
              <c:strCache>
                <c:ptCount val="1"/>
                <c:pt idx="0">
                  <c:v>Late FI (n=N/A)</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dLbls>
            <c:dLbl>
              <c:idx val="0"/>
              <c:layout>
                <c:manualLayout>
                  <c:x val="-2.7802813419590438E-2"/>
                  <c:y val="-0.107546201480109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F7-49F7-BD59-9D4A56D19C90}"/>
                </c:ext>
              </c:extLst>
            </c:dLbl>
            <c:dLbl>
              <c:idx val="1"/>
              <c:layout>
                <c:manualLayout>
                  <c:x val="-2.9561120191896047E-2"/>
                  <c:y val="-5.0264517024870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F7-49F7-BD59-9D4A56D19C90}"/>
                </c:ext>
              </c:extLst>
            </c:dLbl>
            <c:dLbl>
              <c:idx val="2"/>
              <c:layout>
                <c:manualLayout>
                  <c:x val="-1.8983436347846428E-2"/>
                  <c:y val="-2.9806772576570759E-2"/>
                </c:manualLayout>
              </c:layout>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F7-49F7-BD59-9D4A56D19C90}"/>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Sheet3!$V$39:$V$42</c:f>
              <c:strCache>
                <c:ptCount val="4"/>
                <c:pt idx="0">
                  <c:v>2016-17</c:v>
                </c:pt>
                <c:pt idx="1">
                  <c:v>2018-19</c:v>
                </c:pt>
                <c:pt idx="2">
                  <c:v>2021-22</c:v>
                </c:pt>
                <c:pt idx="3">
                  <c:v>2022-23</c:v>
                </c:pt>
              </c:strCache>
            </c:strRef>
          </c:cat>
          <c:val>
            <c:numRef>
              <c:f>Sheet3!$X$39:$X$42</c:f>
              <c:numCache>
                <c:formatCode>0.0</c:formatCode>
                <c:ptCount val="4"/>
                <c:pt idx="0" formatCode="General">
                  <c:v>8.5</c:v>
                </c:pt>
                <c:pt idx="1">
                  <c:v>6.3</c:v>
                </c:pt>
                <c:pt idx="2" formatCode="General">
                  <c:v>0</c:v>
                </c:pt>
              </c:numCache>
            </c:numRef>
          </c:val>
          <c:smooth val="0"/>
          <c:extLst>
            <c:ext xmlns:c16="http://schemas.microsoft.com/office/drawing/2014/chart" uri="{C3380CC4-5D6E-409C-BE32-E72D297353CC}">
              <c16:uniqueId val="{0000000A-3DF7-49F7-BD59-9D4A56D19C90}"/>
            </c:ext>
          </c:extLst>
        </c:ser>
        <c:ser>
          <c:idx val="2"/>
          <c:order val="2"/>
          <c:tx>
            <c:strRef>
              <c:f>Sheet3!$Y$36</c:f>
              <c:strCache>
                <c:ptCount val="1"/>
                <c:pt idx="0">
                  <c:v>PIF (n=N/A)</c:v>
                </c:pt>
              </c:strCache>
            </c:strRef>
          </c:tx>
          <c:spPr>
            <a:ln w="38100" cap="rnd">
              <a:solidFill>
                <a:srgbClr val="C00000"/>
              </a:solidFill>
              <a:round/>
            </a:ln>
            <a:effectLst/>
          </c:spPr>
          <c:marker>
            <c:symbol val="circle"/>
            <c:size val="5"/>
            <c:spPr>
              <a:solidFill>
                <a:schemeClr val="accent3"/>
              </a:solidFill>
              <a:ln w="38100">
                <a:solidFill>
                  <a:srgbClr val="C00000"/>
                </a:solidFill>
              </a:ln>
              <a:effectLst/>
            </c:spPr>
          </c:marker>
          <c:dLbls>
            <c:dLbl>
              <c:idx val="0"/>
              <c:layout>
                <c:manualLayout>
                  <c:x val="-3.1890776075568728E-2"/>
                  <c:y val="-1.9291491930144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F7-49F7-BD59-9D4A56D19C90}"/>
                </c:ext>
              </c:extLst>
            </c:dLbl>
            <c:dLbl>
              <c:idx val="1"/>
              <c:layout>
                <c:manualLayout>
                  <c:x val="-3.1455906977283232E-2"/>
                  <c:y val="1.16625251815489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F7-49F7-BD59-9D4A56D19C90}"/>
                </c:ext>
              </c:extLst>
            </c:dLbl>
            <c:dLbl>
              <c:idx val="2"/>
              <c:layout>
                <c:manualLayout>
                  <c:x val="-5.0000933471787662E-2"/>
                  <c:y val="9.3493502974749346E-3"/>
                </c:manualLayout>
              </c:layout>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F7-49F7-BD59-9D4A56D19C90}"/>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Sheet3!$V$39:$V$42</c:f>
              <c:strCache>
                <c:ptCount val="4"/>
                <c:pt idx="0">
                  <c:v>2016-17</c:v>
                </c:pt>
                <c:pt idx="1">
                  <c:v>2018-19</c:v>
                </c:pt>
                <c:pt idx="2">
                  <c:v>2021-22</c:v>
                </c:pt>
                <c:pt idx="3">
                  <c:v>2022-23</c:v>
                </c:pt>
              </c:strCache>
            </c:strRef>
          </c:cat>
          <c:val>
            <c:numRef>
              <c:f>Sheet3!$Y$39:$Y$42</c:f>
              <c:numCache>
                <c:formatCode>General</c:formatCode>
                <c:ptCount val="4"/>
                <c:pt idx="0">
                  <c:v>0.8</c:v>
                </c:pt>
                <c:pt idx="1">
                  <c:v>1</c:v>
                </c:pt>
                <c:pt idx="2">
                  <c:v>0.6</c:v>
                </c:pt>
              </c:numCache>
            </c:numRef>
          </c:val>
          <c:smooth val="0"/>
          <c:extLst>
            <c:ext xmlns:c16="http://schemas.microsoft.com/office/drawing/2014/chart" uri="{C3380CC4-5D6E-409C-BE32-E72D297353CC}">
              <c16:uniqueId val="{0000000E-3DF7-49F7-BD59-9D4A56D19C90}"/>
            </c:ext>
          </c:extLst>
        </c:ser>
        <c:dLbls>
          <c:dLblPos val="t"/>
          <c:showLegendKey val="0"/>
          <c:showVal val="1"/>
          <c:showCatName val="0"/>
          <c:showSerName val="0"/>
          <c:showPercent val="0"/>
          <c:showBubbleSize val="0"/>
        </c:dLbls>
        <c:marker val="1"/>
        <c:smooth val="0"/>
        <c:axId val="382768896"/>
        <c:axId val="382769224"/>
      </c:lineChart>
      <c:catAx>
        <c:axId val="38276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382769224"/>
        <c:crosses val="autoZero"/>
        <c:auto val="1"/>
        <c:lblAlgn val="ctr"/>
        <c:lblOffset val="100"/>
        <c:noMultiLvlLbl val="0"/>
      </c:catAx>
      <c:valAx>
        <c:axId val="382769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768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9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CA" sz="2000"/>
              <a:t>Grade 4 English Reading Assessment</a:t>
            </a:r>
          </a:p>
          <a:p>
            <a:pPr>
              <a:defRPr sz="2000"/>
            </a:pPr>
            <a:r>
              <a:rPr lang="en-CA" sz="2000"/>
              <a:t>Achievement Levels by Province and District</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620759710287918"/>
          <c:y val="0.18017612309991871"/>
          <c:w val="0.87484319731230509"/>
          <c:h val="0.57290064653489425"/>
        </c:manualLayout>
      </c:layout>
      <c:barChart>
        <c:barDir val="col"/>
        <c:grouping val="stacked"/>
        <c:varyColors val="0"/>
        <c:ser>
          <c:idx val="0"/>
          <c:order val="0"/>
          <c:tx>
            <c:strRef>
              <c:f>'G4 Districts'!$C$2:$C$3</c:f>
              <c:strCache>
                <c:ptCount val="2"/>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'G4 Districts'!$A$4:$A$12</c:f>
              <c:strCache>
                <c:ptCount val="9"/>
                <c:pt idx="0">
                  <c:v>Province
(n=5374) </c:v>
                </c:pt>
                <c:pt idx="2">
                  <c:v>ASD-N
(n=526)</c:v>
                </c:pt>
                <c:pt idx="4">
                  <c:v>ASD-E
(n=1365)</c:v>
                </c:pt>
                <c:pt idx="6">
                  <c:v>ASD-S
(n=1697)</c:v>
                </c:pt>
                <c:pt idx="8">
                  <c:v>ASD-W
(n=1786)</c:v>
                </c:pt>
              </c:strCache>
            </c:strRef>
          </c:cat>
          <c:val>
            <c:numRef>
              <c:f>'G4 Districts'!$C$4:$C$12</c:f>
              <c:numCache>
                <c:formatCode>General</c:formatCode>
                <c:ptCount val="9"/>
                <c:pt idx="0">
                  <c:v>43.4</c:v>
                </c:pt>
                <c:pt idx="2" formatCode="0.0">
                  <c:v>41.8</c:v>
                </c:pt>
                <c:pt idx="4" formatCode="0.0">
                  <c:v>47.3</c:v>
                </c:pt>
                <c:pt idx="6" formatCode="0.0">
                  <c:v>40.1</c:v>
                </c:pt>
                <c:pt idx="8" formatCode="0.0">
                  <c:v>44</c:v>
                </c:pt>
              </c:numCache>
            </c:numRef>
          </c:val>
          <c:extLst>
            <c:ext xmlns:c16="http://schemas.microsoft.com/office/drawing/2014/chart" uri="{C3380CC4-5D6E-409C-BE32-E72D297353CC}">
              <c16:uniqueId val="{00000000-4407-444E-937F-A59AFF95509A}"/>
            </c:ext>
          </c:extLst>
        </c:ser>
        <c:ser>
          <c:idx val="1"/>
          <c:order val="1"/>
          <c:tx>
            <c:strRef>
              <c:f>'G4 Districts'!$D$2:$D$3</c:f>
              <c:strCache>
                <c:ptCount val="2"/>
                <c:pt idx="0">
                  <c:v>Appropriate</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'G4 Districts'!$A$4:$A$12</c:f>
              <c:strCache>
                <c:ptCount val="9"/>
                <c:pt idx="0">
                  <c:v>Province
(n=5374) </c:v>
                </c:pt>
                <c:pt idx="2">
                  <c:v>ASD-N
(n=526)</c:v>
                </c:pt>
                <c:pt idx="4">
                  <c:v>ASD-E
(n=1365)</c:v>
                </c:pt>
                <c:pt idx="6">
                  <c:v>ASD-S
(n=1697)</c:v>
                </c:pt>
                <c:pt idx="8">
                  <c:v>ASD-W
(n=1786)</c:v>
                </c:pt>
              </c:strCache>
            </c:strRef>
          </c:cat>
          <c:val>
            <c:numRef>
              <c:f>'G4 Districts'!$D$4:$D$12</c:f>
              <c:numCache>
                <c:formatCode>General</c:formatCode>
                <c:ptCount val="9"/>
                <c:pt idx="0">
                  <c:v>51.3</c:v>
                </c:pt>
                <c:pt idx="2" formatCode="0.0">
                  <c:v>53.4</c:v>
                </c:pt>
                <c:pt idx="4" formatCode="0.0">
                  <c:v>48.5</c:v>
                </c:pt>
                <c:pt idx="6" formatCode="0.0">
                  <c:v>53.1</c:v>
                </c:pt>
                <c:pt idx="8" formatCode="0.0">
                  <c:v>51.1</c:v>
                </c:pt>
              </c:numCache>
            </c:numRef>
          </c:val>
          <c:extLst>
            <c:ext xmlns:c16="http://schemas.microsoft.com/office/drawing/2014/chart" uri="{C3380CC4-5D6E-409C-BE32-E72D297353CC}">
              <c16:uniqueId val="{00000001-4407-444E-937F-A59AFF95509A}"/>
            </c:ext>
          </c:extLst>
        </c:ser>
        <c:ser>
          <c:idx val="2"/>
          <c:order val="2"/>
          <c:tx>
            <c:strRef>
              <c:f>'G4 Districts'!$E$2:$E$3</c:f>
              <c:strCache>
                <c:ptCount val="2"/>
                <c:pt idx="0">
                  <c:v>Strong</c:v>
                </c:pt>
              </c:strCache>
            </c:strRef>
          </c:tx>
          <c:spPr>
            <a:solidFill>
              <a:srgbClr val="92D05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'G4 Districts'!$A$4:$A$12</c:f>
              <c:strCache>
                <c:ptCount val="9"/>
                <c:pt idx="0">
                  <c:v>Province
(n=5374) </c:v>
                </c:pt>
                <c:pt idx="2">
                  <c:v>ASD-N
(n=526)</c:v>
                </c:pt>
                <c:pt idx="4">
                  <c:v>ASD-E
(n=1365)</c:v>
                </c:pt>
                <c:pt idx="6">
                  <c:v>ASD-S
(n=1697)</c:v>
                </c:pt>
                <c:pt idx="8">
                  <c:v>ASD-W
(n=1786)</c:v>
                </c:pt>
              </c:strCache>
            </c:strRef>
          </c:cat>
          <c:val>
            <c:numRef>
              <c:f>'G4 Districts'!$E$4:$E$12</c:f>
              <c:numCache>
                <c:formatCode>General</c:formatCode>
                <c:ptCount val="9"/>
                <c:pt idx="0">
                  <c:v>5.3</c:v>
                </c:pt>
                <c:pt idx="2" formatCode="0.0">
                  <c:v>4.8</c:v>
                </c:pt>
                <c:pt idx="4" formatCode="0.0">
                  <c:v>4.2</c:v>
                </c:pt>
                <c:pt idx="6" formatCode="0.0">
                  <c:v>6.8</c:v>
                </c:pt>
                <c:pt idx="8" formatCode="0.0">
                  <c:v>4.9000000000000004</c:v>
                </c:pt>
              </c:numCache>
            </c:numRef>
          </c:val>
          <c:extLst>
            <c:ext xmlns:c16="http://schemas.microsoft.com/office/drawing/2014/chart" uri="{C3380CC4-5D6E-409C-BE32-E72D297353CC}">
              <c16:uniqueId val="{00000002-4407-444E-937F-A59AFF95509A}"/>
            </c:ext>
          </c:extLst>
        </c:ser>
        <c:dLbls>
          <c:dLblPos val="ctr"/>
          <c:showLegendKey val="0"/>
          <c:showVal val="1"/>
          <c:showCatName val="0"/>
          <c:showSerName val="0"/>
          <c:showPercent val="0"/>
          <c:showBubbleSize val="0"/>
        </c:dLbls>
        <c:gapWidth val="0"/>
        <c:overlap val="100"/>
        <c:axId val="835921600"/>
        <c:axId val="835919960"/>
      </c:barChart>
      <c:catAx>
        <c:axId val="8359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crossAx val="835919960"/>
        <c:crosses val="autoZero"/>
        <c:auto val="1"/>
        <c:lblAlgn val="ctr"/>
        <c:lblOffset val="100"/>
        <c:noMultiLvlLbl val="0"/>
      </c:catAx>
      <c:valAx>
        <c:axId val="835919960"/>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crossAx val="83592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400" b="1">
          <a:solidFill>
            <a:sysClr val="windowText" lastClr="000000"/>
          </a:solidFill>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ASD-North </a:t>
            </a:r>
          </a:p>
          <a:p>
            <a:pPr>
              <a:defRPr sz="1600" b="1"/>
            </a:pPr>
            <a:r>
              <a:rPr lang="en-US" sz="1600" b="1" dirty="0"/>
              <a:t>Students at Intermediate or Above by Program</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Sheet3!$C$3</c:f>
              <c:strCache>
                <c:ptCount val="1"/>
                <c:pt idx="0">
                  <c:v>FI Grade 3 Entry (n=46)</c:v>
                </c:pt>
              </c:strCache>
            </c:strRef>
          </c:tx>
          <c:spPr>
            <a:ln w="28575" cap="rnd">
              <a:solidFill>
                <a:srgbClr val="0070C0"/>
              </a:solidFill>
              <a:round/>
            </a:ln>
            <a:effectLst/>
          </c:spPr>
          <c:marker>
            <c:symbol val="circle"/>
            <c:size val="5"/>
            <c:spPr>
              <a:solidFill>
                <a:schemeClr val="accent1"/>
              </a:solidFill>
              <a:ln w="9525">
                <a:solidFill>
                  <a:srgbClr val="0070C0"/>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Sheet3!$B$4:$B$7</c:f>
              <c:strCache>
                <c:ptCount val="4"/>
                <c:pt idx="0">
                  <c:v>2016-17</c:v>
                </c:pt>
                <c:pt idx="1">
                  <c:v>2018-19</c:v>
                </c:pt>
                <c:pt idx="2">
                  <c:v>2021-22</c:v>
                </c:pt>
                <c:pt idx="3">
                  <c:v>2022-23</c:v>
                </c:pt>
              </c:strCache>
            </c:strRef>
          </c:cat>
          <c:val>
            <c:numRef>
              <c:f>Sheet3!$C$4:$C$7</c:f>
              <c:numCache>
                <c:formatCode>0.0</c:formatCode>
                <c:ptCount val="4"/>
                <c:pt idx="0">
                  <c:v>50</c:v>
                </c:pt>
                <c:pt idx="1">
                  <c:v>16.100000000000001</c:v>
                </c:pt>
                <c:pt idx="2">
                  <c:v>23.1</c:v>
                </c:pt>
                <c:pt idx="3">
                  <c:v>23.9</c:v>
                </c:pt>
              </c:numCache>
            </c:numRef>
          </c:val>
          <c:smooth val="0"/>
          <c:extLst>
            <c:ext xmlns:c16="http://schemas.microsoft.com/office/drawing/2014/chart" uri="{C3380CC4-5D6E-409C-BE32-E72D297353CC}">
              <c16:uniqueId val="{00000000-71F7-49B4-BB5A-80E9C016626D}"/>
            </c:ext>
          </c:extLst>
        </c:ser>
        <c:ser>
          <c:idx val="1"/>
          <c:order val="1"/>
          <c:tx>
            <c:strRef>
              <c:f>Sheet3!$D$3</c:f>
              <c:strCache>
                <c:ptCount val="1"/>
                <c:pt idx="0">
                  <c:v>Late FI (n=N/A)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1.8620978878247752E-2"/>
                  <c:y val="-3.32779138748219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F7-49B4-BB5A-80E9C016626D}"/>
                </c:ext>
              </c:extLst>
            </c:dLbl>
            <c:dLbl>
              <c:idx val="2"/>
              <c:layout>
                <c:manualLayout>
                  <c:x val="-4.097331583552158E-3"/>
                  <c:y val="-2.1017635953400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F7-49B4-BB5A-80E9C016626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Sheet3!$B$4:$B$7</c:f>
              <c:strCache>
                <c:ptCount val="4"/>
                <c:pt idx="0">
                  <c:v>2016-17</c:v>
                </c:pt>
                <c:pt idx="1">
                  <c:v>2018-19</c:v>
                </c:pt>
                <c:pt idx="2">
                  <c:v>2021-22</c:v>
                </c:pt>
                <c:pt idx="3">
                  <c:v>2022-23</c:v>
                </c:pt>
              </c:strCache>
            </c:strRef>
          </c:cat>
          <c:val>
            <c:numRef>
              <c:f>Sheet3!$D$4:$D$7</c:f>
              <c:numCache>
                <c:formatCode>0.0</c:formatCode>
                <c:ptCount val="4"/>
                <c:pt idx="0">
                  <c:v>25</c:v>
                </c:pt>
                <c:pt idx="1">
                  <c:v>5.4</c:v>
                </c:pt>
                <c:pt idx="2">
                  <c:v>0</c:v>
                </c:pt>
              </c:numCache>
            </c:numRef>
          </c:val>
          <c:smooth val="0"/>
          <c:extLst>
            <c:ext xmlns:c16="http://schemas.microsoft.com/office/drawing/2014/chart" uri="{C3380CC4-5D6E-409C-BE32-E72D297353CC}">
              <c16:uniqueId val="{00000003-71F7-49B4-BB5A-80E9C016626D}"/>
            </c:ext>
          </c:extLst>
        </c:ser>
        <c:ser>
          <c:idx val="2"/>
          <c:order val="2"/>
          <c:tx>
            <c:strRef>
              <c:f>Sheet3!$E$3</c:f>
              <c:strCache>
                <c:ptCount val="1"/>
                <c:pt idx="0">
                  <c:v>PIF (n=N/A)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1"/>
              <c:layout>
                <c:manualLayout>
                  <c:x val="-5.5072983738515068E-2"/>
                  <c:y val="-2.1160373735470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F7-49B4-BB5A-80E9C016626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Sheet3!$B$4:$B$7</c:f>
              <c:strCache>
                <c:ptCount val="4"/>
                <c:pt idx="0">
                  <c:v>2016-17</c:v>
                </c:pt>
                <c:pt idx="1">
                  <c:v>2018-19</c:v>
                </c:pt>
                <c:pt idx="2">
                  <c:v>2021-22</c:v>
                </c:pt>
                <c:pt idx="3">
                  <c:v>2022-23</c:v>
                </c:pt>
              </c:strCache>
            </c:strRef>
          </c:cat>
          <c:val>
            <c:numRef>
              <c:f>Sheet3!$E$4:$E$7</c:f>
              <c:numCache>
                <c:formatCode>0.0</c:formatCode>
                <c:ptCount val="4"/>
                <c:pt idx="0">
                  <c:v>0</c:v>
                </c:pt>
                <c:pt idx="1">
                  <c:v>0</c:v>
                </c:pt>
                <c:pt idx="2">
                  <c:v>2.8</c:v>
                </c:pt>
              </c:numCache>
            </c:numRef>
          </c:val>
          <c:smooth val="0"/>
          <c:extLst>
            <c:ext xmlns:c16="http://schemas.microsoft.com/office/drawing/2014/chart" uri="{C3380CC4-5D6E-409C-BE32-E72D297353CC}">
              <c16:uniqueId val="{00000005-71F7-49B4-BB5A-80E9C016626D}"/>
            </c:ext>
          </c:extLst>
        </c:ser>
        <c:dLbls>
          <c:dLblPos val="t"/>
          <c:showLegendKey val="0"/>
          <c:showVal val="1"/>
          <c:showCatName val="0"/>
          <c:showSerName val="0"/>
          <c:showPercent val="0"/>
          <c:showBubbleSize val="0"/>
        </c:dLbls>
        <c:marker val="1"/>
        <c:smooth val="0"/>
        <c:axId val="555642448"/>
        <c:axId val="555643104"/>
      </c:lineChart>
      <c:catAx>
        <c:axId val="55564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5643104"/>
        <c:crosses val="autoZero"/>
        <c:auto val="1"/>
        <c:lblAlgn val="ctr"/>
        <c:lblOffset val="100"/>
        <c:noMultiLvlLbl val="0"/>
      </c:catAx>
      <c:valAx>
        <c:axId val="555643104"/>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564244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2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1" i="0" u="none" strike="noStrike" kern="1200" spc="0" baseline="0">
                <a:solidFill>
                  <a:schemeClr val="tx1">
                    <a:lumMod val="65000"/>
                    <a:lumOff val="35000"/>
                  </a:schemeClr>
                </a:solidFill>
                <a:latin typeface="+mn-lt"/>
                <a:ea typeface="+mn-ea"/>
                <a:cs typeface="+mn-cs"/>
              </a:defRPr>
            </a:pPr>
            <a:r>
              <a:rPr lang="en-US" sz="1600" b="1"/>
              <a:t>ASD-East </a:t>
            </a:r>
          </a:p>
          <a:p>
            <a:pPr algn="ctr" rtl="0">
              <a:defRPr sz="1600" b="1"/>
            </a:pPr>
            <a:r>
              <a:rPr lang="en-US" sz="1600" b="1"/>
              <a:t>Students at Intermediate or Above by Program</a:t>
            </a:r>
          </a:p>
        </c:rich>
      </c:tx>
      <c:layout>
        <c:manualLayout>
          <c:xMode val="edge"/>
          <c:yMode val="edge"/>
          <c:x val="0.20083012755618546"/>
          <c:y val="3.6396884815627556E-2"/>
        </c:manualLayout>
      </c:layout>
      <c:overlay val="0"/>
      <c:spPr>
        <a:noFill/>
        <a:ln>
          <a:noFill/>
        </a:ln>
        <a:effectLst/>
      </c:spPr>
      <c:txPr>
        <a:bodyPr rot="0" spcFirstLastPara="1" vertOverflow="ellipsis" vert="horz" wrap="square" anchor="ctr" anchorCtr="1"/>
        <a:lstStyle/>
        <a:p>
          <a:pPr algn="ctr" rtl="0">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Sheet3!$H$3</c:f>
              <c:strCache>
                <c:ptCount val="1"/>
                <c:pt idx="0">
                  <c:v>FI Grade 3 Entry (n=108)</c:v>
                </c:pt>
              </c:strCache>
            </c:strRef>
          </c:tx>
          <c:spPr>
            <a:ln w="28575" cap="rnd">
              <a:solidFill>
                <a:srgbClr val="0070C0"/>
              </a:solidFill>
              <a:round/>
            </a:ln>
            <a:effectLst/>
          </c:spPr>
          <c:marker>
            <c:symbol val="circle"/>
            <c:size val="5"/>
            <c:spPr>
              <a:solidFill>
                <a:schemeClr val="accent1"/>
              </a:solidFill>
              <a:ln w="9525">
                <a:solidFill>
                  <a:srgbClr val="0070C0"/>
                </a:solidFill>
              </a:ln>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Sheet3!$G$4:$G$7</c:f>
              <c:strCache>
                <c:ptCount val="4"/>
                <c:pt idx="0">
                  <c:v>2016-17</c:v>
                </c:pt>
                <c:pt idx="1">
                  <c:v>2018-19</c:v>
                </c:pt>
                <c:pt idx="2">
                  <c:v>2021-22</c:v>
                </c:pt>
                <c:pt idx="3">
                  <c:v>2022-23</c:v>
                </c:pt>
              </c:strCache>
            </c:strRef>
          </c:cat>
          <c:val>
            <c:numRef>
              <c:f>Sheet3!$H$4:$H$7</c:f>
              <c:numCache>
                <c:formatCode>0.0</c:formatCode>
                <c:ptCount val="4"/>
                <c:pt idx="0">
                  <c:v>50</c:v>
                </c:pt>
                <c:pt idx="1">
                  <c:v>54.9</c:v>
                </c:pt>
                <c:pt idx="2">
                  <c:v>29.2</c:v>
                </c:pt>
                <c:pt idx="3">
                  <c:v>46.4</c:v>
                </c:pt>
              </c:numCache>
            </c:numRef>
          </c:val>
          <c:smooth val="0"/>
          <c:extLst>
            <c:ext xmlns:c16="http://schemas.microsoft.com/office/drawing/2014/chart" uri="{C3380CC4-5D6E-409C-BE32-E72D297353CC}">
              <c16:uniqueId val="{00000000-E04D-42C8-A405-D043F7E59257}"/>
            </c:ext>
          </c:extLst>
        </c:ser>
        <c:ser>
          <c:idx val="1"/>
          <c:order val="1"/>
          <c:tx>
            <c:strRef>
              <c:f>Sheet3!$I$3</c:f>
              <c:strCache>
                <c:ptCount val="1"/>
                <c:pt idx="0">
                  <c:v>Late FI (n=N/A)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67160141123279E-2"/>
                  <c:y val="-5.15166495907757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4D-42C8-A405-D043F7E59257}"/>
                </c:ext>
              </c:extLst>
            </c:dLbl>
            <c:dLbl>
              <c:idx val="2"/>
              <c:layout>
                <c:manualLayout>
                  <c:x val="-1.0518403259928684E-2"/>
                  <c:y val="1.5210678283048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4D-42C8-A405-D043F7E5925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Sheet3!$G$4:$G$7</c:f>
              <c:strCache>
                <c:ptCount val="4"/>
                <c:pt idx="0">
                  <c:v>2016-17</c:v>
                </c:pt>
                <c:pt idx="1">
                  <c:v>2018-19</c:v>
                </c:pt>
                <c:pt idx="2">
                  <c:v>2021-22</c:v>
                </c:pt>
                <c:pt idx="3">
                  <c:v>2022-23</c:v>
                </c:pt>
              </c:strCache>
            </c:strRef>
          </c:cat>
          <c:val>
            <c:numRef>
              <c:f>Sheet3!$I$4:$I$7</c:f>
              <c:numCache>
                <c:formatCode>0.0</c:formatCode>
                <c:ptCount val="4"/>
                <c:pt idx="0">
                  <c:v>5</c:v>
                </c:pt>
                <c:pt idx="1">
                  <c:v>0</c:v>
                </c:pt>
                <c:pt idx="2">
                  <c:v>0</c:v>
                </c:pt>
              </c:numCache>
            </c:numRef>
          </c:val>
          <c:smooth val="0"/>
          <c:extLst>
            <c:ext xmlns:c16="http://schemas.microsoft.com/office/drawing/2014/chart" uri="{C3380CC4-5D6E-409C-BE32-E72D297353CC}">
              <c16:uniqueId val="{00000003-E04D-42C8-A405-D043F7E59257}"/>
            </c:ext>
          </c:extLst>
        </c:ser>
        <c:ser>
          <c:idx val="2"/>
          <c:order val="2"/>
          <c:tx>
            <c:strRef>
              <c:f>Sheet3!$J$3</c:f>
              <c:strCache>
                <c:ptCount val="1"/>
                <c:pt idx="0">
                  <c:v>PIF (n=N/A)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1.8617208686128244E-2"/>
                  <c:y val="9.14455756724676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4D-42C8-A405-D043F7E59257}"/>
                </c:ext>
              </c:extLst>
            </c:dLbl>
            <c:dLbl>
              <c:idx val="2"/>
              <c:layout>
                <c:manualLayout>
                  <c:x val="-3.2790118181977683E-2"/>
                  <c:y val="-6.3648891022380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4D-42C8-A405-D043F7E5925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Sheet3!$G$4:$G$7</c:f>
              <c:strCache>
                <c:ptCount val="4"/>
                <c:pt idx="0">
                  <c:v>2016-17</c:v>
                </c:pt>
                <c:pt idx="1">
                  <c:v>2018-19</c:v>
                </c:pt>
                <c:pt idx="2">
                  <c:v>2021-22</c:v>
                </c:pt>
                <c:pt idx="3">
                  <c:v>2022-23</c:v>
                </c:pt>
              </c:strCache>
            </c:strRef>
          </c:cat>
          <c:val>
            <c:numRef>
              <c:f>Sheet3!$J$4:$J$7</c:f>
              <c:numCache>
                <c:formatCode>0.0</c:formatCode>
                <c:ptCount val="4"/>
                <c:pt idx="0">
                  <c:v>0</c:v>
                </c:pt>
                <c:pt idx="1">
                  <c:v>0</c:v>
                </c:pt>
                <c:pt idx="2">
                  <c:v>1.8</c:v>
                </c:pt>
              </c:numCache>
            </c:numRef>
          </c:val>
          <c:smooth val="0"/>
          <c:extLst>
            <c:ext xmlns:c16="http://schemas.microsoft.com/office/drawing/2014/chart" uri="{C3380CC4-5D6E-409C-BE32-E72D297353CC}">
              <c16:uniqueId val="{00000006-E04D-42C8-A405-D043F7E59257}"/>
            </c:ext>
          </c:extLst>
        </c:ser>
        <c:dLbls>
          <c:dLblPos val="t"/>
          <c:showLegendKey val="0"/>
          <c:showVal val="1"/>
          <c:showCatName val="0"/>
          <c:showSerName val="0"/>
          <c:showPercent val="0"/>
          <c:showBubbleSize val="0"/>
        </c:dLbls>
        <c:marker val="1"/>
        <c:smooth val="0"/>
        <c:axId val="555642448"/>
        <c:axId val="555643104"/>
      </c:lineChart>
      <c:catAx>
        <c:axId val="55564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5643104"/>
        <c:crosses val="autoZero"/>
        <c:auto val="1"/>
        <c:lblAlgn val="ctr"/>
        <c:lblOffset val="100"/>
        <c:noMultiLvlLbl val="0"/>
      </c:catAx>
      <c:valAx>
        <c:axId val="555643104"/>
        <c:scaling>
          <c:orientation val="minMax"/>
          <c:max val="100"/>
        </c:scaling>
        <c:delete val="1"/>
        <c:axPos val="l"/>
        <c:numFmt formatCode="0" sourceLinked="0"/>
        <c:majorTickMark val="none"/>
        <c:minorTickMark val="none"/>
        <c:tickLblPos val="nextTo"/>
        <c:crossAx val="55564244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1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sz="1600" b="1" dirty="0"/>
              <a:t>ASD-South </a:t>
            </a:r>
          </a:p>
          <a:p>
            <a:pPr>
              <a:defRPr b="1"/>
            </a:pPr>
            <a:r>
              <a:rPr lang="en-US" sz="1600" b="1" dirty="0"/>
              <a:t>Students at Intermediate</a:t>
            </a:r>
            <a:r>
              <a:rPr lang="en-US" b="1" dirty="0"/>
              <a:t> </a:t>
            </a:r>
            <a:r>
              <a:rPr lang="en-US" sz="1600" b="1" dirty="0"/>
              <a:t>or Above by Program</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Sheet3!$M$3</c:f>
              <c:strCache>
                <c:ptCount val="1"/>
                <c:pt idx="0">
                  <c:v>FI Grade 3 Entry (n=97)</c:v>
                </c:pt>
              </c:strCache>
            </c:strRef>
          </c:tx>
          <c:spPr>
            <a:ln w="28575" cap="rnd">
              <a:solidFill>
                <a:srgbClr val="0070C0"/>
              </a:solidFill>
              <a:round/>
            </a:ln>
            <a:effectLst/>
          </c:spPr>
          <c:marker>
            <c:symbol val="circle"/>
            <c:size val="5"/>
            <c:spPr>
              <a:solidFill>
                <a:schemeClr val="accent1"/>
              </a:solidFill>
              <a:ln w="9525">
                <a:solidFill>
                  <a:srgbClr val="0070C0"/>
                </a:solidFill>
              </a:ln>
              <a:effectLst/>
            </c:spPr>
          </c:marker>
          <c:dLbls>
            <c:dLbl>
              <c:idx val="3"/>
              <c:layout>
                <c:manualLayout>
                  <c:x val="-2.4827772310232071E-2"/>
                  <c:y val="-4.9987808900936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71-483E-A487-DD4C54BAFB2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Sheet3!$L$4:$L$7</c:f>
              <c:strCache>
                <c:ptCount val="4"/>
                <c:pt idx="0">
                  <c:v>2016-17</c:v>
                </c:pt>
                <c:pt idx="1">
                  <c:v>2018-19</c:v>
                </c:pt>
                <c:pt idx="2">
                  <c:v>2021-22</c:v>
                </c:pt>
                <c:pt idx="3">
                  <c:v>2022-23</c:v>
                </c:pt>
              </c:strCache>
            </c:strRef>
          </c:cat>
          <c:val>
            <c:numRef>
              <c:f>Sheet3!$M$4:$M$7</c:f>
              <c:numCache>
                <c:formatCode>0.0</c:formatCode>
                <c:ptCount val="4"/>
                <c:pt idx="0">
                  <c:v>69.8</c:v>
                </c:pt>
                <c:pt idx="1">
                  <c:v>27.2</c:v>
                </c:pt>
                <c:pt idx="2">
                  <c:v>44.2</c:v>
                </c:pt>
                <c:pt idx="3">
                  <c:v>88.6</c:v>
                </c:pt>
              </c:numCache>
            </c:numRef>
          </c:val>
          <c:smooth val="0"/>
          <c:extLst>
            <c:ext xmlns:c16="http://schemas.microsoft.com/office/drawing/2014/chart" uri="{C3380CC4-5D6E-409C-BE32-E72D297353CC}">
              <c16:uniqueId val="{00000001-5A71-483E-A487-DD4C54BAFB29}"/>
            </c:ext>
          </c:extLst>
        </c:ser>
        <c:ser>
          <c:idx val="1"/>
          <c:order val="1"/>
          <c:tx>
            <c:strRef>
              <c:f>Sheet3!$N$3</c:f>
              <c:strCache>
                <c:ptCount val="1"/>
                <c:pt idx="0">
                  <c:v>Late FI (n=N/A)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8740715468877791E-2"/>
                  <c:y val="-4.5450528874973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71-483E-A487-DD4C54BAFB29}"/>
                </c:ext>
              </c:extLst>
            </c:dLbl>
            <c:dLbl>
              <c:idx val="1"/>
              <c:layout>
                <c:manualLayout>
                  <c:x val="-3.3357034561811584E-2"/>
                  <c:y val="-4.5450528874973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71-483E-A487-DD4C54BAFB29}"/>
                </c:ext>
              </c:extLst>
            </c:dLbl>
            <c:dLbl>
              <c:idx val="2"/>
              <c:layout>
                <c:manualLayout>
                  <c:x val="-2.8740715468877864E-2"/>
                  <c:y val="-8.79133738855892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71-483E-A487-DD4C54BAFB2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Sheet3!$L$4:$L$7</c:f>
              <c:strCache>
                <c:ptCount val="4"/>
                <c:pt idx="0">
                  <c:v>2016-17</c:v>
                </c:pt>
                <c:pt idx="1">
                  <c:v>2018-19</c:v>
                </c:pt>
                <c:pt idx="2">
                  <c:v>2021-22</c:v>
                </c:pt>
                <c:pt idx="3">
                  <c:v>2022-23</c:v>
                </c:pt>
              </c:strCache>
            </c:strRef>
          </c:cat>
          <c:val>
            <c:numRef>
              <c:f>Sheet3!$N$4:$N$7</c:f>
              <c:numCache>
                <c:formatCode>0.0</c:formatCode>
                <c:ptCount val="4"/>
                <c:pt idx="0">
                  <c:v>9.6</c:v>
                </c:pt>
                <c:pt idx="1">
                  <c:v>10.3</c:v>
                </c:pt>
                <c:pt idx="2">
                  <c:v>0</c:v>
                </c:pt>
              </c:numCache>
            </c:numRef>
          </c:val>
          <c:smooth val="0"/>
          <c:extLst>
            <c:ext xmlns:c16="http://schemas.microsoft.com/office/drawing/2014/chart" uri="{C3380CC4-5D6E-409C-BE32-E72D297353CC}">
              <c16:uniqueId val="{00000005-5A71-483E-A487-DD4C54BAFB29}"/>
            </c:ext>
          </c:extLst>
        </c:ser>
        <c:ser>
          <c:idx val="2"/>
          <c:order val="2"/>
          <c:tx>
            <c:strRef>
              <c:f>Sheet3!$O$3</c:f>
              <c:strCache>
                <c:ptCount val="1"/>
                <c:pt idx="0">
                  <c:v>PIF (n=N/A)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8740715468877791E-2"/>
                  <c:y val="-3.3318287443369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71-483E-A487-DD4C54BAFB29}"/>
                </c:ext>
              </c:extLst>
            </c:dLbl>
            <c:dLbl>
              <c:idx val="1"/>
              <c:layout>
                <c:manualLayout>
                  <c:x val="-2.8740715468877791E-2"/>
                  <c:y val="-2.7252166727566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71-483E-A487-DD4C54BAFB29}"/>
                </c:ext>
              </c:extLst>
            </c:dLbl>
            <c:dLbl>
              <c:idx val="2"/>
              <c:layout>
                <c:manualLayout>
                  <c:x val="-2.8740715468877864E-2"/>
                  <c:y val="-3.9384408159171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71-483E-A487-DD4C54BAFB2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Sheet3!$L$4:$L$7</c:f>
              <c:strCache>
                <c:ptCount val="4"/>
                <c:pt idx="0">
                  <c:v>2016-17</c:v>
                </c:pt>
                <c:pt idx="1">
                  <c:v>2018-19</c:v>
                </c:pt>
                <c:pt idx="2">
                  <c:v>2021-22</c:v>
                </c:pt>
                <c:pt idx="3">
                  <c:v>2022-23</c:v>
                </c:pt>
              </c:strCache>
            </c:strRef>
          </c:cat>
          <c:val>
            <c:numRef>
              <c:f>Sheet3!$O$4:$O$7</c:f>
              <c:numCache>
                <c:formatCode>0.0</c:formatCode>
                <c:ptCount val="4"/>
                <c:pt idx="0">
                  <c:v>0</c:v>
                </c:pt>
                <c:pt idx="1">
                  <c:v>0</c:v>
                </c:pt>
                <c:pt idx="2">
                  <c:v>0</c:v>
                </c:pt>
              </c:numCache>
            </c:numRef>
          </c:val>
          <c:smooth val="0"/>
          <c:extLst>
            <c:ext xmlns:c16="http://schemas.microsoft.com/office/drawing/2014/chart" uri="{C3380CC4-5D6E-409C-BE32-E72D297353CC}">
              <c16:uniqueId val="{00000009-5A71-483E-A487-DD4C54BAFB29}"/>
            </c:ext>
          </c:extLst>
        </c:ser>
        <c:dLbls>
          <c:dLblPos val="t"/>
          <c:showLegendKey val="0"/>
          <c:showVal val="1"/>
          <c:showCatName val="0"/>
          <c:showSerName val="0"/>
          <c:showPercent val="0"/>
          <c:showBubbleSize val="0"/>
        </c:dLbls>
        <c:marker val="1"/>
        <c:smooth val="0"/>
        <c:axId val="555642448"/>
        <c:axId val="555643104"/>
      </c:lineChart>
      <c:catAx>
        <c:axId val="55564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5643104"/>
        <c:crosses val="autoZero"/>
        <c:auto val="1"/>
        <c:lblAlgn val="ctr"/>
        <c:lblOffset val="100"/>
        <c:noMultiLvlLbl val="0"/>
      </c:catAx>
      <c:valAx>
        <c:axId val="555643104"/>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564244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1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1" i="0" u="none" strike="noStrike" kern="1200" spc="0" baseline="0">
                <a:solidFill>
                  <a:schemeClr val="tx1">
                    <a:lumMod val="65000"/>
                    <a:lumOff val="35000"/>
                  </a:schemeClr>
                </a:solidFill>
                <a:latin typeface="+mn-lt"/>
                <a:ea typeface="+mn-ea"/>
                <a:cs typeface="+mn-cs"/>
              </a:defRPr>
            </a:pPr>
            <a:r>
              <a:rPr lang="en-US" sz="1600" b="1" dirty="0"/>
              <a:t>ASD-West</a:t>
            </a:r>
          </a:p>
          <a:p>
            <a:pPr algn="ctr" rtl="0">
              <a:defRPr sz="1600" b="1"/>
            </a:pPr>
            <a:r>
              <a:rPr lang="en-US" sz="1600" b="1" dirty="0"/>
              <a:t>Students at Intermediate or Above by Program</a:t>
            </a:r>
          </a:p>
        </c:rich>
      </c:tx>
      <c:overlay val="0"/>
      <c:spPr>
        <a:noFill/>
        <a:ln>
          <a:noFill/>
        </a:ln>
        <a:effectLst/>
      </c:spPr>
      <c:txPr>
        <a:bodyPr rot="0" spcFirstLastPara="1" vertOverflow="ellipsis" vert="horz" wrap="square" anchor="ctr" anchorCtr="1"/>
        <a:lstStyle/>
        <a:p>
          <a:pPr algn="ctr" rtl="0">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Sheet3!$R$3</c:f>
              <c:strCache>
                <c:ptCount val="1"/>
                <c:pt idx="0">
                  <c:v>FI Grade 3 Entry (n=156)</c:v>
                </c:pt>
              </c:strCache>
            </c:strRef>
          </c:tx>
          <c:spPr>
            <a:ln w="28575" cap="rnd">
              <a:solidFill>
                <a:srgbClr val="0070C0"/>
              </a:solidFill>
              <a:round/>
            </a:ln>
            <a:effectLst/>
          </c:spPr>
          <c:marker>
            <c:symbol val="circle"/>
            <c:size val="5"/>
            <c:spPr>
              <a:solidFill>
                <a:schemeClr val="accent1"/>
              </a:solidFill>
              <a:ln w="9525">
                <a:solidFill>
                  <a:srgbClr val="0070C0"/>
                </a:solidFill>
              </a:ln>
              <a:effectLst/>
            </c:spPr>
          </c:marker>
          <c:dLbls>
            <c:dLbl>
              <c:idx val="3"/>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highlight>
                        <a:srgbClr val="FFFF00"/>
                      </a:highlight>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09A-4546-BF81-4D207C2E83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Sheet3!$Q$4:$Q$7</c:f>
              <c:strCache>
                <c:ptCount val="4"/>
                <c:pt idx="0">
                  <c:v>2016-17</c:v>
                </c:pt>
                <c:pt idx="1">
                  <c:v>2018-19</c:v>
                </c:pt>
                <c:pt idx="2">
                  <c:v>2021-22</c:v>
                </c:pt>
                <c:pt idx="3">
                  <c:v>2022-23</c:v>
                </c:pt>
              </c:strCache>
            </c:strRef>
          </c:cat>
          <c:val>
            <c:numRef>
              <c:f>Sheet3!$R$4:$R$7</c:f>
              <c:numCache>
                <c:formatCode>0.0</c:formatCode>
                <c:ptCount val="4"/>
                <c:pt idx="0">
                  <c:v>70.7</c:v>
                </c:pt>
                <c:pt idx="1">
                  <c:v>73.099999999999994</c:v>
                </c:pt>
                <c:pt idx="2">
                  <c:v>41.3</c:v>
                </c:pt>
                <c:pt idx="3">
                  <c:v>62.8</c:v>
                </c:pt>
              </c:numCache>
            </c:numRef>
          </c:val>
          <c:smooth val="0"/>
          <c:extLst>
            <c:ext xmlns:c16="http://schemas.microsoft.com/office/drawing/2014/chart" uri="{C3380CC4-5D6E-409C-BE32-E72D297353CC}">
              <c16:uniqueId val="{00000000-BF61-44A7-856C-F46E722312C1}"/>
            </c:ext>
          </c:extLst>
        </c:ser>
        <c:ser>
          <c:idx val="1"/>
          <c:order val="1"/>
          <c:tx>
            <c:strRef>
              <c:f>Sheet3!$S$3</c:f>
              <c:strCache>
                <c:ptCount val="1"/>
                <c:pt idx="0">
                  <c:v>Late FI (n=N/A)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4.097331583552158E-3"/>
                  <c:y val="-2.5695998526500018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61-44A7-856C-F46E722312C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Sheet3!$Q$4:$Q$7</c:f>
              <c:strCache>
                <c:ptCount val="4"/>
                <c:pt idx="0">
                  <c:v>2016-17</c:v>
                </c:pt>
                <c:pt idx="1">
                  <c:v>2018-19</c:v>
                </c:pt>
                <c:pt idx="2">
                  <c:v>2021-22</c:v>
                </c:pt>
                <c:pt idx="3">
                  <c:v>2022-23</c:v>
                </c:pt>
              </c:strCache>
            </c:strRef>
          </c:cat>
          <c:val>
            <c:numRef>
              <c:f>Sheet3!$S$4:$S$7</c:f>
              <c:numCache>
                <c:formatCode>0.0</c:formatCode>
                <c:ptCount val="4"/>
                <c:pt idx="0">
                  <c:v>3.8</c:v>
                </c:pt>
                <c:pt idx="1">
                  <c:v>7.7</c:v>
                </c:pt>
                <c:pt idx="2">
                  <c:v>0</c:v>
                </c:pt>
              </c:numCache>
            </c:numRef>
          </c:val>
          <c:smooth val="0"/>
          <c:extLst>
            <c:ext xmlns:c16="http://schemas.microsoft.com/office/drawing/2014/chart" uri="{C3380CC4-5D6E-409C-BE32-E72D297353CC}">
              <c16:uniqueId val="{00000002-BF61-44A7-856C-F46E722312C1}"/>
            </c:ext>
          </c:extLst>
        </c:ser>
        <c:ser>
          <c:idx val="2"/>
          <c:order val="2"/>
          <c:tx>
            <c:strRef>
              <c:f>Sheet3!$T$3</c:f>
              <c:strCache>
                <c:ptCount val="1"/>
                <c:pt idx="0">
                  <c:v>PIF (n=N/A)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4.4938326321277082E-2"/>
                  <c:y val="-2.0457739913658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61-44A7-856C-F46E722312C1}"/>
                </c:ext>
              </c:extLst>
            </c:dLbl>
            <c:dLbl>
              <c:idx val="2"/>
              <c:tx>
                <c:rich>
                  <a:bodyPr rot="0" spcFirstLastPara="1" vertOverflow="ellipsis" vert="horz" wrap="square" anchor="ctr" anchorCtr="1"/>
                  <a:lstStyle/>
                  <a:p>
                    <a:pPr>
                      <a:defRPr sz="1400" b="1" i="0" u="none" strike="noStrike" kern="1200" baseline="0">
                        <a:solidFill>
                          <a:schemeClr val="tx1">
                            <a:lumMod val="75000"/>
                            <a:lumOff val="25000"/>
                          </a:schemeClr>
                        </a:solidFill>
                        <a:highlight>
                          <a:srgbClr val="FFFF00"/>
                        </a:highlight>
                        <a:latin typeface="+mn-lt"/>
                        <a:ea typeface="+mn-ea"/>
                        <a:cs typeface="+mn-cs"/>
                      </a:defRPr>
                    </a:pPr>
                    <a:fld id="{14CD9B3E-3536-47A0-B3C1-A9B37653CEAD}" type="VALUE">
                      <a:rPr lang="en-US"/>
                      <a:pPr>
                        <a:defRPr sz="1400" b="1">
                          <a:highlight>
                            <a:srgbClr val="FFFF00"/>
                          </a:highlight>
                        </a:defRPr>
                      </a:pPr>
                      <a:t>[VALUE]</a:t>
                    </a:fld>
                    <a:endParaRPr lang="en-US"/>
                  </a:p>
                </c:rich>
              </c:tx>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highlight>
                        <a:srgbClr val="FFFF00"/>
                      </a:highlight>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9A-4546-BF81-4D207C2E83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Sheet3!$Q$4:$Q$7</c:f>
              <c:strCache>
                <c:ptCount val="4"/>
                <c:pt idx="0">
                  <c:v>2016-17</c:v>
                </c:pt>
                <c:pt idx="1">
                  <c:v>2018-19</c:v>
                </c:pt>
                <c:pt idx="2">
                  <c:v>2021-22</c:v>
                </c:pt>
                <c:pt idx="3">
                  <c:v>2022-23</c:v>
                </c:pt>
              </c:strCache>
            </c:strRef>
          </c:cat>
          <c:val>
            <c:numRef>
              <c:f>Sheet3!$T$4:$T$7</c:f>
              <c:numCache>
                <c:formatCode>0.0</c:formatCode>
                <c:ptCount val="4"/>
                <c:pt idx="0">
                  <c:v>2.1</c:v>
                </c:pt>
                <c:pt idx="1">
                  <c:v>2.5</c:v>
                </c:pt>
                <c:pt idx="2">
                  <c:v>2.4</c:v>
                </c:pt>
              </c:numCache>
            </c:numRef>
          </c:val>
          <c:smooth val="0"/>
          <c:extLst>
            <c:ext xmlns:c16="http://schemas.microsoft.com/office/drawing/2014/chart" uri="{C3380CC4-5D6E-409C-BE32-E72D297353CC}">
              <c16:uniqueId val="{00000004-BF61-44A7-856C-F46E722312C1}"/>
            </c:ext>
          </c:extLst>
        </c:ser>
        <c:dLbls>
          <c:dLblPos val="t"/>
          <c:showLegendKey val="0"/>
          <c:showVal val="1"/>
          <c:showCatName val="0"/>
          <c:showSerName val="0"/>
          <c:showPercent val="0"/>
          <c:showBubbleSize val="0"/>
        </c:dLbls>
        <c:marker val="1"/>
        <c:smooth val="0"/>
        <c:axId val="555642448"/>
        <c:axId val="555643104"/>
      </c:lineChart>
      <c:catAx>
        <c:axId val="55564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5643104"/>
        <c:crosses val="autoZero"/>
        <c:auto val="1"/>
        <c:lblAlgn val="ctr"/>
        <c:lblOffset val="100"/>
        <c:noMultiLvlLbl val="0"/>
      </c:catAx>
      <c:valAx>
        <c:axId val="555643104"/>
        <c:scaling>
          <c:orientation val="minMax"/>
          <c:max val="100"/>
        </c:scaling>
        <c:delete val="1"/>
        <c:axPos val="l"/>
        <c:numFmt formatCode="0" sourceLinked="0"/>
        <c:majorTickMark val="none"/>
        <c:minorTickMark val="none"/>
        <c:tickLblPos val="nextTo"/>
        <c:crossAx val="55564244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cap="flat" cmpd="sng" algn="ctr">
      <a:solidFill>
        <a:schemeClr val="tx1"/>
      </a:solidFill>
      <a:round/>
    </a:ln>
    <a:effectLst/>
  </c:spPr>
  <c:txPr>
    <a:bodyPr/>
    <a:lstStyle/>
    <a:p>
      <a:pPr>
        <a:defRPr sz="12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ysClr val="windowText" lastClr="000000"/>
                </a:solidFill>
                <a:latin typeface="+mn-lt"/>
                <a:ea typeface="+mj-ea"/>
                <a:cs typeface="Arial" panose="020B0604020202020204" pitchFamily="34" charset="0"/>
              </a:defRPr>
            </a:pPr>
            <a:r>
              <a:rPr lang="en-US" sz="1600" b="1">
                <a:solidFill>
                  <a:sysClr val="windowText" lastClr="000000"/>
                </a:solidFill>
                <a:latin typeface="+mn-lt"/>
                <a:cs typeface="Arial" panose="020B0604020202020204" pitchFamily="34" charset="0"/>
              </a:rPr>
              <a:t>Grade 12 FSL Oral Proficiency </a:t>
            </a:r>
            <a:r>
              <a:rPr lang="en-US" sz="1600" b="1" baseline="0">
                <a:solidFill>
                  <a:sysClr val="windowText" lastClr="000000"/>
                </a:solidFill>
                <a:latin typeface="+mn-lt"/>
                <a:cs typeface="Arial" panose="020B0604020202020204" pitchFamily="34" charset="0"/>
              </a:rPr>
              <a:t>2022-23 Results</a:t>
            </a:r>
            <a:endParaRPr lang="en-CA" sz="1600" b="1">
              <a:solidFill>
                <a:sysClr val="windowText" lastClr="000000"/>
              </a:solidFill>
              <a:latin typeface="+mn-lt"/>
              <a:cs typeface="Arial" panose="020B0604020202020204" pitchFamily="34" charset="0"/>
            </a:endParaRPr>
          </a:p>
          <a:p>
            <a:pPr>
              <a:defRPr sz="1600" b="1">
                <a:latin typeface="+mn-lt"/>
                <a:cs typeface="Arial" panose="020B0604020202020204" pitchFamily="34" charset="0"/>
              </a:defRPr>
            </a:pPr>
            <a:r>
              <a:rPr lang="en-US" sz="1600" b="1">
                <a:solidFill>
                  <a:sysClr val="windowText" lastClr="000000"/>
                </a:solidFill>
                <a:latin typeface="+mn-lt"/>
                <a:cs typeface="Arial" panose="020B0604020202020204" pitchFamily="34" charset="0"/>
              </a:rPr>
              <a:t>All FSL Programs Combined</a:t>
            </a:r>
          </a:p>
          <a:p>
            <a:pPr>
              <a:defRPr sz="1600" b="1">
                <a:latin typeface="+mn-lt"/>
                <a:cs typeface="Arial" panose="020B0604020202020204" pitchFamily="34" charset="0"/>
              </a:defRPr>
            </a:pPr>
            <a:r>
              <a:rPr lang="en-US" sz="1600" b="1">
                <a:solidFill>
                  <a:sysClr val="windowText" lastClr="000000"/>
                </a:solidFill>
                <a:latin typeface="+mn-lt"/>
                <a:cs typeface="Arial" panose="020B0604020202020204" pitchFamily="34" charset="0"/>
              </a:rPr>
              <a:t>Percentage</a:t>
            </a:r>
            <a:r>
              <a:rPr lang="en-US" sz="1600" b="1" baseline="0">
                <a:solidFill>
                  <a:sysClr val="windowText" lastClr="000000"/>
                </a:solidFill>
                <a:latin typeface="+mn-lt"/>
                <a:cs typeface="Arial" panose="020B0604020202020204" pitchFamily="34" charset="0"/>
              </a:rPr>
              <a:t> </a:t>
            </a:r>
            <a:r>
              <a:rPr lang="en-US" sz="1600" b="1">
                <a:solidFill>
                  <a:sysClr val="windowText" lastClr="000000"/>
                </a:solidFill>
                <a:latin typeface="+mn-lt"/>
                <a:cs typeface="Arial" panose="020B0604020202020204" pitchFamily="34" charset="0"/>
              </a:rPr>
              <a:t>by Proficiency Level</a:t>
            </a:r>
            <a:endParaRPr lang="en-CA" sz="1600" b="1">
              <a:solidFill>
                <a:schemeClr val="accent1">
                  <a:lumMod val="75000"/>
                </a:schemeClr>
              </a:solidFill>
              <a:latin typeface="+mn-lt"/>
              <a:cs typeface="Arial" panose="020B0604020202020204" pitchFamily="34" charset="0"/>
            </a:endParaRPr>
          </a:p>
        </c:rich>
      </c:tx>
      <c:layout>
        <c:manualLayout>
          <c:xMode val="edge"/>
          <c:yMode val="edge"/>
          <c:x val="0.28480699046974745"/>
          <c:y val="5.2478137041380463E-2"/>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ysClr val="windowText" lastClr="000000"/>
              </a:solidFill>
              <a:latin typeface="+mn-lt"/>
              <a:ea typeface="+mj-ea"/>
              <a:cs typeface="Arial" panose="020B0604020202020204" pitchFamily="34" charset="0"/>
            </a:defRPr>
          </a:pPr>
          <a:endParaRPr lang="en-US"/>
        </a:p>
      </c:txPr>
    </c:title>
    <c:autoTitleDeleted val="0"/>
    <c:plotArea>
      <c:layout>
        <c:manualLayout>
          <c:layoutTarget val="inner"/>
          <c:xMode val="edge"/>
          <c:yMode val="edge"/>
          <c:x val="0"/>
          <c:y val="7.3461551348634607E-2"/>
          <c:w val="1"/>
          <c:h val="0.79502146836521059"/>
        </c:manualLayout>
      </c:layout>
      <c:barChart>
        <c:barDir val="col"/>
        <c:grouping val="clustered"/>
        <c:varyColors val="0"/>
        <c:ser>
          <c:idx val="0"/>
          <c:order val="0"/>
          <c:tx>
            <c:strRef>
              <c:f>'All FSL combo by level &amp; above'!$A$13</c:f>
              <c:strCache>
                <c:ptCount val="1"/>
                <c:pt idx="0">
                  <c:v>2022-23</c:v>
                </c:pt>
              </c:strCache>
            </c:strRef>
          </c:tx>
          <c:spPr>
            <a:solidFill>
              <a:schemeClr val="accent1"/>
            </a:solidFill>
            <a:ln>
              <a:noFill/>
            </a:ln>
            <a:effectLst/>
          </c:spPr>
          <c:invertIfNegative val="0"/>
          <c:dLbls>
            <c:dLbl>
              <c:idx val="1"/>
              <c:layout>
                <c:manualLayout>
                  <c:x val="1.1759674114429407E-3"/>
                  <c:y val="-1.20120120120120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83-40E1-A7DA-9C2F4F00C3B3}"/>
                </c:ext>
              </c:extLst>
            </c:dLbl>
            <c:dLbl>
              <c:idx val="2"/>
              <c:layout>
                <c:manualLayout>
                  <c:x val="1.243773698721852E-3"/>
                  <c:y val="-3.44264135546189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83-40E1-A7DA-9C2F4F00C3B3}"/>
                </c:ext>
              </c:extLst>
            </c:dLbl>
            <c:dLbl>
              <c:idx val="3"/>
              <c:layout>
                <c:manualLayout>
                  <c:x val="0"/>
                  <c:y val="-2.27272659486799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0E1-A7DA-9C2F4F00C3B3}"/>
                </c:ext>
              </c:extLst>
            </c:dLbl>
            <c:dLbl>
              <c:idx val="4"/>
              <c:layout>
                <c:manualLayout>
                  <c:x val="-5.1931190109946101E-3"/>
                  <c:y val="-3.67309405101927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83-40E1-A7DA-9C2F4F00C3B3}"/>
                </c:ext>
              </c:extLst>
            </c:dLbl>
            <c:dLbl>
              <c:idx val="5"/>
              <c:layout>
                <c:manualLayout>
                  <c:x val="-7.0924578934337327E-4"/>
                  <c:y val="-2.27271306311192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83-40E1-A7DA-9C2F4F00C3B3}"/>
                </c:ext>
              </c:extLst>
            </c:dLbl>
            <c:dLbl>
              <c:idx val="6"/>
              <c:layout>
                <c:manualLayout>
                  <c:x val="1.0767732631290492E-3"/>
                  <c:y val="-2.07139123279583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83-40E1-A7DA-9C2F4F00C3B3}"/>
                </c:ext>
              </c:extLst>
            </c:dLbl>
            <c:dLbl>
              <c:idx val="7"/>
              <c:layout>
                <c:manualLayout>
                  <c:x val="-3.6297291645144461E-4"/>
                  <c:y val="-1.5151601644825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83-40E1-A7DA-9C2F4F00C3B3}"/>
                </c:ext>
              </c:extLst>
            </c:dLbl>
            <c:spPr>
              <a:noFill/>
              <a:ln>
                <a:noFill/>
              </a:ln>
              <a:effectLst/>
            </c:spPr>
            <c:txPr>
              <a:bodyPr rot="0" spcFirstLastPara="1" vertOverflow="ellipsis" vert="horz" wrap="square" anchor="ctr" anchorCtr="0"/>
              <a:lstStyle/>
              <a:p>
                <a:pPr algn="ctr">
                  <a:defRPr lang="en-US"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'All FSL combo by level &amp; above'!$C$3:$J$3</c:f>
              <c:strCache>
                <c:ptCount val="8"/>
                <c:pt idx="0">
                  <c:v>Novice</c:v>
                </c:pt>
                <c:pt idx="1">
                  <c:v>Basic</c:v>
                </c:pt>
                <c:pt idx="2">
                  <c:v>Basic +</c:v>
                </c:pt>
                <c:pt idx="3">
                  <c:v>Intermediate</c:v>
                </c:pt>
                <c:pt idx="4">
                  <c:v>Intermediate +</c:v>
                </c:pt>
                <c:pt idx="5">
                  <c:v>Advanced</c:v>
                </c:pt>
                <c:pt idx="6">
                  <c:v>Advanced +</c:v>
                </c:pt>
                <c:pt idx="7">
                  <c:v>Superior</c:v>
                </c:pt>
              </c:strCache>
            </c:strRef>
          </c:cat>
          <c:val>
            <c:numRef>
              <c:f>'All FSL combo by level &amp; above'!$C$13:$J$13</c:f>
              <c:numCache>
                <c:formatCode>0.0</c:formatCode>
                <c:ptCount val="8"/>
                <c:pt idx="0">
                  <c:v>1.2</c:v>
                </c:pt>
                <c:pt idx="1">
                  <c:v>2.7</c:v>
                </c:pt>
                <c:pt idx="2">
                  <c:v>4.8</c:v>
                </c:pt>
                <c:pt idx="3">
                  <c:v>37</c:v>
                </c:pt>
                <c:pt idx="4">
                  <c:v>29.6</c:v>
                </c:pt>
                <c:pt idx="5">
                  <c:v>21.8</c:v>
                </c:pt>
                <c:pt idx="6">
                  <c:v>2.2000000000000002</c:v>
                </c:pt>
                <c:pt idx="7">
                  <c:v>0.6</c:v>
                </c:pt>
              </c:numCache>
            </c:numRef>
          </c:val>
          <c:extLst>
            <c:ext xmlns:c16="http://schemas.microsoft.com/office/drawing/2014/chart" uri="{C3380CC4-5D6E-409C-BE32-E72D297353CC}">
              <c16:uniqueId val="{00000007-D883-40E1-A7DA-9C2F4F00C3B3}"/>
            </c:ext>
          </c:extLst>
        </c:ser>
        <c:dLbls>
          <c:dLblPos val="outEnd"/>
          <c:showLegendKey val="0"/>
          <c:showVal val="1"/>
          <c:showCatName val="0"/>
          <c:showSerName val="0"/>
          <c:showPercent val="0"/>
          <c:showBubbleSize val="0"/>
        </c:dLbls>
        <c:gapWidth val="24"/>
        <c:axId val="636128328"/>
        <c:axId val="636127672"/>
      </c:barChart>
      <c:catAx>
        <c:axId val="63612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1" i="0" u="none" strike="noStrike" kern="1200" cap="none" spc="0" normalizeH="0" baseline="0">
                <a:solidFill>
                  <a:schemeClr val="tx1"/>
                </a:solidFill>
                <a:latin typeface="Arial" panose="020B0604020202020204" pitchFamily="34" charset="0"/>
                <a:ea typeface="+mn-ea"/>
                <a:cs typeface="Arial" panose="020B0604020202020204" pitchFamily="34" charset="0"/>
              </a:defRPr>
            </a:pPr>
            <a:endParaRPr lang="en-US"/>
          </a:p>
        </c:txPr>
        <c:crossAx val="636127672"/>
        <c:crosses val="autoZero"/>
        <c:auto val="1"/>
        <c:lblAlgn val="ctr"/>
        <c:lblOffset val="100"/>
        <c:noMultiLvlLbl val="0"/>
      </c:catAx>
      <c:valAx>
        <c:axId val="636127672"/>
        <c:scaling>
          <c:orientation val="minMax"/>
          <c:max val="100"/>
        </c:scaling>
        <c:delete val="1"/>
        <c:axPos val="l"/>
        <c:title>
          <c:tx>
            <c:rich>
              <a:bodyPr rot="-5400000" spcFirstLastPara="1" vertOverflow="ellipsis" vert="horz" wrap="square" anchor="ctr" anchorCtr="1"/>
              <a:lstStyle/>
              <a:p>
                <a:pPr algn="ctr">
                  <a:defRPr lang="en-CA" sz="1000" b="0" i="0" u="none" strike="noStrike" kern="1200" cap="none" baseline="0">
                    <a:solidFill>
                      <a:schemeClr val="tx1"/>
                    </a:solidFill>
                    <a:latin typeface="Arial" panose="020B0604020202020204" pitchFamily="34" charset="0"/>
                    <a:ea typeface="+mn-ea"/>
                    <a:cs typeface="Arial" panose="020B0604020202020204" pitchFamily="34" charset="0"/>
                  </a:defRPr>
                </a:pPr>
                <a:r>
                  <a:rPr lang="en-CA" sz="1000" b="0" i="0" u="none" strike="noStrike" kern="1200" cap="none" baseline="0">
                    <a:solidFill>
                      <a:schemeClr val="tx1"/>
                    </a:solidFill>
                    <a:latin typeface="Arial" panose="020B0604020202020204" pitchFamily="34" charset="0"/>
                    <a:ea typeface="+mn-ea"/>
                    <a:cs typeface="Arial" panose="020B0604020202020204" pitchFamily="34" charset="0"/>
                  </a:rPr>
                  <a:t>Percentage</a:t>
                </a:r>
              </a:p>
            </c:rich>
          </c:tx>
          <c:layout>
            <c:manualLayout>
              <c:xMode val="edge"/>
              <c:yMode val="edge"/>
              <c:x val="5.6920019275447237E-3"/>
              <c:y val="0.36452538113586863"/>
            </c:manualLayout>
          </c:layout>
          <c:overlay val="0"/>
          <c:spPr>
            <a:noFill/>
            <a:ln>
              <a:noFill/>
            </a:ln>
            <a:effectLst/>
          </c:spPr>
          <c:txPr>
            <a:bodyPr rot="-5400000" spcFirstLastPara="1" vertOverflow="ellipsis" vert="horz" wrap="square" anchor="ctr" anchorCtr="1"/>
            <a:lstStyle/>
            <a:p>
              <a:pPr algn="ctr">
                <a:defRPr lang="en-CA" sz="1000" b="0" i="0" u="none" strike="noStrike" kern="1200" cap="none"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crossAx val="636128328"/>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ysClr val="windowText" lastClr="000000"/>
                </a:solidFill>
                <a:latin typeface="+mn-lt"/>
                <a:ea typeface="+mn-ea"/>
                <a:cs typeface="Arial" panose="020B0604020202020204" pitchFamily="34" charset="0"/>
              </a:defRPr>
            </a:pPr>
            <a:r>
              <a:rPr lang="en-US" sz="1600" b="1" i="0" baseline="0">
                <a:solidFill>
                  <a:sysClr val="windowText" lastClr="000000"/>
                </a:solidFill>
                <a:effectLst/>
                <a:latin typeface="+mn-lt"/>
                <a:cs typeface="Arial" panose="020B0604020202020204" pitchFamily="34" charset="0"/>
              </a:rPr>
              <a:t>Grade 12 FSL Oral Proficiency Results 2017-18 to 2022-23</a:t>
            </a:r>
          </a:p>
          <a:p>
            <a:pPr marL="0" marR="0" lvl="0" indent="0" algn="ctr" defTabSz="914400" rtl="0" eaLnBrk="1" fontAlgn="auto" latinLnBrk="0" hangingPunct="1">
              <a:lnSpc>
                <a:spcPct val="100000"/>
              </a:lnSpc>
              <a:spcBef>
                <a:spcPts val="0"/>
              </a:spcBef>
              <a:spcAft>
                <a:spcPts val="0"/>
              </a:spcAft>
              <a:buClrTx/>
              <a:buSzTx/>
              <a:buFontTx/>
              <a:buNone/>
              <a:tabLst/>
              <a:defRPr sz="1600" b="1">
                <a:solidFill>
                  <a:sysClr val="windowText" lastClr="000000"/>
                </a:solidFill>
                <a:cs typeface="Arial" panose="020B0604020202020204" pitchFamily="34" charset="0"/>
              </a:defRPr>
            </a:pPr>
            <a:r>
              <a:rPr lang="en-US" sz="1600" b="1" i="0" baseline="0">
                <a:solidFill>
                  <a:sysClr val="windowText" lastClr="000000"/>
                </a:solidFill>
                <a:effectLst/>
                <a:latin typeface="+mn-lt"/>
                <a:cs typeface="Arial" panose="020B0604020202020204" pitchFamily="34" charset="0"/>
              </a:rPr>
              <a:t>All FSL Programs Combined</a:t>
            </a:r>
          </a:p>
          <a:p>
            <a:pPr marL="0" marR="0" lvl="0" indent="0" algn="ctr" defTabSz="914400" rtl="0" eaLnBrk="1" fontAlgn="auto" latinLnBrk="0" hangingPunct="1">
              <a:lnSpc>
                <a:spcPct val="100000"/>
              </a:lnSpc>
              <a:spcBef>
                <a:spcPts val="0"/>
              </a:spcBef>
              <a:spcAft>
                <a:spcPts val="0"/>
              </a:spcAft>
              <a:buClrTx/>
              <a:buSzTx/>
              <a:buFontTx/>
              <a:buNone/>
              <a:tabLst/>
              <a:defRPr sz="1600" b="1">
                <a:solidFill>
                  <a:sysClr val="windowText" lastClr="000000"/>
                </a:solidFill>
                <a:cs typeface="Arial" panose="020B0604020202020204" pitchFamily="34" charset="0"/>
              </a:defRPr>
            </a:pPr>
            <a:r>
              <a:rPr lang="en-US" sz="1600" b="1" i="0" baseline="0">
                <a:solidFill>
                  <a:sysClr val="windowText" lastClr="000000"/>
                </a:solidFill>
                <a:effectLst/>
                <a:latin typeface="+mn-lt"/>
                <a:cs typeface="Arial" panose="020B0604020202020204" pitchFamily="34" charset="0"/>
              </a:rPr>
              <a:t>Percentage at Intermediate and Above </a:t>
            </a:r>
            <a:endParaRPr lang="en-CA" sz="1600" b="1">
              <a:solidFill>
                <a:schemeClr val="accent1">
                  <a:lumMod val="75000"/>
                </a:schemeClr>
              </a:solidFill>
              <a:latin typeface="+mn-lt"/>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ysClr val="windowText" lastClr="000000"/>
              </a:solidFill>
              <a:latin typeface="+mn-lt"/>
              <a:ea typeface="+mn-ea"/>
              <a:cs typeface="Arial" panose="020B0604020202020204" pitchFamily="34" charset="0"/>
            </a:defRPr>
          </a:pPr>
          <a:endParaRPr lang="en-US"/>
        </a:p>
      </c:txPr>
    </c:title>
    <c:autoTitleDeleted val="0"/>
    <c:plotArea>
      <c:layout>
        <c:manualLayout>
          <c:layoutTarget val="inner"/>
          <c:xMode val="edge"/>
          <c:yMode val="edge"/>
          <c:x val="8.3459101046552311E-2"/>
          <c:y val="0.32349882245786565"/>
          <c:w val="0.90834197171122688"/>
          <c:h val="0.49869470825781576"/>
        </c:manualLayout>
      </c:layout>
      <c:lineChart>
        <c:grouping val="standard"/>
        <c:varyColors val="0"/>
        <c:ser>
          <c:idx val="0"/>
          <c:order val="0"/>
          <c:tx>
            <c:strRef>
              <c:f>'All FSL combo by level &amp; above'!$L$3</c:f>
              <c:strCache>
                <c:ptCount val="1"/>
                <c:pt idx="0">
                  <c:v>Intermerdiate 
and above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FSL combo by level &amp; above'!$A$8:$A$13</c:f>
              <c:strCache>
                <c:ptCount val="6"/>
                <c:pt idx="0">
                  <c:v>2017-18</c:v>
                </c:pt>
                <c:pt idx="1">
                  <c:v>2018-19</c:v>
                </c:pt>
                <c:pt idx="2">
                  <c:v>2019-20</c:v>
                </c:pt>
                <c:pt idx="3">
                  <c:v>2020-21</c:v>
                </c:pt>
                <c:pt idx="4">
                  <c:v>2021-22</c:v>
                </c:pt>
                <c:pt idx="5">
                  <c:v>2022-23</c:v>
                </c:pt>
              </c:strCache>
            </c:strRef>
          </c:cat>
          <c:val>
            <c:numRef>
              <c:f>'All FSL combo by level &amp; above'!$L$8:$L$13</c:f>
              <c:numCache>
                <c:formatCode>General</c:formatCode>
                <c:ptCount val="6"/>
                <c:pt idx="0">
                  <c:v>89.199999999999989</c:v>
                </c:pt>
                <c:pt idx="1">
                  <c:v>91.1</c:v>
                </c:pt>
                <c:pt idx="2">
                  <c:v>89</c:v>
                </c:pt>
                <c:pt idx="3">
                  <c:v>94.09999999999998</c:v>
                </c:pt>
                <c:pt idx="4">
                  <c:v>93.2</c:v>
                </c:pt>
                <c:pt idx="5">
                  <c:v>91.2</c:v>
                </c:pt>
              </c:numCache>
            </c:numRef>
          </c:val>
          <c:smooth val="0"/>
          <c:extLst>
            <c:ext xmlns:c16="http://schemas.microsoft.com/office/drawing/2014/chart" uri="{C3380CC4-5D6E-409C-BE32-E72D297353CC}">
              <c16:uniqueId val="{00000000-ABAB-4CE0-84F8-DE13C9032B62}"/>
            </c:ext>
          </c:extLst>
        </c:ser>
        <c:dLbls>
          <c:showLegendKey val="0"/>
          <c:showVal val="1"/>
          <c:showCatName val="0"/>
          <c:showSerName val="0"/>
          <c:showPercent val="0"/>
          <c:showBubbleSize val="0"/>
        </c:dLbls>
        <c:smooth val="0"/>
        <c:axId val="602123112"/>
        <c:axId val="595592552"/>
      </c:lineChart>
      <c:catAx>
        <c:axId val="60212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5592552"/>
        <c:crosses val="autoZero"/>
        <c:auto val="1"/>
        <c:lblAlgn val="ctr"/>
        <c:lblOffset val="100"/>
        <c:noMultiLvlLbl val="0"/>
      </c:catAx>
      <c:valAx>
        <c:axId val="595592552"/>
        <c:scaling>
          <c:orientation val="minMax"/>
        </c:scaling>
        <c:delete val="1"/>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CA" sz="1000" b="0">
                    <a:solidFill>
                      <a:sysClr val="windowText" lastClr="000000"/>
                    </a:solidFill>
                    <a:latin typeface="Arial" panose="020B0604020202020204" pitchFamily="34" charset="0"/>
                    <a:cs typeface="Arial" panose="020B0604020202020204" pitchFamily="34" charset="0"/>
                  </a:rPr>
                  <a:t>Percentage</a:t>
                </a:r>
              </a:p>
            </c:rich>
          </c:tx>
          <c:layout>
            <c:manualLayout>
              <c:xMode val="edge"/>
              <c:yMode val="edge"/>
              <c:x val="1.9260610928379645E-3"/>
              <c:y val="0.489803600441801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crossAx val="602123112"/>
        <c:crosses val="autoZero"/>
        <c:crossBetween val="between"/>
        <c:majorUnit val="20"/>
      </c:valAx>
      <c:spPr>
        <a:noFill/>
        <a:ln w="25400">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sysClr val="windowText" lastClr="000000"/>
                </a:solidFill>
                <a:latin typeface="+mn-lt"/>
                <a:ea typeface="+mn-ea"/>
                <a:cs typeface="Arial" panose="020B0604020202020204" pitchFamily="34" charset="0"/>
              </a:defRPr>
            </a:pPr>
            <a:r>
              <a:rPr lang="en-US" sz="2000" b="1" i="0" baseline="0" dirty="0">
                <a:solidFill>
                  <a:sysClr val="windowText" lastClr="000000"/>
                </a:solidFill>
                <a:effectLst/>
                <a:latin typeface="+mn-lt"/>
                <a:cs typeface="Arial" panose="020B0604020202020204" pitchFamily="34" charset="0"/>
              </a:rPr>
              <a:t>Grade 12 FSL Oral Proficiency by Program</a:t>
            </a:r>
          </a:p>
          <a:p>
            <a:pPr marL="0" marR="0" lvl="0" indent="0" algn="ctr" defTabSz="914400" rtl="0" eaLnBrk="1" fontAlgn="auto" latinLnBrk="0" hangingPunct="1">
              <a:lnSpc>
                <a:spcPct val="100000"/>
              </a:lnSpc>
              <a:spcBef>
                <a:spcPts val="0"/>
              </a:spcBef>
              <a:spcAft>
                <a:spcPts val="0"/>
              </a:spcAft>
              <a:buClrTx/>
              <a:buSzTx/>
              <a:buFontTx/>
              <a:buNone/>
              <a:tabLst/>
              <a:defRPr sz="2000" b="1">
                <a:solidFill>
                  <a:sysClr val="windowText" lastClr="000000"/>
                </a:solidFill>
                <a:cs typeface="Arial" panose="020B0604020202020204" pitchFamily="34" charset="0"/>
              </a:defRPr>
            </a:pPr>
            <a:r>
              <a:rPr lang="en-US" sz="2000" b="1" i="0" baseline="0" dirty="0">
                <a:solidFill>
                  <a:sysClr val="windowText" lastClr="000000"/>
                </a:solidFill>
                <a:effectLst/>
                <a:latin typeface="+mn-lt"/>
                <a:cs typeface="Arial" panose="020B0604020202020204" pitchFamily="34" charset="0"/>
              </a:rPr>
              <a:t>2015-16 to 2022-23 % at Intermediate or Above </a:t>
            </a:r>
            <a:endParaRPr lang="en-CA" sz="2000" b="1" dirty="0">
              <a:solidFill>
                <a:schemeClr val="accent1">
                  <a:lumMod val="75000"/>
                </a:schemeClr>
              </a:solidFill>
              <a:latin typeface="+mn-lt"/>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sysClr val="windowText" lastClr="000000"/>
              </a:solidFill>
              <a:latin typeface="+mn-lt"/>
              <a:ea typeface="+mn-ea"/>
              <a:cs typeface="Arial" panose="020B0604020202020204" pitchFamily="34" charset="0"/>
            </a:defRPr>
          </a:pPr>
          <a:endParaRPr lang="en-US"/>
        </a:p>
      </c:txPr>
    </c:title>
    <c:autoTitleDeleted val="0"/>
    <c:plotArea>
      <c:layout>
        <c:manualLayout>
          <c:layoutTarget val="inner"/>
          <c:xMode val="edge"/>
          <c:yMode val="edge"/>
          <c:x val="2.2447358368514841E-2"/>
          <c:y val="0.12152763844966356"/>
          <c:w val="0.93894095455482107"/>
          <c:h val="0.48460418366468921"/>
        </c:manualLayout>
      </c:layout>
      <c:lineChart>
        <c:grouping val="standard"/>
        <c:varyColors val="0"/>
        <c:ser>
          <c:idx val="0"/>
          <c:order val="0"/>
          <c:tx>
            <c:strRef>
              <c:f>Historical!$B$1</c:f>
              <c:strCache>
                <c:ptCount val="1"/>
                <c:pt idx="0">
                  <c:v>French Immersion Grade 1 Entry 2017-2018
French Immersion Grade 3 Entry 2019-2023 
</c:v>
                </c:pt>
              </c:strCache>
            </c:strRef>
          </c:tx>
          <c:spPr>
            <a:ln w="28575" cap="rnd">
              <a:solidFill>
                <a:srgbClr val="0070C0"/>
              </a:solidFill>
              <a:round/>
            </a:ln>
            <a:effectLst/>
          </c:spPr>
          <c:marker>
            <c:symbol val="circle"/>
            <c:size val="5"/>
            <c:spPr>
              <a:solidFill>
                <a:srgbClr val="0070C0"/>
              </a:solidFill>
              <a:ln w="9525">
                <a:solidFill>
                  <a:schemeClr val="accent1"/>
                </a:solidFill>
              </a:ln>
              <a:effectLst/>
            </c:spPr>
          </c:marker>
          <c:dPt>
            <c:idx val="5"/>
            <c:marker>
              <c:symbol val="circle"/>
              <c:size val="5"/>
              <c:spPr>
                <a:solidFill>
                  <a:srgbClr val="00B0F0"/>
                </a:solidFill>
                <a:ln w="9525">
                  <a:solidFill>
                    <a:srgbClr val="00B0F0"/>
                  </a:solidFill>
                </a:ln>
                <a:effectLst/>
              </c:spPr>
            </c:marker>
            <c:bubble3D val="0"/>
            <c:spPr>
              <a:ln w="28575" cap="rnd">
                <a:solidFill>
                  <a:srgbClr val="00B0F0"/>
                </a:solidFill>
                <a:round/>
              </a:ln>
              <a:effectLst/>
            </c:spPr>
            <c:extLst>
              <c:ext xmlns:c16="http://schemas.microsoft.com/office/drawing/2014/chart" uri="{C3380CC4-5D6E-409C-BE32-E72D297353CC}">
                <c16:uniqueId val="{00000001-1C82-41A5-8C37-DD6C530A8E6C}"/>
              </c:ext>
            </c:extLst>
          </c:dPt>
          <c:dPt>
            <c:idx val="6"/>
            <c:marker>
              <c:symbol val="circle"/>
              <c:size val="5"/>
              <c:spPr>
                <a:solidFill>
                  <a:srgbClr val="00B0F0"/>
                </a:solidFill>
                <a:ln w="9525">
                  <a:solidFill>
                    <a:srgbClr val="00B0F0"/>
                  </a:solidFill>
                </a:ln>
                <a:effectLst/>
              </c:spPr>
            </c:marker>
            <c:bubble3D val="0"/>
            <c:spPr>
              <a:ln w="28575" cap="rnd">
                <a:solidFill>
                  <a:srgbClr val="00B0F0"/>
                </a:solidFill>
                <a:round/>
              </a:ln>
              <a:effectLst/>
            </c:spPr>
            <c:extLst>
              <c:ext xmlns:c16="http://schemas.microsoft.com/office/drawing/2014/chart" uri="{C3380CC4-5D6E-409C-BE32-E72D297353CC}">
                <c16:uniqueId val="{00000003-1C82-41A5-8C37-DD6C530A8E6C}"/>
              </c:ext>
            </c:extLst>
          </c:dPt>
          <c:dPt>
            <c:idx val="7"/>
            <c:marker>
              <c:symbol val="circle"/>
              <c:size val="5"/>
              <c:spPr>
                <a:solidFill>
                  <a:srgbClr val="00B0F0"/>
                </a:solidFill>
                <a:ln w="9525">
                  <a:solidFill>
                    <a:srgbClr val="00B0F0"/>
                  </a:solidFill>
                </a:ln>
                <a:effectLst/>
              </c:spPr>
            </c:marker>
            <c:bubble3D val="0"/>
            <c:spPr>
              <a:ln w="28575" cap="rnd">
                <a:solidFill>
                  <a:srgbClr val="00B0F0"/>
                </a:solidFill>
                <a:round/>
              </a:ln>
              <a:effectLst/>
            </c:spPr>
            <c:extLst>
              <c:ext xmlns:c16="http://schemas.microsoft.com/office/drawing/2014/chart" uri="{C3380CC4-5D6E-409C-BE32-E72D297353CC}">
                <c16:uniqueId val="{00000005-1C82-41A5-8C37-DD6C530A8E6C}"/>
              </c:ext>
            </c:extLst>
          </c:dPt>
          <c:dLbls>
            <c:dLbl>
              <c:idx val="5"/>
              <c:layout>
                <c:manualLayout>
                  <c:x val="-8.4354661760180135E-3"/>
                  <c:y val="-2.9591550886239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82-41A5-8C37-DD6C530A8E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Historical!$A$2:$A$9</c:f>
              <c:strCache>
                <c:ptCount val="8"/>
                <c:pt idx="0">
                  <c:v>2015-16</c:v>
                </c:pt>
                <c:pt idx="1">
                  <c:v>2016-17</c:v>
                </c:pt>
                <c:pt idx="2">
                  <c:v>2017-18</c:v>
                </c:pt>
                <c:pt idx="3">
                  <c:v>2018-19</c:v>
                </c:pt>
                <c:pt idx="4">
                  <c:v>2019-20</c:v>
                </c:pt>
                <c:pt idx="5">
                  <c:v>2020-21</c:v>
                </c:pt>
                <c:pt idx="6">
                  <c:v>2021-22</c:v>
                </c:pt>
                <c:pt idx="7">
                  <c:v>2022-23</c:v>
                </c:pt>
              </c:strCache>
            </c:strRef>
          </c:cat>
          <c:val>
            <c:numRef>
              <c:f>Historical!$B$2:$B$9</c:f>
              <c:numCache>
                <c:formatCode>0.0</c:formatCode>
                <c:ptCount val="8"/>
                <c:pt idx="0">
                  <c:v>99.8</c:v>
                </c:pt>
                <c:pt idx="1">
                  <c:v>99.8</c:v>
                </c:pt>
                <c:pt idx="2">
                  <c:v>99.8</c:v>
                </c:pt>
                <c:pt idx="3">
                  <c:v>100</c:v>
                </c:pt>
                <c:pt idx="4">
                  <c:v>95</c:v>
                </c:pt>
                <c:pt idx="5">
                  <c:v>99.3</c:v>
                </c:pt>
                <c:pt idx="6">
                  <c:v>92.1</c:v>
                </c:pt>
                <c:pt idx="7">
                  <c:v>99.2</c:v>
                </c:pt>
              </c:numCache>
            </c:numRef>
          </c:val>
          <c:smooth val="0"/>
          <c:extLst>
            <c:ext xmlns:c16="http://schemas.microsoft.com/office/drawing/2014/chart" uri="{C3380CC4-5D6E-409C-BE32-E72D297353CC}">
              <c16:uniqueId val="{00000006-1C82-41A5-8C37-DD6C530A8E6C}"/>
            </c:ext>
          </c:extLst>
        </c:ser>
        <c:ser>
          <c:idx val="1"/>
          <c:order val="1"/>
          <c:tx>
            <c:strRef>
              <c:f>Historical!$C$1</c:f>
              <c:strCache>
                <c:ptCount val="1"/>
                <c:pt idx="0">
                  <c:v>French Immersion Grade 6 Entry</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7.923686009792423E-3"/>
                  <c:y val="1.7453817816499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82-41A5-8C37-DD6C530A8E6C}"/>
                </c:ext>
              </c:extLst>
            </c:dLbl>
            <c:dLbl>
              <c:idx val="1"/>
              <c:layout>
                <c:manualLayout>
                  <c:x val="-2.5617307189885981E-2"/>
                  <c:y val="3.1998665996916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82-41A5-8C37-DD6C530A8E6C}"/>
                </c:ext>
              </c:extLst>
            </c:dLbl>
            <c:dLbl>
              <c:idx val="2"/>
              <c:layout>
                <c:manualLayout>
                  <c:x val="-1.5945912757589279E-3"/>
                  <c:y val="2.0362787452583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82-41A5-8C37-DD6C530A8E6C}"/>
                </c:ext>
              </c:extLst>
            </c:dLbl>
            <c:dLbl>
              <c:idx val="3"/>
              <c:layout>
                <c:manualLayout>
                  <c:x val="-3.8433161838760062E-2"/>
                  <c:y val="2.6180726724749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C82-41A5-8C37-DD6C530A8E6C}"/>
                </c:ext>
              </c:extLst>
            </c:dLbl>
            <c:dLbl>
              <c:idx val="4"/>
              <c:layout>
                <c:manualLayout>
                  <c:x val="-2.0794097750899809E-2"/>
                  <c:y val="3.4907635632999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82-41A5-8C37-DD6C530A8E6C}"/>
                </c:ext>
              </c:extLst>
            </c:dLbl>
            <c:dLbl>
              <c:idx val="5"/>
              <c:layout>
                <c:manualLayout>
                  <c:x val="1.6534630500026025E-3"/>
                  <c:y val="1.4544848180416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C82-41A5-8C37-DD6C530A8E6C}"/>
                </c:ext>
              </c:extLst>
            </c:dLbl>
            <c:dLbl>
              <c:idx val="6"/>
              <c:layout>
                <c:manualLayout>
                  <c:x val="-8.022226747796974E-3"/>
                  <c:y val="1.4544848180416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C82-41A5-8C37-DD6C530A8E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Historical!$A$2:$A$9</c:f>
              <c:strCache>
                <c:ptCount val="8"/>
                <c:pt idx="0">
                  <c:v>2015-16</c:v>
                </c:pt>
                <c:pt idx="1">
                  <c:v>2016-17</c:v>
                </c:pt>
                <c:pt idx="2">
                  <c:v>2017-18</c:v>
                </c:pt>
                <c:pt idx="3">
                  <c:v>2018-19</c:v>
                </c:pt>
                <c:pt idx="4">
                  <c:v>2019-20</c:v>
                </c:pt>
                <c:pt idx="5">
                  <c:v>2020-21</c:v>
                </c:pt>
                <c:pt idx="6">
                  <c:v>2021-22</c:v>
                </c:pt>
                <c:pt idx="7">
                  <c:v>2022-23</c:v>
                </c:pt>
              </c:strCache>
            </c:strRef>
          </c:cat>
          <c:val>
            <c:numRef>
              <c:f>Historical!$C$2:$C$9</c:f>
              <c:numCache>
                <c:formatCode>General</c:formatCode>
                <c:ptCount val="8"/>
                <c:pt idx="0">
                  <c:v>96.7</c:v>
                </c:pt>
                <c:pt idx="1">
                  <c:v>96.9</c:v>
                </c:pt>
                <c:pt idx="2">
                  <c:v>97.6</c:v>
                </c:pt>
                <c:pt idx="3">
                  <c:v>94.9</c:v>
                </c:pt>
                <c:pt idx="4">
                  <c:v>98.699999999999989</c:v>
                </c:pt>
                <c:pt idx="5">
                  <c:v>95.3</c:v>
                </c:pt>
                <c:pt idx="6">
                  <c:v>98.7</c:v>
                </c:pt>
                <c:pt idx="7">
                  <c:v>100</c:v>
                </c:pt>
              </c:numCache>
            </c:numRef>
          </c:val>
          <c:smooth val="0"/>
          <c:extLst>
            <c:ext xmlns:c16="http://schemas.microsoft.com/office/drawing/2014/chart" uri="{C3380CC4-5D6E-409C-BE32-E72D297353CC}">
              <c16:uniqueId val="{0000000E-1C82-41A5-8C37-DD6C530A8E6C}"/>
            </c:ext>
          </c:extLst>
        </c:ser>
        <c:ser>
          <c:idx val="2"/>
          <c:order val="2"/>
          <c:tx>
            <c:strRef>
              <c:f>Historical!$D$1</c:f>
              <c:strCache>
                <c:ptCount val="1"/>
                <c:pt idx="0">
                  <c:v>Post-Intensive French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10-1C82-41A5-8C37-DD6C530A8E6C}"/>
              </c:ext>
            </c:extLst>
          </c:dPt>
          <c:dPt>
            <c:idx val="5"/>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12-1C82-41A5-8C37-DD6C530A8E6C}"/>
              </c:ext>
            </c:extLst>
          </c:dPt>
          <c:dPt>
            <c:idx val="6"/>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14-1C82-41A5-8C37-DD6C530A8E6C}"/>
              </c:ext>
            </c:extLst>
          </c:dPt>
          <c:dLbls>
            <c:dLbl>
              <c:idx val="0"/>
              <c:layout>
                <c:manualLayout>
                  <c:x val="-1.1191953820272826E-2"/>
                  <c:y val="-2.036278745258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C82-41A5-8C37-DD6C530A8E6C}"/>
                </c:ext>
              </c:extLst>
            </c:dLbl>
            <c:dLbl>
              <c:idx val="1"/>
              <c:layout>
                <c:manualLayout>
                  <c:x val="-1.279147213293196E-2"/>
                  <c:y val="-2.9089696360833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C82-41A5-8C37-DD6C530A8E6C}"/>
                </c:ext>
              </c:extLst>
            </c:dLbl>
            <c:dLbl>
              <c:idx val="2"/>
              <c:layout>
                <c:manualLayout>
                  <c:x val="-2.7255989129187919E-2"/>
                  <c:y val="-3.1998665996916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C82-41A5-8C37-DD6C530A8E6C}"/>
                </c:ext>
              </c:extLst>
            </c:dLbl>
            <c:dLbl>
              <c:idx val="3"/>
              <c:layout>
                <c:manualLayout>
                  <c:x val="-1.7604808181610133E-2"/>
                  <c:y val="-2.9089696360833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C82-41A5-8C37-DD6C530A8E6C}"/>
                </c:ext>
              </c:extLst>
            </c:dLbl>
            <c:dLbl>
              <c:idx val="4"/>
              <c:layout>
                <c:manualLayout>
                  <c:x val="-2.3993153692725724E-2"/>
                  <c:y val="-2.0362787452583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C82-41A5-8C37-DD6C530A8E6C}"/>
                </c:ext>
              </c:extLst>
            </c:dLbl>
            <c:dLbl>
              <c:idx val="5"/>
              <c:layout>
                <c:manualLayout>
                  <c:x val="-2.7197243689223737E-2"/>
                  <c:y val="-3.4907635632999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C82-41A5-8C37-DD6C530A8E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Historical!$A$2:$A$9</c:f>
              <c:strCache>
                <c:ptCount val="8"/>
                <c:pt idx="0">
                  <c:v>2015-16</c:v>
                </c:pt>
                <c:pt idx="1">
                  <c:v>2016-17</c:v>
                </c:pt>
                <c:pt idx="2">
                  <c:v>2017-18</c:v>
                </c:pt>
                <c:pt idx="3">
                  <c:v>2018-19</c:v>
                </c:pt>
                <c:pt idx="4">
                  <c:v>2019-20</c:v>
                </c:pt>
                <c:pt idx="5">
                  <c:v>2020-21</c:v>
                </c:pt>
                <c:pt idx="6">
                  <c:v>2021-22</c:v>
                </c:pt>
                <c:pt idx="7">
                  <c:v>2022-23</c:v>
                </c:pt>
              </c:strCache>
            </c:strRef>
          </c:cat>
          <c:val>
            <c:numRef>
              <c:f>Historical!$D$2:$D$9</c:f>
              <c:numCache>
                <c:formatCode>General</c:formatCode>
                <c:ptCount val="8"/>
                <c:pt idx="0">
                  <c:v>32.799999999999997</c:v>
                </c:pt>
                <c:pt idx="1">
                  <c:v>28.1</c:v>
                </c:pt>
                <c:pt idx="2">
                  <c:v>30.1</c:v>
                </c:pt>
                <c:pt idx="3">
                  <c:v>48.3</c:v>
                </c:pt>
                <c:pt idx="4">
                  <c:v>35.4</c:v>
                </c:pt>
                <c:pt idx="5">
                  <c:v>37.5</c:v>
                </c:pt>
                <c:pt idx="6">
                  <c:v>38.9</c:v>
                </c:pt>
                <c:pt idx="7">
                  <c:v>21.6</c:v>
                </c:pt>
              </c:numCache>
            </c:numRef>
          </c:val>
          <c:smooth val="0"/>
          <c:extLst>
            <c:ext xmlns:c16="http://schemas.microsoft.com/office/drawing/2014/chart" uri="{C3380CC4-5D6E-409C-BE32-E72D297353CC}">
              <c16:uniqueId val="{00000019-1C82-41A5-8C37-DD6C530A8E6C}"/>
            </c:ext>
          </c:extLst>
        </c:ser>
        <c:ser>
          <c:idx val="3"/>
          <c:order val="3"/>
          <c:tx>
            <c:strRef>
              <c:f>Historical!$E$1</c:f>
              <c:strCache>
                <c:ptCount val="1"/>
                <c:pt idx="0">
                  <c:v>Other</c:v>
                </c:pt>
              </c:strCache>
            </c:strRef>
          </c:tx>
          <c:spPr>
            <a:ln w="28575" cap="rnd">
              <a:solidFill>
                <a:schemeClr val="accent1">
                  <a:lumMod val="90000"/>
                  <a:lumOff val="10000"/>
                </a:schemeClr>
              </a:solidFill>
              <a:round/>
            </a:ln>
            <a:effectLst/>
          </c:spPr>
          <c:marker>
            <c:symbol val="circle"/>
            <c:size val="5"/>
            <c:spPr>
              <a:solidFill>
                <a:schemeClr val="accent1">
                  <a:lumMod val="90000"/>
                  <a:lumOff val="10000"/>
                </a:schemeClr>
              </a:solidFill>
              <a:ln w="9525">
                <a:solidFill>
                  <a:schemeClr val="accent1">
                    <a:lumMod val="90000"/>
                    <a:lumOff val="10000"/>
                  </a:schemeClr>
                </a:solidFill>
              </a:ln>
              <a:effectLst/>
            </c:spPr>
          </c:marker>
          <c:dLbls>
            <c:dLbl>
              <c:idx val="0"/>
              <c:layout>
                <c:manualLayout>
                  <c:x val="-2.4066680243390568E-2"/>
                  <c:y val="2.9089696360833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C82-41A5-8C37-DD6C530A8E6C}"/>
                </c:ext>
              </c:extLst>
            </c:dLbl>
            <c:dLbl>
              <c:idx val="2"/>
              <c:layout>
                <c:manualLayout>
                  <c:x val="-1.1231117446915658E-2"/>
                  <c:y val="4.3634544541249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C82-41A5-8C37-DD6C530A8E6C}"/>
                </c:ext>
              </c:extLst>
            </c:dLbl>
            <c:dLbl>
              <c:idx val="3"/>
              <c:layout>
                <c:manualLayout>
                  <c:x val="-2.0857789544271945E-2"/>
                  <c:y val="5.5270423085583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C82-41A5-8C37-DD6C530A8E6C}"/>
                </c:ext>
              </c:extLst>
            </c:dLbl>
            <c:dLbl>
              <c:idx val="4"/>
              <c:layout>
                <c:manualLayout>
                  <c:x val="-1.1231117446915717E-2"/>
                  <c:y val="-1.4544848180416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C82-41A5-8C37-DD6C530A8E6C}"/>
                </c:ext>
              </c:extLst>
            </c:dLbl>
            <c:dLbl>
              <c:idx val="5"/>
              <c:layout>
                <c:manualLayout>
                  <c:x val="-3.2088906991187428E-3"/>
                  <c:y val="3.1998665996916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C82-41A5-8C37-DD6C530A8E6C}"/>
                </c:ext>
              </c:extLst>
            </c:dLbl>
            <c:dLbl>
              <c:idx val="7"/>
              <c:layout>
                <c:manualLayout>
                  <c:x val="-1.6044453495593712E-2"/>
                  <c:y val="-2.9089696360833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C82-41A5-8C37-DD6C530A8E6C}"/>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Historical!$A$2:$A$9</c:f>
              <c:strCache>
                <c:ptCount val="8"/>
                <c:pt idx="0">
                  <c:v>2015-16</c:v>
                </c:pt>
                <c:pt idx="1">
                  <c:v>2016-17</c:v>
                </c:pt>
                <c:pt idx="2">
                  <c:v>2017-18</c:v>
                </c:pt>
                <c:pt idx="3">
                  <c:v>2018-19</c:v>
                </c:pt>
                <c:pt idx="4">
                  <c:v>2019-20</c:v>
                </c:pt>
                <c:pt idx="5">
                  <c:v>2020-21</c:v>
                </c:pt>
                <c:pt idx="6">
                  <c:v>2021-22</c:v>
                </c:pt>
                <c:pt idx="7">
                  <c:v>2022-23</c:v>
                </c:pt>
              </c:strCache>
            </c:strRef>
          </c:cat>
          <c:val>
            <c:numRef>
              <c:f>Historical!$E$2:$E$9</c:f>
              <c:numCache>
                <c:formatCode>General</c:formatCode>
                <c:ptCount val="8"/>
                <c:pt idx="2">
                  <c:v>95.1</c:v>
                </c:pt>
                <c:pt idx="3">
                  <c:v>95.5</c:v>
                </c:pt>
                <c:pt idx="4">
                  <c:v>79.099999999999994</c:v>
                </c:pt>
                <c:pt idx="5" formatCode="0.0">
                  <c:v>92</c:v>
                </c:pt>
                <c:pt idx="6">
                  <c:v>89.5</c:v>
                </c:pt>
                <c:pt idx="7" formatCode="0.0">
                  <c:v>78.7</c:v>
                </c:pt>
              </c:numCache>
            </c:numRef>
          </c:val>
          <c:smooth val="0"/>
          <c:extLst>
            <c:ext xmlns:c16="http://schemas.microsoft.com/office/drawing/2014/chart" uri="{C3380CC4-5D6E-409C-BE32-E72D297353CC}">
              <c16:uniqueId val="{00000020-1C82-41A5-8C37-DD6C530A8E6C}"/>
            </c:ext>
          </c:extLst>
        </c:ser>
        <c:dLbls>
          <c:showLegendKey val="0"/>
          <c:showVal val="1"/>
          <c:showCatName val="0"/>
          <c:showSerName val="0"/>
          <c:showPercent val="0"/>
          <c:showBubbleSize val="0"/>
        </c:dLbls>
        <c:marker val="1"/>
        <c:smooth val="0"/>
        <c:axId val="602123112"/>
        <c:axId val="595592552"/>
      </c:lineChart>
      <c:catAx>
        <c:axId val="60212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5592552"/>
        <c:crosses val="autoZero"/>
        <c:auto val="1"/>
        <c:lblAlgn val="ctr"/>
        <c:lblOffset val="100"/>
        <c:noMultiLvlLbl val="0"/>
      </c:catAx>
      <c:valAx>
        <c:axId val="595592552"/>
        <c:scaling>
          <c:orientation val="minMax"/>
        </c:scaling>
        <c:delete val="1"/>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CA" sz="1000" b="0">
                    <a:solidFill>
                      <a:sysClr val="windowText" lastClr="000000"/>
                    </a:solidFill>
                    <a:latin typeface="Arial" panose="020B0604020202020204" pitchFamily="34" charset="0"/>
                    <a:cs typeface="Arial" panose="020B0604020202020204" pitchFamily="34" charset="0"/>
                  </a:rPr>
                  <a:t>Percentage</a:t>
                </a:r>
              </a:p>
            </c:rich>
          </c:tx>
          <c:layout>
            <c:manualLayout>
              <c:xMode val="edge"/>
              <c:yMode val="edge"/>
              <c:x val="1.9260610928379645E-3"/>
              <c:y val="0.489803600441801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crossAx val="602123112"/>
        <c:crosses val="autoZero"/>
        <c:crossBetween val="between"/>
        <c:majorUnit val="20"/>
      </c:valAx>
      <c:spPr>
        <a:noFill/>
        <a:ln w="25400">
          <a:noFill/>
        </a:ln>
        <a:effectLst/>
      </c:spPr>
    </c:plotArea>
    <c:legend>
      <c:legendPos val="b"/>
      <c:layout>
        <c:manualLayout>
          <c:xMode val="edge"/>
          <c:yMode val="edge"/>
          <c:x val="4.5709274585164487E-2"/>
          <c:y val="0.72566233325737073"/>
          <c:w val="0.7369532225543669"/>
          <c:h val="0.2599148409741501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ysClr val="windowText" lastClr="000000"/>
                </a:solidFill>
                <a:latin typeface="+mn-lt"/>
                <a:ea typeface="+mn-ea"/>
                <a:cs typeface="+mn-cs"/>
              </a:defRPr>
            </a:pPr>
            <a:r>
              <a:rPr lang="en-CA" dirty="0"/>
              <a:t>Grade 6 English Reading Assessment</a:t>
            </a:r>
          </a:p>
          <a:p>
            <a:pPr>
              <a:defRPr/>
            </a:pPr>
            <a:r>
              <a:rPr lang="en-CA" dirty="0"/>
              <a:t>Achievement Levels by Province and District</a:t>
            </a:r>
          </a:p>
        </c:rich>
      </c:tx>
      <c:overlay val="0"/>
      <c:spPr>
        <a:noFill/>
        <a:ln>
          <a:noFill/>
        </a:ln>
        <a:effectLst/>
      </c:spPr>
      <c:txPr>
        <a:bodyPr rot="0" spcFirstLastPara="1" vertOverflow="ellipsis" vert="horz" wrap="square" anchor="ctr" anchorCtr="1"/>
        <a:lstStyle/>
        <a:p>
          <a:pPr>
            <a:defRPr sz="192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620759710287918"/>
          <c:y val="0.18017612309991871"/>
          <c:w val="0.87484319731230509"/>
          <c:h val="0.56794073907757758"/>
        </c:manualLayout>
      </c:layout>
      <c:barChart>
        <c:barDir val="col"/>
        <c:grouping val="stacked"/>
        <c:varyColors val="0"/>
        <c:ser>
          <c:idx val="0"/>
          <c:order val="0"/>
          <c:tx>
            <c:strRef>
              <c:f>'G6 Districts'!$C$2:$C$3</c:f>
              <c:strCache>
                <c:ptCount val="2"/>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lgn="ctr" rtl="0">
                  <a:defRPr sz="16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'G6 Districts'!$A$4:$A$12</c:f>
              <c:strCache>
                <c:ptCount val="9"/>
                <c:pt idx="0">
                  <c:v>Province
(n=5411) </c:v>
                </c:pt>
                <c:pt idx="2">
                  <c:v>ASD-N
(n=540)</c:v>
                </c:pt>
                <c:pt idx="4">
                  <c:v>ASD-E
(n=1346)</c:v>
                </c:pt>
                <c:pt idx="6">
                  <c:v>ASD-S
(n=1723)</c:v>
                </c:pt>
                <c:pt idx="8">
                  <c:v>ASD-W
(n=1802)</c:v>
                </c:pt>
              </c:strCache>
            </c:strRef>
          </c:cat>
          <c:val>
            <c:numRef>
              <c:f>'G6 Districts'!$C$4:$C$12</c:f>
              <c:numCache>
                <c:formatCode>General</c:formatCode>
                <c:ptCount val="9"/>
                <c:pt idx="0">
                  <c:v>30.7</c:v>
                </c:pt>
                <c:pt idx="2" formatCode="0.0">
                  <c:v>26.3</c:v>
                </c:pt>
                <c:pt idx="4" formatCode="0.0">
                  <c:v>32.6</c:v>
                </c:pt>
                <c:pt idx="6" formatCode="0.0">
                  <c:v>31.2</c:v>
                </c:pt>
                <c:pt idx="8" formatCode="0.0">
                  <c:v>30.1</c:v>
                </c:pt>
              </c:numCache>
            </c:numRef>
          </c:val>
          <c:extLst>
            <c:ext xmlns:c16="http://schemas.microsoft.com/office/drawing/2014/chart" uri="{C3380CC4-5D6E-409C-BE32-E72D297353CC}">
              <c16:uniqueId val="{00000000-999D-4006-A48B-C9A52CA9962C}"/>
            </c:ext>
          </c:extLst>
        </c:ser>
        <c:ser>
          <c:idx val="1"/>
          <c:order val="1"/>
          <c:tx>
            <c:strRef>
              <c:f>'G6 Districts'!$D$2:$D$3</c:f>
              <c:strCache>
                <c:ptCount val="2"/>
                <c:pt idx="0">
                  <c:v>Appropriate</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lgn="ctr" rtl="0">
                  <a:defRPr sz="16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'G6 Districts'!$A$4:$A$12</c:f>
              <c:strCache>
                <c:ptCount val="9"/>
                <c:pt idx="0">
                  <c:v>Province
(n=5411) </c:v>
                </c:pt>
                <c:pt idx="2">
                  <c:v>ASD-N
(n=540)</c:v>
                </c:pt>
                <c:pt idx="4">
                  <c:v>ASD-E
(n=1346)</c:v>
                </c:pt>
                <c:pt idx="6">
                  <c:v>ASD-S
(n=1723)</c:v>
                </c:pt>
                <c:pt idx="8">
                  <c:v>ASD-W
(n=1802)</c:v>
                </c:pt>
              </c:strCache>
            </c:strRef>
          </c:cat>
          <c:val>
            <c:numRef>
              <c:f>'G6 Districts'!$D$4:$D$12</c:f>
              <c:numCache>
                <c:formatCode>General</c:formatCode>
                <c:ptCount val="9"/>
                <c:pt idx="0">
                  <c:v>63.6</c:v>
                </c:pt>
                <c:pt idx="2" formatCode="0.0">
                  <c:v>68.7</c:v>
                </c:pt>
                <c:pt idx="4" formatCode="0.0">
                  <c:v>62</c:v>
                </c:pt>
                <c:pt idx="6" formatCode="0.0">
                  <c:v>61.8</c:v>
                </c:pt>
                <c:pt idx="8" formatCode="0.0">
                  <c:v>64.900000000000006</c:v>
                </c:pt>
              </c:numCache>
            </c:numRef>
          </c:val>
          <c:extLst>
            <c:ext xmlns:c16="http://schemas.microsoft.com/office/drawing/2014/chart" uri="{C3380CC4-5D6E-409C-BE32-E72D297353CC}">
              <c16:uniqueId val="{00000001-999D-4006-A48B-C9A52CA9962C}"/>
            </c:ext>
          </c:extLst>
        </c:ser>
        <c:ser>
          <c:idx val="2"/>
          <c:order val="2"/>
          <c:tx>
            <c:strRef>
              <c:f>'G6 Districts'!$E$2:$E$3</c:f>
              <c:strCache>
                <c:ptCount val="2"/>
                <c:pt idx="0">
                  <c:v>Strong</c:v>
                </c:pt>
              </c:strCache>
            </c:strRef>
          </c:tx>
          <c:spPr>
            <a:solidFill>
              <a:srgbClr val="92D05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'G6 Districts'!$A$4:$A$12</c:f>
              <c:strCache>
                <c:ptCount val="9"/>
                <c:pt idx="0">
                  <c:v>Province
(n=5411) </c:v>
                </c:pt>
                <c:pt idx="2">
                  <c:v>ASD-N
(n=540)</c:v>
                </c:pt>
                <c:pt idx="4">
                  <c:v>ASD-E
(n=1346)</c:v>
                </c:pt>
                <c:pt idx="6">
                  <c:v>ASD-S
(n=1723)</c:v>
                </c:pt>
                <c:pt idx="8">
                  <c:v>ASD-W
(n=1802)</c:v>
                </c:pt>
              </c:strCache>
            </c:strRef>
          </c:cat>
          <c:val>
            <c:numRef>
              <c:f>'G6 Districts'!$E$4:$E$12</c:f>
              <c:numCache>
                <c:formatCode>General</c:formatCode>
                <c:ptCount val="9"/>
                <c:pt idx="0">
                  <c:v>5.7</c:v>
                </c:pt>
                <c:pt idx="2" formatCode="0.0">
                  <c:v>5</c:v>
                </c:pt>
                <c:pt idx="4" formatCode="0.0">
                  <c:v>5.4</c:v>
                </c:pt>
                <c:pt idx="6" formatCode="0.0">
                  <c:v>7</c:v>
                </c:pt>
                <c:pt idx="8" formatCode="0.0">
                  <c:v>5</c:v>
                </c:pt>
              </c:numCache>
            </c:numRef>
          </c:val>
          <c:extLst>
            <c:ext xmlns:c16="http://schemas.microsoft.com/office/drawing/2014/chart" uri="{C3380CC4-5D6E-409C-BE32-E72D297353CC}">
              <c16:uniqueId val="{00000002-999D-4006-A48B-C9A52CA9962C}"/>
            </c:ext>
          </c:extLst>
        </c:ser>
        <c:dLbls>
          <c:dLblPos val="ctr"/>
          <c:showLegendKey val="0"/>
          <c:showVal val="1"/>
          <c:showCatName val="0"/>
          <c:showSerName val="0"/>
          <c:showPercent val="0"/>
          <c:showBubbleSize val="0"/>
        </c:dLbls>
        <c:gapWidth val="0"/>
        <c:overlap val="100"/>
        <c:axId val="835921600"/>
        <c:axId val="835919960"/>
      </c:barChart>
      <c:catAx>
        <c:axId val="8359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sz="1400" b="1" i="0" u="none" strike="noStrike" kern="1200" baseline="0">
                <a:solidFill>
                  <a:sysClr val="windowText" lastClr="000000"/>
                </a:solidFill>
                <a:latin typeface="+mn-lt"/>
                <a:ea typeface="+mn-ea"/>
                <a:cs typeface="+mn-cs"/>
              </a:defRPr>
            </a:pPr>
            <a:endParaRPr lang="en-US"/>
          </a:p>
        </c:txPr>
        <c:crossAx val="835919960"/>
        <c:crosses val="autoZero"/>
        <c:auto val="1"/>
        <c:lblAlgn val="ctr"/>
        <c:lblOffset val="100"/>
        <c:noMultiLvlLbl val="0"/>
      </c:catAx>
      <c:valAx>
        <c:axId val="835919960"/>
        <c:scaling>
          <c:orientation val="minMax"/>
          <c:max val="100"/>
        </c:scaling>
        <c:delete val="1"/>
        <c:axPos val="l"/>
        <c:numFmt formatCode="0" sourceLinked="0"/>
        <c:majorTickMark val="none"/>
        <c:minorTickMark val="none"/>
        <c:tickLblPos val="nextTo"/>
        <c:crossAx val="83592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600" b="1">
          <a:solidFill>
            <a:sysClr val="windowText" lastClr="000000"/>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a:pPr>
            <a:r>
              <a:rPr lang="en-US" sz="2000" dirty="0"/>
              <a:t>Percentage of Successful Students over Time</a:t>
            </a:r>
          </a:p>
          <a:p>
            <a:pPr algn="ctr" rtl="0">
              <a:defRPr/>
            </a:pPr>
            <a:r>
              <a:rPr lang="en-US" sz="2000" dirty="0"/>
              <a:t>English Language Proficiency Assessment </a:t>
            </a:r>
            <a:endParaRPr lang="en-CA" sz="2000" dirty="0"/>
          </a:p>
        </c:rich>
      </c:tx>
      <c:overlay val="0"/>
    </c:title>
    <c:autoTitleDeleted val="0"/>
    <c:plotArea>
      <c:layout/>
      <c:lineChart>
        <c:grouping val="standard"/>
        <c:varyColors val="0"/>
        <c:ser>
          <c:idx val="0"/>
          <c:order val="0"/>
          <c:dPt>
            <c:idx val="0"/>
            <c:bubble3D val="0"/>
            <c:spPr>
              <a:ln cap="sq"/>
            </c:spPr>
            <c:extLst>
              <c:ext xmlns:c16="http://schemas.microsoft.com/office/drawing/2014/chart" uri="{C3380CC4-5D6E-409C-BE32-E72D297353CC}">
                <c16:uniqueId val="{00000001-B7FB-4A2C-9B1E-BEE8486F88CA}"/>
              </c:ext>
            </c:extLst>
          </c:dPt>
          <c:dLbls>
            <c:spPr>
              <a:noFill/>
              <a:ln>
                <a:noFill/>
              </a:ln>
              <a:effectLst/>
            </c:spPr>
            <c:txPr>
              <a:bodyPr/>
              <a:lstStyle/>
              <a:p>
                <a:pPr>
                  <a:defRPr sz="16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'[ELPA G9 Trendline 2008-2022.xlsx]R- ELPA Trendline'!$D$1:$S$1</c:f>
              <c:strCache>
                <c:ptCount val="16"/>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pt idx="14">
                  <c:v>2021-22</c:v>
                </c:pt>
                <c:pt idx="15">
                  <c:v>2022-23</c:v>
                </c:pt>
              </c:strCache>
            </c:strRef>
          </c:cat>
          <c:val>
            <c:numRef>
              <c:f>'[ELPA G9 Trendline 2008-2022.xlsx]R- ELPA Trendline'!$D$2:$S$2</c:f>
              <c:numCache>
                <c:formatCode>General</c:formatCode>
                <c:ptCount val="16"/>
                <c:pt idx="0">
                  <c:v>56.5</c:v>
                </c:pt>
                <c:pt idx="1">
                  <c:v>65.2</c:v>
                </c:pt>
                <c:pt idx="2">
                  <c:v>65.3</c:v>
                </c:pt>
                <c:pt idx="3">
                  <c:v>72.5</c:v>
                </c:pt>
                <c:pt idx="4">
                  <c:v>73.5</c:v>
                </c:pt>
                <c:pt idx="5">
                  <c:v>78.099999999999994</c:v>
                </c:pt>
                <c:pt idx="6">
                  <c:v>80.400000000000006</c:v>
                </c:pt>
                <c:pt idx="7">
                  <c:v>78.3</c:v>
                </c:pt>
                <c:pt idx="8">
                  <c:v>80.400000000000006</c:v>
                </c:pt>
                <c:pt idx="9">
                  <c:v>80.5</c:v>
                </c:pt>
                <c:pt idx="10">
                  <c:v>80.599999999999994</c:v>
                </c:pt>
                <c:pt idx="11">
                  <c:v>73.599999999999994</c:v>
                </c:pt>
              </c:numCache>
            </c:numRef>
          </c:val>
          <c:smooth val="0"/>
          <c:extLst>
            <c:ext xmlns:c16="http://schemas.microsoft.com/office/drawing/2014/chart" uri="{C3380CC4-5D6E-409C-BE32-E72D297353CC}">
              <c16:uniqueId val="{00000002-B7FB-4A2C-9B1E-BEE8486F88CA}"/>
            </c:ext>
          </c:extLst>
        </c:ser>
        <c:ser>
          <c:idx val="1"/>
          <c:order val="1"/>
          <c:marker>
            <c:symbol val="circle"/>
            <c:size val="7"/>
          </c:marker>
          <c:dLbls>
            <c:spPr>
              <a:noFill/>
              <a:ln>
                <a:noFill/>
              </a:ln>
              <a:effectLst/>
            </c:spPr>
            <c:txPr>
              <a:bodyPr/>
              <a:lstStyle/>
              <a:p>
                <a:pPr>
                  <a:defRPr sz="16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'[ELPA G9 Trendline 2008-2022.xlsx]R- ELPA Trendline'!$D$1:$S$1</c:f>
              <c:strCache>
                <c:ptCount val="16"/>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pt idx="14">
                  <c:v>2021-22</c:v>
                </c:pt>
                <c:pt idx="15">
                  <c:v>2022-23</c:v>
                </c:pt>
              </c:strCache>
            </c:strRef>
          </c:cat>
          <c:val>
            <c:numRef>
              <c:f>'[ELPA G9 Trendline 2008-2022.xlsx]R- ELPA Trendline'!$D$3:$S$3</c:f>
              <c:numCache>
                <c:formatCode>General</c:formatCode>
                <c:ptCount val="16"/>
                <c:pt idx="12">
                  <c:v>78.099999999999994</c:v>
                </c:pt>
                <c:pt idx="13">
                  <c:v>81.8</c:v>
                </c:pt>
                <c:pt idx="14">
                  <c:v>81.2</c:v>
                </c:pt>
                <c:pt idx="15">
                  <c:v>80.3</c:v>
                </c:pt>
              </c:numCache>
            </c:numRef>
          </c:val>
          <c:smooth val="0"/>
          <c:extLst>
            <c:ext xmlns:c16="http://schemas.microsoft.com/office/drawing/2014/chart" uri="{C3380CC4-5D6E-409C-BE32-E72D297353CC}">
              <c16:uniqueId val="{00000003-B7FB-4A2C-9B1E-BEE8486F88CA}"/>
            </c:ext>
          </c:extLst>
        </c:ser>
        <c:dLbls>
          <c:showLegendKey val="0"/>
          <c:showVal val="0"/>
          <c:showCatName val="0"/>
          <c:showSerName val="0"/>
          <c:showPercent val="0"/>
          <c:showBubbleSize val="0"/>
        </c:dLbls>
        <c:marker val="1"/>
        <c:smooth val="0"/>
        <c:axId val="67423232"/>
        <c:axId val="67429120"/>
      </c:lineChart>
      <c:catAx>
        <c:axId val="67423232"/>
        <c:scaling>
          <c:orientation val="minMax"/>
        </c:scaling>
        <c:delete val="0"/>
        <c:axPos val="b"/>
        <c:numFmt formatCode="General" sourceLinked="1"/>
        <c:majorTickMark val="none"/>
        <c:minorTickMark val="none"/>
        <c:tickLblPos val="nextTo"/>
        <c:txPr>
          <a:bodyPr rot="-1140000"/>
          <a:lstStyle/>
          <a:p>
            <a:pPr>
              <a:defRPr sz="1400"/>
            </a:pPr>
            <a:endParaRPr lang="en-US"/>
          </a:p>
        </c:txPr>
        <c:crossAx val="67429120"/>
        <c:crosses val="autoZero"/>
        <c:auto val="1"/>
        <c:lblAlgn val="ctr"/>
        <c:lblOffset val="100"/>
        <c:tickLblSkip val="1"/>
        <c:noMultiLvlLbl val="0"/>
      </c:catAx>
      <c:valAx>
        <c:axId val="67429120"/>
        <c:scaling>
          <c:orientation val="minMax"/>
          <c:max val="100"/>
          <c:min val="0"/>
        </c:scaling>
        <c:delete val="0"/>
        <c:axPos val="l"/>
        <c:title>
          <c:tx>
            <c:rich>
              <a:bodyPr/>
              <a:lstStyle/>
              <a:p>
                <a:pPr>
                  <a:defRPr/>
                </a:pPr>
                <a:r>
                  <a:rPr lang="en-CA"/>
                  <a:t>Percentage</a:t>
                </a:r>
              </a:p>
            </c:rich>
          </c:tx>
          <c:overlay val="0"/>
        </c:title>
        <c:numFmt formatCode="General" sourceLinked="1"/>
        <c:majorTickMark val="none"/>
        <c:minorTickMark val="none"/>
        <c:tickLblPos val="nextTo"/>
        <c:txPr>
          <a:bodyPr/>
          <a:lstStyle/>
          <a:p>
            <a:pPr>
              <a:defRPr sz="1200"/>
            </a:pPr>
            <a:endParaRPr lang="en-US"/>
          </a:p>
        </c:txPr>
        <c:crossAx val="67423232"/>
        <c:crosses val="autoZero"/>
        <c:crossBetween val="between"/>
        <c:majorUnit val="20"/>
      </c:valAx>
    </c:plotArea>
    <c:plotVisOnly val="1"/>
    <c:dispBlanksAs val="gap"/>
    <c:showDLblsOverMax val="0"/>
  </c:chart>
  <c:spPr>
    <a:ln>
      <a:solidFill>
        <a:schemeClr val="bg1"/>
      </a:solidFill>
    </a:ln>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2400" b="0" i="0" u="none" strike="noStrike" kern="1200" spc="0" baseline="0">
                <a:solidFill>
                  <a:schemeClr val="tx1"/>
                </a:solidFill>
                <a:latin typeface="+mn-lt"/>
                <a:ea typeface="+mn-ea"/>
                <a:cs typeface="+mn-cs"/>
              </a:defRPr>
            </a:pPr>
            <a:r>
              <a:rPr lang="en-CA" sz="2400">
                <a:solidFill>
                  <a:schemeClr val="tx1"/>
                </a:solidFill>
              </a:rPr>
              <a:t>English Language Proficiency Assessment</a:t>
            </a:r>
          </a:p>
          <a:p>
            <a:pPr algn="ctr" rtl="0">
              <a:defRPr sz="2400">
                <a:solidFill>
                  <a:schemeClr val="tx1"/>
                </a:solidFill>
              </a:defRPr>
            </a:pPr>
            <a:r>
              <a:rPr lang="en-CA" sz="2400">
                <a:solidFill>
                  <a:schemeClr val="tx1"/>
                </a:solidFill>
              </a:rPr>
              <a:t>Percentage of Students at Appropriate or Higher </a:t>
            </a:r>
          </a:p>
        </c:rich>
      </c:tx>
      <c:overlay val="0"/>
      <c:spPr>
        <a:noFill/>
        <a:ln>
          <a:noFill/>
        </a:ln>
        <a:effectLst/>
      </c:spPr>
      <c:txPr>
        <a:bodyPr rot="0" spcFirstLastPara="1" vertOverflow="ellipsis" vert="horz" wrap="square" anchor="ctr" anchorCtr="1"/>
        <a:lstStyle/>
        <a:p>
          <a:pPr algn="ctr" rtl="0">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631435493640218"/>
          <c:y val="0.31591768164636708"/>
          <c:w val="0.87096731905310132"/>
          <c:h val="0.47692096551769753"/>
        </c:manualLayout>
      </c:layout>
      <c:barChart>
        <c:barDir val="col"/>
        <c:grouping val="clustered"/>
        <c:varyColors val="0"/>
        <c:ser>
          <c:idx val="0"/>
          <c:order val="0"/>
          <c:tx>
            <c:strRef>
              <c:f>'R-ELPA Dist Achieve'!$K$2</c:f>
              <c:strCache>
                <c:ptCount val="1"/>
                <c:pt idx="0">
                  <c:v>2022-23</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E215-4567-BC85-8197DBA1EABC}"/>
              </c:ext>
            </c:extLst>
          </c:dPt>
          <c:dPt>
            <c:idx val="1"/>
            <c:invertIfNegative val="0"/>
            <c:bubble3D val="0"/>
            <c:spPr>
              <a:solidFill>
                <a:srgbClr val="00B050"/>
              </a:solidFill>
              <a:ln>
                <a:noFill/>
              </a:ln>
              <a:effectLst/>
            </c:spPr>
            <c:extLst>
              <c:ext xmlns:c16="http://schemas.microsoft.com/office/drawing/2014/chart" uri="{C3380CC4-5D6E-409C-BE32-E72D297353CC}">
                <c16:uniqueId val="{00000003-E215-4567-BC85-8197DBA1EABC}"/>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5-E215-4567-BC85-8197DBA1EABC}"/>
              </c:ext>
            </c:extLst>
          </c:dPt>
          <c:dPt>
            <c:idx val="4"/>
            <c:invertIfNegative val="0"/>
            <c:bubble3D val="0"/>
            <c:spPr>
              <a:solidFill>
                <a:srgbClr val="FFC000"/>
              </a:solidFill>
              <a:ln>
                <a:noFill/>
              </a:ln>
              <a:effectLst/>
            </c:spPr>
            <c:extLst>
              <c:ext xmlns:c16="http://schemas.microsoft.com/office/drawing/2014/chart" uri="{C3380CC4-5D6E-409C-BE32-E72D297353CC}">
                <c16:uniqueId val="{00000007-E215-4567-BC85-8197DBA1EABC}"/>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'R-ELPA Dist Achieve'!$A$3:$A$7</c:f>
              <c:strCache>
                <c:ptCount val="5"/>
                <c:pt idx="0">
                  <c:v>Province
(n=5444)</c:v>
                </c:pt>
                <c:pt idx="1">
                  <c:v>ASD-N
(n=584)</c:v>
                </c:pt>
                <c:pt idx="2">
                  <c:v>ASD-E
(n=1370)</c:v>
                </c:pt>
                <c:pt idx="3">
                  <c:v>ASD-S
(n=1765)</c:v>
                </c:pt>
                <c:pt idx="4">
                  <c:v>ASD-W
(n=1725)</c:v>
                </c:pt>
              </c:strCache>
            </c:strRef>
          </c:cat>
          <c:val>
            <c:numRef>
              <c:f>'R-ELPA Dist Achieve'!$K$3:$K$7</c:f>
              <c:numCache>
                <c:formatCode>0.0</c:formatCode>
                <c:ptCount val="5"/>
                <c:pt idx="0">
                  <c:v>80.3</c:v>
                </c:pt>
                <c:pt idx="1">
                  <c:v>76.2</c:v>
                </c:pt>
                <c:pt idx="2">
                  <c:v>81</c:v>
                </c:pt>
                <c:pt idx="3">
                  <c:v>82.1</c:v>
                </c:pt>
                <c:pt idx="4">
                  <c:v>79.400000000000006</c:v>
                </c:pt>
              </c:numCache>
            </c:numRef>
          </c:val>
          <c:extLst>
            <c:ext xmlns:c16="http://schemas.microsoft.com/office/drawing/2014/chart" uri="{C3380CC4-5D6E-409C-BE32-E72D297353CC}">
              <c16:uniqueId val="{00000008-E215-4567-BC85-8197DBA1EABC}"/>
            </c:ext>
          </c:extLst>
        </c:ser>
        <c:dLbls>
          <c:dLblPos val="outEnd"/>
          <c:showLegendKey val="0"/>
          <c:showVal val="1"/>
          <c:showCatName val="0"/>
          <c:showSerName val="0"/>
          <c:showPercent val="0"/>
          <c:showBubbleSize val="0"/>
        </c:dLbls>
        <c:gapWidth val="130"/>
        <c:overlap val="-27"/>
        <c:axId val="590036408"/>
        <c:axId val="590035752"/>
      </c:barChart>
      <c:catAx>
        <c:axId val="59003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0035752"/>
        <c:crosses val="autoZero"/>
        <c:auto val="1"/>
        <c:lblAlgn val="ctr"/>
        <c:lblOffset val="100"/>
        <c:noMultiLvlLbl val="0"/>
      </c:catAx>
      <c:valAx>
        <c:axId val="590035752"/>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CA"/>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0036408"/>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600"/>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100" b="1">
                <a:solidFill>
                  <a:sysClr val="windowText" lastClr="000000"/>
                </a:solidFill>
                <a:latin typeface="Arial" panose="020B0604020202020204" pitchFamily="34" charset="0"/>
                <a:cs typeface="Arial" panose="020B0604020202020204" pitchFamily="34" charset="0"/>
              </a:rPr>
              <a:t>ASD-West</a:t>
            </a:r>
            <a:br>
              <a:rPr lang="en-US" sz="1100" b="1">
                <a:solidFill>
                  <a:sysClr val="windowText" lastClr="000000"/>
                </a:solidFill>
                <a:latin typeface="Arial" panose="020B0604020202020204" pitchFamily="34" charset="0"/>
                <a:cs typeface="Arial" panose="020B0604020202020204" pitchFamily="34" charset="0"/>
              </a:rPr>
            </a:br>
            <a:r>
              <a:rPr lang="en-US" sz="1100" b="1" i="0" u="none" strike="noStrike" baseline="0">
                <a:solidFill>
                  <a:sysClr val="windowText" lastClr="000000"/>
                </a:solidFill>
                <a:effectLst/>
              </a:rPr>
              <a:t>Grade 4 English Reading </a:t>
            </a:r>
            <a:r>
              <a:rPr lang="en-US" sz="1100" b="1">
                <a:solidFill>
                  <a:sysClr val="windowText" lastClr="000000"/>
                </a:solidFill>
                <a:latin typeface="Arial" panose="020B0604020202020204" pitchFamily="34" charset="0"/>
                <a:cs typeface="Arial" panose="020B0604020202020204" pitchFamily="34" charset="0"/>
              </a:rPr>
              <a:t>2020-21 to</a:t>
            </a:r>
            <a:r>
              <a:rPr lang="en-US" sz="1100" b="1" baseline="0">
                <a:solidFill>
                  <a:sysClr val="windowText" lastClr="000000"/>
                </a:solidFill>
                <a:latin typeface="Arial" panose="020B0604020202020204" pitchFamily="34" charset="0"/>
                <a:cs typeface="Arial" panose="020B0604020202020204" pitchFamily="34" charset="0"/>
              </a:rPr>
              <a:t> 2022-23</a:t>
            </a:r>
            <a:br>
              <a:rPr lang="en-US" sz="1100" b="1" baseline="0">
                <a:solidFill>
                  <a:sysClr val="windowText" lastClr="000000"/>
                </a:solidFill>
                <a:latin typeface="Arial" panose="020B0604020202020204" pitchFamily="34" charset="0"/>
                <a:cs typeface="Arial" panose="020B0604020202020204" pitchFamily="34" charset="0"/>
              </a:rPr>
            </a:br>
            <a:r>
              <a:rPr lang="en-US" sz="1100" b="1" baseline="0">
                <a:solidFill>
                  <a:sysClr val="windowText" lastClr="000000"/>
                </a:solidFill>
                <a:latin typeface="Arial" panose="020B0604020202020204" pitchFamily="34" charset="0"/>
                <a:cs typeface="Arial" panose="020B0604020202020204" pitchFamily="34" charset="0"/>
              </a:rPr>
              <a:t>Percent of Students at Appropriate or Above</a:t>
            </a:r>
            <a:endParaRPr lang="en-US" sz="1100"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'G4 Dist Trendline'!$A$5</c:f>
              <c:strCache>
                <c:ptCount val="1"/>
                <c:pt idx="0">
                  <c:v>ASD-West</c:v>
                </c:pt>
              </c:strCache>
            </c:strRef>
          </c:tx>
          <c:spPr>
            <a:ln w="28575" cap="rnd">
              <a:solidFill>
                <a:srgbClr val="0070C0"/>
              </a:solidFill>
              <a:round/>
            </a:ln>
            <a:effectLst/>
          </c:spPr>
          <c:marker>
            <c:symbol val="circle"/>
            <c:size val="5"/>
            <c:spPr>
              <a:solidFill>
                <a:schemeClr val="accent1"/>
              </a:solidFill>
              <a:ln w="9525">
                <a:solidFill>
                  <a:srgbClr val="0070C0"/>
                </a:solidFill>
              </a:ln>
              <a:effectLst/>
            </c:spPr>
          </c:marker>
          <c:dLbls>
            <c:dLbl>
              <c:idx val="2"/>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C963A93A-41E6-41D3-988D-A63A22D85B9A}" type="VALUE">
                      <a:rPr lang="en-US" sz="1400">
                        <a:solidFill>
                          <a:schemeClr val="tx1"/>
                        </a:solidFill>
                        <a:highlight>
                          <a:srgbClr val="FFFF00"/>
                        </a:highlight>
                      </a:rPr>
                      <a:pPr>
                        <a:defRPr sz="16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A5-4519-9A04-0FEBA38D6C0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'G4 Dist Trendline'!$B$1:$D$1</c:f>
              <c:strCache>
                <c:ptCount val="3"/>
                <c:pt idx="0">
                  <c:v>2020-21</c:v>
                </c:pt>
                <c:pt idx="1">
                  <c:v>2021-22</c:v>
                </c:pt>
                <c:pt idx="2">
                  <c:v>2022-23</c:v>
                </c:pt>
              </c:strCache>
            </c:strRef>
          </c:cat>
          <c:val>
            <c:numRef>
              <c:f>'G4 Dist Trendline'!$B$5:$D$5</c:f>
              <c:numCache>
                <c:formatCode>0.0</c:formatCode>
                <c:ptCount val="3"/>
                <c:pt idx="0" formatCode="General">
                  <c:v>72.3</c:v>
                </c:pt>
                <c:pt idx="1">
                  <c:v>58</c:v>
                </c:pt>
                <c:pt idx="2">
                  <c:v>56</c:v>
                </c:pt>
              </c:numCache>
            </c:numRef>
          </c:val>
          <c:smooth val="0"/>
          <c:extLst>
            <c:ext xmlns:c16="http://schemas.microsoft.com/office/drawing/2014/chart" uri="{C3380CC4-5D6E-409C-BE32-E72D297353CC}">
              <c16:uniqueId val="{00000000-440B-4D1E-8F3D-6B032568D32E}"/>
            </c:ext>
          </c:extLst>
        </c:ser>
        <c:dLbls>
          <c:dLblPos val="t"/>
          <c:showLegendKey val="0"/>
          <c:showVal val="1"/>
          <c:showCatName val="0"/>
          <c:showSerName val="0"/>
          <c:showPercent val="0"/>
          <c:showBubbleSize val="0"/>
        </c:dLbls>
        <c:marker val="1"/>
        <c:smooth val="0"/>
        <c:axId val="365960392"/>
        <c:axId val="365961048"/>
      </c:lineChart>
      <c:catAx>
        <c:axId val="36596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961048"/>
        <c:crosses val="autoZero"/>
        <c:auto val="1"/>
        <c:lblAlgn val="ctr"/>
        <c:lblOffset val="100"/>
        <c:noMultiLvlLbl val="0"/>
      </c:catAx>
      <c:valAx>
        <c:axId val="365961048"/>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960392"/>
        <c:crosses val="autoZero"/>
        <c:crossBetween val="between"/>
        <c:majorUnit val="2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76200" cap="flat" cmpd="sng" algn="ctr">
      <a:solidFill>
        <a:sysClr val="windowText" lastClr="000000"/>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100" b="1">
                <a:solidFill>
                  <a:sysClr val="windowText" lastClr="000000"/>
                </a:solidFill>
                <a:latin typeface="Arial" panose="020B0604020202020204" pitchFamily="34" charset="0"/>
                <a:cs typeface="Arial" panose="020B0604020202020204" pitchFamily="34" charset="0"/>
              </a:rPr>
              <a:t>ASD-West</a:t>
            </a:r>
            <a:br>
              <a:rPr lang="en-US" sz="1100" b="1">
                <a:solidFill>
                  <a:sysClr val="windowText" lastClr="000000"/>
                </a:solidFill>
                <a:latin typeface="Arial" panose="020B0604020202020204" pitchFamily="34" charset="0"/>
                <a:cs typeface="Arial" panose="020B0604020202020204" pitchFamily="34" charset="0"/>
              </a:rPr>
            </a:br>
            <a:r>
              <a:rPr lang="en-US" sz="1100" b="1" i="0" u="none" strike="noStrike" baseline="0">
                <a:solidFill>
                  <a:sysClr val="windowText" lastClr="000000"/>
                </a:solidFill>
                <a:effectLst/>
              </a:rPr>
              <a:t>Grade 6 English Reading </a:t>
            </a:r>
            <a:r>
              <a:rPr lang="en-US" sz="1100" b="1">
                <a:solidFill>
                  <a:sysClr val="windowText" lastClr="000000"/>
                </a:solidFill>
                <a:latin typeface="Arial" panose="020B0604020202020204" pitchFamily="34" charset="0"/>
                <a:cs typeface="Arial" panose="020B0604020202020204" pitchFamily="34" charset="0"/>
              </a:rPr>
              <a:t>2020-21 to</a:t>
            </a:r>
            <a:r>
              <a:rPr lang="en-US" sz="1100" b="1" baseline="0">
                <a:solidFill>
                  <a:sysClr val="windowText" lastClr="000000"/>
                </a:solidFill>
                <a:latin typeface="Arial" panose="020B0604020202020204" pitchFamily="34" charset="0"/>
                <a:cs typeface="Arial" panose="020B0604020202020204" pitchFamily="34" charset="0"/>
              </a:rPr>
              <a:t> 2022-23</a:t>
            </a:r>
            <a:br>
              <a:rPr lang="en-US" sz="1100" b="1" baseline="0">
                <a:solidFill>
                  <a:sysClr val="windowText" lastClr="000000"/>
                </a:solidFill>
                <a:latin typeface="Arial" panose="020B0604020202020204" pitchFamily="34" charset="0"/>
                <a:cs typeface="Arial" panose="020B0604020202020204" pitchFamily="34" charset="0"/>
              </a:rPr>
            </a:br>
            <a:r>
              <a:rPr lang="en-US" sz="1100" b="1" baseline="0">
                <a:solidFill>
                  <a:sysClr val="windowText" lastClr="000000"/>
                </a:solidFill>
                <a:latin typeface="Arial" panose="020B0604020202020204" pitchFamily="34" charset="0"/>
                <a:cs typeface="Arial" panose="020B0604020202020204" pitchFamily="34" charset="0"/>
              </a:rPr>
              <a:t>Percent of Students at Appropriate or Above</a:t>
            </a:r>
            <a:endParaRPr lang="en-US" sz="1100"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'G6 Dist Trendline'!$A$5</c:f>
              <c:strCache>
                <c:ptCount val="1"/>
                <c:pt idx="0">
                  <c:v>ASD-West</c:v>
                </c:pt>
              </c:strCache>
            </c:strRef>
          </c:tx>
          <c:spPr>
            <a:ln w="28575" cap="rnd">
              <a:solidFill>
                <a:srgbClr val="0070C0"/>
              </a:solidFill>
              <a:round/>
            </a:ln>
            <a:effectLst/>
          </c:spPr>
          <c:marker>
            <c:symbol val="circle"/>
            <c:size val="5"/>
            <c:spPr>
              <a:solidFill>
                <a:schemeClr val="accent1"/>
              </a:solidFill>
              <a:ln w="9525">
                <a:solidFill>
                  <a:srgbClr val="0070C0"/>
                </a:solidFill>
              </a:ln>
              <a:effectLst/>
            </c:spPr>
          </c:marker>
          <c:dLbls>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highlight>
                        <a:srgbClr val="FFFF00"/>
                      </a:highlight>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E72-44EB-A406-C1809918797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'G6 Dist Trendline'!$B$1:$D$1</c:f>
              <c:strCache>
                <c:ptCount val="3"/>
                <c:pt idx="0">
                  <c:v>2020-21</c:v>
                </c:pt>
                <c:pt idx="1">
                  <c:v>2021-22</c:v>
                </c:pt>
                <c:pt idx="2">
                  <c:v>2022-23</c:v>
                </c:pt>
              </c:strCache>
            </c:strRef>
          </c:cat>
          <c:val>
            <c:numRef>
              <c:f>'G6 Dist Trendline'!$B$5:$D$5</c:f>
              <c:numCache>
                <c:formatCode>0.0</c:formatCode>
                <c:ptCount val="3"/>
                <c:pt idx="0" formatCode="General">
                  <c:v>69.2</c:v>
                </c:pt>
                <c:pt idx="1">
                  <c:v>71.400000000000006</c:v>
                </c:pt>
                <c:pt idx="2">
                  <c:v>69.900000000000006</c:v>
                </c:pt>
              </c:numCache>
            </c:numRef>
          </c:val>
          <c:smooth val="0"/>
          <c:extLst>
            <c:ext xmlns:c16="http://schemas.microsoft.com/office/drawing/2014/chart" uri="{C3380CC4-5D6E-409C-BE32-E72D297353CC}">
              <c16:uniqueId val="{00000001-4E72-44EB-A406-C1809918797A}"/>
            </c:ext>
          </c:extLst>
        </c:ser>
        <c:dLbls>
          <c:dLblPos val="t"/>
          <c:showLegendKey val="0"/>
          <c:showVal val="1"/>
          <c:showCatName val="0"/>
          <c:showSerName val="0"/>
          <c:showPercent val="0"/>
          <c:showBubbleSize val="0"/>
        </c:dLbls>
        <c:marker val="1"/>
        <c:smooth val="0"/>
        <c:axId val="365960392"/>
        <c:axId val="365961048"/>
      </c:lineChart>
      <c:catAx>
        <c:axId val="36596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961048"/>
        <c:crosses val="autoZero"/>
        <c:auto val="1"/>
        <c:lblAlgn val="ctr"/>
        <c:lblOffset val="100"/>
        <c:noMultiLvlLbl val="0"/>
      </c:catAx>
      <c:valAx>
        <c:axId val="365961048"/>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960392"/>
        <c:crosses val="autoZero"/>
        <c:crossBetween val="between"/>
        <c:majorUnit val="2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76200" cap="flat" cmpd="sng" algn="ctr">
      <a:solidFill>
        <a:sysClr val="windowText" lastClr="000000"/>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b="1">
                <a:latin typeface="Arial" panose="020B0604020202020204" pitchFamily="34" charset="0"/>
                <a:cs typeface="Arial" panose="020B0604020202020204" pitchFamily="34" charset="0"/>
              </a:rPr>
              <a:t>ASD-West</a:t>
            </a:r>
            <a:br>
              <a:rPr lang="en-US" sz="1100" b="1">
                <a:latin typeface="Arial" panose="020B0604020202020204" pitchFamily="34" charset="0"/>
                <a:cs typeface="Arial" panose="020B0604020202020204" pitchFamily="34" charset="0"/>
              </a:rPr>
            </a:br>
            <a:r>
              <a:rPr lang="en-US" sz="1100" b="1" i="0" u="none" strike="noStrike" baseline="0">
                <a:effectLst/>
              </a:rPr>
              <a:t>2011-12</a:t>
            </a:r>
            <a:r>
              <a:rPr lang="en-US" sz="1100" b="1">
                <a:latin typeface="Arial" panose="020B0604020202020204" pitchFamily="34" charset="0"/>
                <a:cs typeface="Arial" panose="020B0604020202020204" pitchFamily="34" charset="0"/>
              </a:rPr>
              <a:t> to</a:t>
            </a:r>
            <a:r>
              <a:rPr lang="en-US" sz="1100" b="1" baseline="0">
                <a:latin typeface="Arial" panose="020B0604020202020204" pitchFamily="34" charset="0"/>
                <a:cs typeface="Arial" panose="020B0604020202020204" pitchFamily="34" charset="0"/>
              </a:rPr>
              <a:t> 2022-23</a:t>
            </a:r>
            <a:br>
              <a:rPr lang="en-US" sz="1100" b="1" baseline="0">
                <a:latin typeface="Arial" panose="020B0604020202020204" pitchFamily="34" charset="0"/>
                <a:cs typeface="Arial" panose="020B0604020202020204" pitchFamily="34" charset="0"/>
              </a:rPr>
            </a:br>
            <a:r>
              <a:rPr lang="en-US" sz="1100" b="1" baseline="0">
                <a:latin typeface="Arial" panose="020B0604020202020204" pitchFamily="34" charset="0"/>
                <a:cs typeface="Arial" panose="020B0604020202020204" pitchFamily="34" charset="0"/>
              </a:rPr>
              <a:t>Percent of Students at Appropriate or Above</a:t>
            </a:r>
            <a:endParaRPr lang="en-US" sz="1100"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'G9 Dist Trendline'!$A$5</c:f>
              <c:strCache>
                <c:ptCount val="1"/>
                <c:pt idx="0">
                  <c:v>ASD-West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highlight>
                        <a:srgbClr val="FFFF00"/>
                      </a:highlight>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6D6-4BAF-A93F-597F3F3465F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'G9 Dist Trendline'!$B$1:$N$1</c:f>
              <c:strCache>
                <c:ptCount val="13"/>
                <c:pt idx="0">
                  <c:v>2011-12</c:v>
                </c:pt>
                <c:pt idx="1">
                  <c:v>2012-13</c:v>
                </c:pt>
                <c:pt idx="2">
                  <c:v>2013-14</c:v>
                </c:pt>
                <c:pt idx="3">
                  <c:v>2014-15</c:v>
                </c:pt>
                <c:pt idx="4">
                  <c:v>2015-16</c:v>
                </c:pt>
                <c:pt idx="5">
                  <c:v>2016-17</c:v>
                </c:pt>
                <c:pt idx="6">
                  <c:v>2017-18</c:v>
                </c:pt>
                <c:pt idx="7">
                  <c:v>2018-19</c:v>
                </c:pt>
                <c:pt idx="9">
                  <c:v>2019-20</c:v>
                </c:pt>
                <c:pt idx="10">
                  <c:v>2020-21</c:v>
                </c:pt>
                <c:pt idx="11">
                  <c:v>2021-22</c:v>
                </c:pt>
                <c:pt idx="12">
                  <c:v>2022-23</c:v>
                </c:pt>
              </c:strCache>
            </c:strRef>
          </c:cat>
          <c:val>
            <c:numRef>
              <c:f>'G9 Dist Trendline'!$B$5:$N$5</c:f>
              <c:numCache>
                <c:formatCode>General</c:formatCode>
                <c:ptCount val="13"/>
                <c:pt idx="0">
                  <c:v>73.5</c:v>
                </c:pt>
                <c:pt idx="1">
                  <c:v>78.599999999999994</c:v>
                </c:pt>
                <c:pt idx="2">
                  <c:v>80.400000000000006</c:v>
                </c:pt>
                <c:pt idx="3">
                  <c:v>78.5</c:v>
                </c:pt>
                <c:pt idx="4">
                  <c:v>82.8</c:v>
                </c:pt>
                <c:pt idx="5">
                  <c:v>80.599999999999994</c:v>
                </c:pt>
                <c:pt idx="6" formatCode="0.0">
                  <c:v>80</c:v>
                </c:pt>
                <c:pt idx="7">
                  <c:v>74.099999999999994</c:v>
                </c:pt>
                <c:pt idx="9">
                  <c:v>79.2</c:v>
                </c:pt>
                <c:pt idx="10">
                  <c:v>81.099999999999994</c:v>
                </c:pt>
                <c:pt idx="11" formatCode="0.0">
                  <c:v>82.4</c:v>
                </c:pt>
                <c:pt idx="12" formatCode="0.0">
                  <c:v>79.400000000000006</c:v>
                </c:pt>
              </c:numCache>
            </c:numRef>
          </c:val>
          <c:smooth val="0"/>
          <c:extLst>
            <c:ext xmlns:c16="http://schemas.microsoft.com/office/drawing/2014/chart" uri="{C3380CC4-5D6E-409C-BE32-E72D297353CC}">
              <c16:uniqueId val="{00000001-66D6-4BAF-A93F-597F3F3465F2}"/>
            </c:ext>
          </c:extLst>
        </c:ser>
        <c:dLbls>
          <c:dLblPos val="t"/>
          <c:showLegendKey val="0"/>
          <c:showVal val="1"/>
          <c:showCatName val="0"/>
          <c:showSerName val="0"/>
          <c:showPercent val="0"/>
          <c:showBubbleSize val="0"/>
        </c:dLbls>
        <c:marker val="1"/>
        <c:smooth val="0"/>
        <c:axId val="365960392"/>
        <c:axId val="365961048"/>
      </c:lineChart>
      <c:catAx>
        <c:axId val="36596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961048"/>
        <c:crosses val="autoZero"/>
        <c:auto val="1"/>
        <c:lblAlgn val="ctr"/>
        <c:lblOffset val="100"/>
        <c:noMultiLvlLbl val="0"/>
      </c:catAx>
      <c:valAx>
        <c:axId val="365961048"/>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5960392"/>
        <c:crosses val="autoZero"/>
        <c:crossBetween val="between"/>
        <c:majorUnit val="2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76200" cap="flat" cmpd="sng" algn="ctr">
      <a:solidFill>
        <a:sysClr val="windowText" lastClr="00000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0.00053</cdr:x>
      <cdr:y>0.89987</cdr:y>
    </cdr:from>
    <cdr:to>
      <cdr:x>0.80775</cdr:x>
      <cdr:y>1</cdr:y>
    </cdr:to>
    <cdr:sp macro="" textlink="">
      <cdr:nvSpPr>
        <cdr:cNvPr id="2" name="TextBox 1">
          <a:extLst xmlns:a="http://schemas.openxmlformats.org/drawingml/2006/main">
            <a:ext uri="{FF2B5EF4-FFF2-40B4-BE49-F238E27FC236}">
              <a16:creationId xmlns:a16="http://schemas.microsoft.com/office/drawing/2014/main" id="{9BF3DDC5-180E-46CB-99C8-58ACD4BA60D8}"/>
            </a:ext>
          </a:extLst>
        </cdr:cNvPr>
        <cdr:cNvSpPr txBox="1"/>
      </cdr:nvSpPr>
      <cdr:spPr>
        <a:xfrm xmlns:a="http://schemas.openxmlformats.org/drawingml/2006/main">
          <a:off x="3175" y="2715362"/>
          <a:ext cx="4797766" cy="302158"/>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800">
              <a:latin typeface="Arial" panose="020B0604020202020204" pitchFamily="34" charset="0"/>
              <a:cs typeface="Arial" panose="020B0604020202020204" pitchFamily="34" charset="0"/>
            </a:rPr>
            <a:t>(n) refers to the total number of students included</a:t>
          </a:r>
          <a:r>
            <a:rPr lang="en-CA" sz="800" baseline="0">
              <a:latin typeface="Arial" panose="020B0604020202020204" pitchFamily="34" charset="0"/>
              <a:cs typeface="Arial" panose="020B0604020202020204" pitchFamily="34" charset="0"/>
            </a:rPr>
            <a:t> in each group</a:t>
          </a:r>
          <a:endParaRPr lang="en-CA" sz="80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0.7976</cdr:x>
      <cdr:y>0.32026</cdr:y>
    </cdr:from>
    <cdr:to>
      <cdr:x>0.85486</cdr:x>
      <cdr:y>0.42661</cdr:y>
    </cdr:to>
    <cdr:pic>
      <cdr:nvPicPr>
        <cdr:cNvPr id="2" name="chart">
          <a:extLst xmlns:a="http://schemas.openxmlformats.org/drawingml/2006/main">
            <a:ext uri="{FF2B5EF4-FFF2-40B4-BE49-F238E27FC236}">
              <a16:creationId xmlns:a16="http://schemas.microsoft.com/office/drawing/2014/main" id="{AD5CBCEE-DA34-4B64-C241-CC88A2350E5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43381" y="774359"/>
          <a:ext cx="333333" cy="25714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065F77-52BF-46BB-9E5D-1CB8EF66B263}" type="datetimeFigureOut">
              <a:rPr lang="en-CA" smtClean="0"/>
              <a:t>2023-11-16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4EB128-32EC-438F-B996-C2D3074567BB}" type="slidenum">
              <a:rPr lang="en-CA" smtClean="0"/>
              <a:t>‹#›</a:t>
            </a:fld>
            <a:endParaRPr lang="en-CA"/>
          </a:p>
        </p:txBody>
      </p:sp>
    </p:spTree>
    <p:extLst>
      <p:ext uri="{BB962C8B-B14F-4D97-AF65-F5344CB8AC3E}">
        <p14:creationId xmlns:p14="http://schemas.microsoft.com/office/powerpoint/2010/main" val="278970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EB128-32EC-438F-B996-C2D3074567BB}" type="slidenum">
              <a:rPr lang="en-CA" smtClean="0"/>
              <a:t>1</a:t>
            </a:fld>
            <a:endParaRPr lang="en-CA"/>
          </a:p>
        </p:txBody>
      </p:sp>
    </p:spTree>
    <p:extLst>
      <p:ext uri="{BB962C8B-B14F-4D97-AF65-F5344CB8AC3E}">
        <p14:creationId xmlns:p14="http://schemas.microsoft.com/office/powerpoint/2010/main" val="308048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While the same assessment is administered to students in both French Immersion programs (Grade 3 Entry and Grade 6 Entry), the achievement expectations are different. A separate assessment is designed for the Post-Intensive French program. Standards for success are set in consideration of the number of hours of French instruction offered by each program. Results reflect the success of students in meeting expectations within their program. Given this, the success rates for each FSL program may be compared from year to year but reading proficiency of students may not be compared across programs.   </a:t>
            </a:r>
            <a:endParaRPr lang="en-US" sz="1800" dirty="0">
              <a:effectLst/>
              <a:latin typeface="Times New Roman" panose="02020603050405020304" pitchFamily="18" charset="0"/>
              <a:ea typeface="Times New Roman" panose="02020603050405020304" pitchFamily="18" charset="0"/>
            </a:endParaRPr>
          </a:p>
          <a:p>
            <a:endParaRPr lang="en-CA" sz="1800" dirty="0">
              <a:solidFill>
                <a:schemeClr val="tx1"/>
              </a:solidFill>
              <a:effectLst/>
              <a:latin typeface="Arial" panose="020B0604020202020204" pitchFamily="34" charset="0"/>
              <a:ea typeface="Times New Roman" panose="02020603050405020304" pitchFamily="18" charset="0"/>
            </a:endParaRPr>
          </a:p>
          <a:p>
            <a:endParaRPr lang="en-CA" sz="1800" dirty="0">
              <a:solidFill>
                <a:schemeClr val="tx1"/>
              </a:solidFill>
              <a:effectLst/>
              <a:latin typeface="Arial" panose="020B0604020202020204" pitchFamily="34" charset="0"/>
              <a:ea typeface="Times New Roman" panose="02020603050405020304" pitchFamily="18" charset="0"/>
            </a:endParaRPr>
          </a:p>
          <a:p>
            <a:r>
              <a:rPr lang="en-CA" sz="1800" dirty="0">
                <a:solidFill>
                  <a:schemeClr val="tx1"/>
                </a:solidFill>
                <a:effectLst/>
                <a:latin typeface="Arial" panose="020B0604020202020204" pitchFamily="34" charset="0"/>
              </a:rPr>
              <a:t>Grade 7 EFI </a:t>
            </a:r>
            <a:r>
              <a:rPr lang="en-US" sz="1800" i="0" dirty="0">
                <a:effectLst/>
                <a:latin typeface="Arial" panose="020B0604020202020204" pitchFamily="34" charset="0"/>
                <a:ea typeface="Times New Roman" panose="02020603050405020304" pitchFamily="18" charset="0"/>
              </a:rPr>
              <a:t>(Grade 3 Entry) (previous slide): </a:t>
            </a:r>
            <a:r>
              <a:rPr lang="en-US" sz="1800" dirty="0">
                <a:effectLst/>
                <a:latin typeface="Arial" panose="020B0604020202020204" pitchFamily="34" charset="0"/>
                <a:ea typeface="Times New Roman" panose="02020603050405020304" pitchFamily="18" charset="0"/>
              </a:rPr>
              <a:t>ASD-N = 68.0%; ASD-E = 59.7%; ASD-S = 68.6%; ASD-W = 72.0%</a:t>
            </a:r>
          </a:p>
          <a:p>
            <a:r>
              <a:rPr lang="en-US" sz="1800" i="0" dirty="0">
                <a:effectLst/>
                <a:latin typeface="Arial" panose="020B0604020202020204" pitchFamily="34" charset="0"/>
                <a:ea typeface="Times New Roman" panose="02020603050405020304" pitchFamily="18" charset="0"/>
              </a:rPr>
              <a:t>Grade 7 LFI (Grade 6 Entry): </a:t>
            </a:r>
            <a:r>
              <a:rPr lang="en-US" sz="1800" dirty="0">
                <a:effectLst/>
                <a:latin typeface="Arial" panose="020B0604020202020204" pitchFamily="34" charset="0"/>
                <a:ea typeface="Times New Roman" panose="02020603050405020304" pitchFamily="18" charset="0"/>
              </a:rPr>
              <a:t>ASD-N = 83.3%; ASD-E = 51.2%; ASD-S = 57.1%; ASD-W = 71.1%</a:t>
            </a:r>
          </a:p>
          <a:p>
            <a:r>
              <a:rPr lang="en-CA" dirty="0">
                <a:solidFill>
                  <a:schemeClr val="tx1"/>
                </a:solidFill>
              </a:rPr>
              <a:t>Grade 7 PIF: 	</a:t>
            </a:r>
            <a:r>
              <a:rPr lang="en-US" sz="1800" dirty="0">
                <a:effectLst/>
                <a:latin typeface="Arial" panose="020B0604020202020204" pitchFamily="34" charset="0"/>
                <a:ea typeface="Times New Roman" panose="02020603050405020304" pitchFamily="18" charset="0"/>
              </a:rPr>
              <a:t>ASD-N = 39.5%; ASD-E = 26.9%; ASD-S = 20.2%; ASD-W = 28.7%</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C4571BBA-7530-42C1-A89E-668828B99704}" type="slidenum">
              <a:rPr lang="en-CA" smtClean="0"/>
              <a:t>10</a:t>
            </a:fld>
            <a:endParaRPr lang="en-CA"/>
          </a:p>
        </p:txBody>
      </p:sp>
    </p:spTree>
    <p:extLst>
      <p:ext uri="{BB962C8B-B14F-4D97-AF65-F5344CB8AC3E}">
        <p14:creationId xmlns:p14="http://schemas.microsoft.com/office/powerpoint/2010/main" val="318441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t>Grade 10 FI Reading (Grade 3 Entry) (+8.3 percentage points provincially )</a:t>
            </a:r>
          </a:p>
          <a:p>
            <a:r>
              <a:rPr lang="en-CA" sz="1800" dirty="0"/>
              <a:t>Grade 10 FI Reading (Grade 6 Entry) (+1.3 percentage points provincially)</a:t>
            </a:r>
          </a:p>
          <a:p>
            <a:r>
              <a:rPr lang="en-CA" sz="1800" dirty="0"/>
              <a:t>Grade 10 PIF Reading (+9.2 percentage points provincially)</a:t>
            </a:r>
          </a:p>
        </p:txBody>
      </p:sp>
      <p:sp>
        <p:nvSpPr>
          <p:cNvPr id="4" name="Slide Number Placeholder 3"/>
          <p:cNvSpPr>
            <a:spLocks noGrp="1"/>
          </p:cNvSpPr>
          <p:nvPr>
            <p:ph type="sldNum" sz="quarter" idx="5"/>
          </p:nvPr>
        </p:nvSpPr>
        <p:spPr/>
        <p:txBody>
          <a:bodyPr/>
          <a:lstStyle/>
          <a:p>
            <a:fld id="{C4571BBA-7530-42C1-A89E-668828B99704}" type="slidenum">
              <a:rPr lang="en-CA" smtClean="0"/>
              <a:t>11</a:t>
            </a:fld>
            <a:endParaRPr lang="en-CA"/>
          </a:p>
        </p:txBody>
      </p:sp>
    </p:spTree>
    <p:extLst>
      <p:ext uri="{BB962C8B-B14F-4D97-AF65-F5344CB8AC3E}">
        <p14:creationId xmlns:p14="http://schemas.microsoft.com/office/powerpoint/2010/main" val="2768720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err="1">
                <a:effectLst/>
                <a:latin typeface="Arial" panose="020B0604020202020204" pitchFamily="34" charset="0"/>
                <a:ea typeface="Times New Roman" panose="02020603050405020304" pitchFamily="18" charset="0"/>
              </a:rPr>
              <a:t>G10</a:t>
            </a:r>
            <a:r>
              <a:rPr lang="en-US" sz="1800" i="1" dirty="0">
                <a:effectLst/>
                <a:latin typeface="Arial" panose="020B0604020202020204" pitchFamily="34" charset="0"/>
                <a:ea typeface="Times New Roman" panose="02020603050405020304" pitchFamily="18" charset="0"/>
              </a:rPr>
              <a:t> FI (Grade 3 Entry)</a:t>
            </a:r>
            <a:r>
              <a:rPr lang="en-US" sz="1800" dirty="0">
                <a:effectLst/>
                <a:latin typeface="Arial" panose="020B0604020202020204" pitchFamily="34" charset="0"/>
                <a:ea typeface="Times New Roman" panose="02020603050405020304" pitchFamily="18" charset="0"/>
              </a:rPr>
              <a:t>: ASD-N = 71.6%; ASD-E = 76.7%; ASD-S = 79.0%; ASD-W = 81.7%</a:t>
            </a:r>
          </a:p>
          <a:p>
            <a:endParaRPr lang="en-US"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err="1">
                <a:effectLst/>
                <a:latin typeface="Arial" panose="020B0604020202020204" pitchFamily="34" charset="0"/>
                <a:ea typeface="Times New Roman" panose="02020603050405020304" pitchFamily="18" charset="0"/>
              </a:rPr>
              <a:t>G10</a:t>
            </a:r>
            <a:r>
              <a:rPr lang="en-US" sz="1800" i="1" dirty="0">
                <a:effectLst/>
                <a:latin typeface="Arial" panose="020B0604020202020204" pitchFamily="34" charset="0"/>
                <a:ea typeface="Times New Roman" panose="02020603050405020304" pitchFamily="18" charset="0"/>
              </a:rPr>
              <a:t> FI (Grade 6 Entry): </a:t>
            </a:r>
            <a:r>
              <a:rPr lang="en-US" sz="1800" dirty="0">
                <a:effectLst/>
                <a:latin typeface="Arial" panose="020B0604020202020204" pitchFamily="34" charset="0"/>
                <a:ea typeface="Times New Roman" panose="02020603050405020304" pitchFamily="18" charset="0"/>
              </a:rPr>
              <a:t>ASD-N = 69.2%; ASD-E = 51.8%; ASD-S = 66.7%; ASD-W = 61.8%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Arial" panose="020B0604020202020204" pitchFamily="34" charset="0"/>
                <a:ea typeface="Times New Roman" panose="02020603050405020304" pitchFamily="18" charset="0"/>
              </a:rPr>
              <a:t>PIF: </a:t>
            </a:r>
            <a:r>
              <a:rPr lang="en-US" sz="1800" dirty="0">
                <a:effectLst/>
                <a:latin typeface="Arial" panose="020B0604020202020204" pitchFamily="34" charset="0"/>
                <a:ea typeface="Times New Roman" panose="02020603050405020304" pitchFamily="18" charset="0"/>
              </a:rPr>
              <a:t>ASD-N = 67.9%; ASD-E = 49.0%; ASD-S = 47.1%; ASD-W = 55.3%.</a:t>
            </a:r>
            <a:endParaRPr lang="en-CA"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Times New Roman" panose="02020603050405020304" pitchFamily="18" charset="0"/>
              <a:ea typeface="Times New Roman" panose="02020603050405020304" pitchFamily="18" charset="0"/>
            </a:endParaRPr>
          </a:p>
          <a:p>
            <a:endParaRPr lang="en-US" sz="1800" dirty="0">
              <a:effectLst/>
              <a:latin typeface="Arial" panose="020B0604020202020204" pitchFamily="34"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12</a:t>
            </a:fld>
            <a:endParaRPr lang="en-CA"/>
          </a:p>
        </p:txBody>
      </p:sp>
    </p:spTree>
    <p:extLst>
      <p:ext uri="{BB962C8B-B14F-4D97-AF65-F5344CB8AC3E}">
        <p14:creationId xmlns:p14="http://schemas.microsoft.com/office/powerpoint/2010/main" val="636081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0" indent="0" algn="l" rtl="0" eaLnBrk="0" fontAlgn="base" hangingPunct="0">
              <a:spcBef>
                <a:spcPct val="20000"/>
              </a:spcBef>
              <a:spcAft>
                <a:spcPct val="0"/>
              </a:spcAft>
              <a:buFont typeface="Calibri" panose="020F0502020204030204" pitchFamily="34" charset="0"/>
              <a:buNone/>
            </a:pPr>
            <a:r>
              <a:rPr lang="en-US" sz="1800" dirty="0">
                <a:solidFill>
                  <a:schemeClr val="tx1"/>
                </a:solidFill>
                <a:latin typeface="Calibri" panose="020F0502020204030204" pitchFamily="34" charset="0"/>
                <a:ea typeface="+mn-ea"/>
                <a:cs typeface="+mn-cs"/>
              </a:rPr>
              <a:t>Grade 10 French Immersion Reading - Grade 3 Entry (+ 9.0 percentage points) </a:t>
            </a:r>
          </a:p>
          <a:p>
            <a:pPr marL="912813" marR="0" lvl="0" indent="0" algn="l" defTabSz="914400" rtl="0" eaLnBrk="0" fontAlgn="base" latinLnBrk="0" hangingPunct="0">
              <a:lnSpc>
                <a:spcPct val="100000"/>
              </a:lnSpc>
              <a:spcBef>
                <a:spcPct val="20000"/>
              </a:spcBef>
              <a:spcAft>
                <a:spcPct val="0"/>
              </a:spcAft>
              <a:buClrTx/>
              <a:buSzTx/>
              <a:buFont typeface="Calibri" panose="020F0502020204030204" pitchFamily="34" charset="0"/>
              <a:buNone/>
              <a:tabLst/>
              <a:defRPr/>
            </a:pPr>
            <a:r>
              <a:rPr lang="en-US" sz="1800" dirty="0">
                <a:solidFill>
                  <a:schemeClr val="tx1"/>
                </a:solidFill>
                <a:latin typeface="Calibri" panose="020F0502020204030204" pitchFamily="34" charset="0"/>
                <a:ea typeface="+mn-ea"/>
                <a:cs typeface="+mn-cs"/>
              </a:rPr>
              <a:t>Grade 10 French Post Intensive French Reading (+ 6.9 percentage points)</a:t>
            </a:r>
          </a:p>
          <a:p>
            <a:pPr marL="912813" marR="0" lvl="0" indent="0" algn="l" defTabSz="914400" rtl="0" eaLnBrk="0" fontAlgn="base" latinLnBrk="0" hangingPunct="0">
              <a:lnSpc>
                <a:spcPct val="100000"/>
              </a:lnSpc>
              <a:spcBef>
                <a:spcPct val="20000"/>
              </a:spcBef>
              <a:spcAft>
                <a:spcPct val="0"/>
              </a:spcAft>
              <a:buClrTx/>
              <a:buSzTx/>
              <a:buFont typeface="Calibri" panose="020F0502020204030204" pitchFamily="34" charset="0"/>
              <a:buNone/>
              <a:tabLst/>
              <a:defRPr/>
            </a:pPr>
            <a:r>
              <a:rPr lang="en-US" sz="1800" dirty="0">
                <a:solidFill>
                  <a:schemeClr val="tx1"/>
                </a:solidFill>
                <a:latin typeface="Calibri" panose="020F0502020204030204" pitchFamily="34" charset="0"/>
                <a:ea typeface="+mn-ea"/>
                <a:cs typeface="+mn-cs"/>
              </a:rPr>
              <a:t>Grade 10 French Immersion Reading - Grade 6 Entry (- 6.5 percentage points) </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13</a:t>
            </a:fld>
            <a:endParaRPr lang="en-CA"/>
          </a:p>
        </p:txBody>
      </p:sp>
    </p:spTree>
    <p:extLst>
      <p:ext uri="{BB962C8B-B14F-4D97-AF65-F5344CB8AC3E}">
        <p14:creationId xmlns:p14="http://schemas.microsoft.com/office/powerpoint/2010/main" val="4129586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Calibri" panose="020F0502020204030204" pitchFamily="34" charset="0"/>
                <a:ea typeface="+mn-ea"/>
                <a:cs typeface="+mn-cs"/>
              </a:rPr>
              <a:t>Grade 4 Scientific Literacy (+ 4.4 percentage points provincially)</a:t>
            </a:r>
          </a:p>
          <a:p>
            <a:r>
              <a:rPr lang="en-US" sz="1800" dirty="0">
                <a:solidFill>
                  <a:schemeClr val="tx1"/>
                </a:solidFill>
                <a:latin typeface="Calibri" panose="020F0502020204030204" pitchFamily="34" charset="0"/>
                <a:ea typeface="+mn-ea"/>
                <a:cs typeface="+mn-cs"/>
              </a:rPr>
              <a:t>Grade 6 Scientific Literacy (+ 8.5 percentage points provincially)</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14</a:t>
            </a:fld>
            <a:endParaRPr lang="en-CA"/>
          </a:p>
        </p:txBody>
      </p:sp>
    </p:spTree>
    <p:extLst>
      <p:ext uri="{BB962C8B-B14F-4D97-AF65-F5344CB8AC3E}">
        <p14:creationId xmlns:p14="http://schemas.microsoft.com/office/powerpoint/2010/main" val="3292622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G4</a:t>
            </a:r>
            <a:r>
              <a:rPr lang="en-CA" dirty="0"/>
              <a:t>: </a:t>
            </a:r>
            <a:r>
              <a:rPr lang="en-CA" sz="1800" dirty="0">
                <a:effectLst/>
                <a:latin typeface="Arial" panose="020B0604020202020204" pitchFamily="34" charset="0"/>
                <a:ea typeface="Times New Roman" panose="02020603050405020304" pitchFamily="18" charset="0"/>
              </a:rPr>
              <a:t>ASD-N = 77.1%; ASD-E = 70.2%; ASD-S = 77.6%; ASD-W = 75.4%</a:t>
            </a:r>
          </a:p>
          <a:p>
            <a:endParaRPr lang="en-CA" sz="1800" dirty="0">
              <a:effectLst/>
              <a:latin typeface="Arial" panose="020B0604020202020204" pitchFamily="34" charset="0"/>
            </a:endParaRPr>
          </a:p>
          <a:p>
            <a:r>
              <a:rPr lang="en-CA" sz="1800" dirty="0">
                <a:effectLst/>
                <a:latin typeface="Arial" panose="020B0604020202020204" pitchFamily="34" charset="0"/>
              </a:rPr>
              <a:t>G6: </a:t>
            </a:r>
            <a:r>
              <a:rPr lang="en-CA" sz="1800" dirty="0">
                <a:effectLst/>
                <a:latin typeface="Arial" panose="020B0604020202020204" pitchFamily="34" charset="0"/>
                <a:ea typeface="Times New Roman" panose="02020603050405020304" pitchFamily="18" charset="0"/>
              </a:rPr>
              <a:t>ASD-N = 77.6%; ASD-E = 70.9%; ASD-S = 74.0%; ASD-W = 70.8%</a:t>
            </a:r>
          </a:p>
          <a:p>
            <a:endParaRPr lang="en-CA" sz="1800" dirty="0">
              <a:effectLst/>
              <a:latin typeface="Arial" panose="020B0604020202020204" pitchFamily="34" charset="0"/>
            </a:endParaRPr>
          </a:p>
          <a:p>
            <a:r>
              <a:rPr lang="en-CA" sz="1800" dirty="0">
                <a:effectLst/>
                <a:latin typeface="Arial" panose="020B0604020202020204" pitchFamily="34" charset="0"/>
              </a:rPr>
              <a:t>G8: </a:t>
            </a:r>
            <a:r>
              <a:rPr lang="en-CA" sz="1800" dirty="0">
                <a:effectLst/>
                <a:latin typeface="Arial" panose="020B0604020202020204" pitchFamily="34" charset="0"/>
                <a:ea typeface="Times New Roman" panose="02020603050405020304" pitchFamily="18" charset="0"/>
              </a:rPr>
              <a:t>ASD-N = 73.3%; ASD-E = 65.9%; ASD-S = 68.9%; ASD-W = 64.9%</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15</a:t>
            </a:fld>
            <a:endParaRPr lang="en-CA"/>
          </a:p>
        </p:txBody>
      </p:sp>
    </p:spTree>
    <p:extLst>
      <p:ext uri="{BB962C8B-B14F-4D97-AF65-F5344CB8AC3E}">
        <p14:creationId xmlns:p14="http://schemas.microsoft.com/office/powerpoint/2010/main" val="120432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Calibri" panose="020F0502020204030204" pitchFamily="34" charset="0"/>
                <a:ea typeface="+mn-ea"/>
                <a:cs typeface="+mn-cs"/>
              </a:rPr>
              <a:t>Grade 4 Scientific Literacy (+ 5.4 percentage points from last year)</a:t>
            </a:r>
          </a:p>
          <a:p>
            <a:r>
              <a:rPr lang="en-US" sz="1200" dirty="0">
                <a:solidFill>
                  <a:schemeClr val="tx1"/>
                </a:solidFill>
                <a:latin typeface="Calibri" panose="020F0502020204030204" pitchFamily="34" charset="0"/>
                <a:ea typeface="+mn-ea"/>
                <a:cs typeface="+mn-cs"/>
              </a:rPr>
              <a:t>Grade 6 Scientific Literacy (+ 5.0 percentage points from last year)</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16</a:t>
            </a:fld>
            <a:endParaRPr lang="en-CA"/>
          </a:p>
        </p:txBody>
      </p:sp>
    </p:spTree>
    <p:extLst>
      <p:ext uri="{BB962C8B-B14F-4D97-AF65-F5344CB8AC3E}">
        <p14:creationId xmlns:p14="http://schemas.microsoft.com/office/powerpoint/2010/main" val="1802536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Times New Roman" panose="02020603050405020304" pitchFamily="18" charset="0"/>
              </a:rPr>
              <a:t>Grade 5: ASD-N = 46.5%; ASD-E = 44.2%;  ASD-S = 54.6%; ASD-W = 51.6%.</a:t>
            </a:r>
            <a:endParaRPr lang="en-CA" sz="1800" dirty="0">
              <a:effectLst/>
              <a:latin typeface="Times New Roman" panose="02020603050405020304" pitchFamily="18" charset="0"/>
              <a:ea typeface="Times New Roman" panose="02020603050405020304" pitchFamily="18" charset="0"/>
            </a:endParaRPr>
          </a:p>
          <a:p>
            <a:endParaRPr lang="en-CA" dirty="0"/>
          </a:p>
          <a:p>
            <a:pPr marL="0" marR="0">
              <a:spcBef>
                <a:spcPts val="0"/>
              </a:spcBef>
              <a:spcAft>
                <a:spcPts val="0"/>
              </a:spcAft>
            </a:pPr>
            <a:r>
              <a:rPr lang="en-CA" sz="1800" dirty="0">
                <a:effectLst/>
                <a:latin typeface="Arial" panose="020B0604020202020204" pitchFamily="34" charset="0"/>
                <a:ea typeface="Times New Roman" panose="02020603050405020304" pitchFamily="18" charset="0"/>
              </a:rPr>
              <a:t>Grade 7: ASD-N = 49.7%; ASD-E = 44.6%; ASD-S = 41.7%; ASD-W = 42.7%.</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17</a:t>
            </a:fld>
            <a:endParaRPr lang="en-CA"/>
          </a:p>
        </p:txBody>
      </p:sp>
    </p:spTree>
    <p:extLst>
      <p:ext uri="{BB962C8B-B14F-4D97-AF65-F5344CB8AC3E}">
        <p14:creationId xmlns:p14="http://schemas.microsoft.com/office/powerpoint/2010/main" val="2875090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18</a:t>
            </a:fld>
            <a:endParaRPr lang="en-CA"/>
          </a:p>
        </p:txBody>
      </p:sp>
    </p:spTree>
    <p:extLst>
      <p:ext uri="{BB962C8B-B14F-4D97-AF65-F5344CB8AC3E}">
        <p14:creationId xmlns:p14="http://schemas.microsoft.com/office/powerpoint/2010/main" val="3755118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19</a:t>
            </a:fld>
            <a:endParaRPr lang="en-CA"/>
          </a:p>
        </p:txBody>
      </p:sp>
    </p:spTree>
    <p:extLst>
      <p:ext uri="{BB962C8B-B14F-4D97-AF65-F5344CB8AC3E}">
        <p14:creationId xmlns:p14="http://schemas.microsoft.com/office/powerpoint/2010/main" val="20868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E4EB128-32EC-438F-B996-C2D3074567BB}" type="slidenum">
              <a:rPr lang="en-CA" smtClean="0"/>
              <a:t>2</a:t>
            </a:fld>
            <a:endParaRPr lang="en-CA"/>
          </a:p>
        </p:txBody>
      </p:sp>
    </p:spTree>
    <p:extLst>
      <p:ext uri="{BB962C8B-B14F-4D97-AF65-F5344CB8AC3E}">
        <p14:creationId xmlns:p14="http://schemas.microsoft.com/office/powerpoint/2010/main" val="390823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t>Checked – these numbers are ok</a:t>
            </a:r>
          </a:p>
        </p:txBody>
      </p:sp>
      <p:sp>
        <p:nvSpPr>
          <p:cNvPr id="4" name="Slide Number Placeholder 3"/>
          <p:cNvSpPr>
            <a:spLocks noGrp="1"/>
          </p:cNvSpPr>
          <p:nvPr>
            <p:ph type="sldNum" sz="quarter" idx="5"/>
          </p:nvPr>
        </p:nvSpPr>
        <p:spPr/>
        <p:txBody>
          <a:bodyPr/>
          <a:lstStyle/>
          <a:p>
            <a:fld id="{C4571BBA-7530-42C1-A89E-668828B99704}" type="slidenum">
              <a:rPr lang="en-CA" smtClean="0"/>
              <a:t>20</a:t>
            </a:fld>
            <a:endParaRPr lang="en-CA"/>
          </a:p>
        </p:txBody>
      </p:sp>
    </p:spTree>
    <p:extLst>
      <p:ext uri="{BB962C8B-B14F-4D97-AF65-F5344CB8AC3E}">
        <p14:creationId xmlns:p14="http://schemas.microsoft.com/office/powerpoint/2010/main" val="780134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21</a:t>
            </a:fld>
            <a:endParaRPr lang="en-CA"/>
          </a:p>
        </p:txBody>
      </p:sp>
    </p:spTree>
    <p:extLst>
      <p:ext uri="{BB962C8B-B14F-4D97-AF65-F5344CB8AC3E}">
        <p14:creationId xmlns:p14="http://schemas.microsoft.com/office/powerpoint/2010/main" val="1531462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22</a:t>
            </a:fld>
            <a:endParaRPr lang="en-CA"/>
          </a:p>
        </p:txBody>
      </p:sp>
    </p:spTree>
    <p:extLst>
      <p:ext uri="{BB962C8B-B14F-4D97-AF65-F5344CB8AC3E}">
        <p14:creationId xmlns:p14="http://schemas.microsoft.com/office/powerpoint/2010/main" val="400656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23</a:t>
            </a:fld>
            <a:endParaRPr lang="en-CA"/>
          </a:p>
        </p:txBody>
      </p:sp>
    </p:spTree>
    <p:extLst>
      <p:ext uri="{BB962C8B-B14F-4D97-AF65-F5344CB8AC3E}">
        <p14:creationId xmlns:p14="http://schemas.microsoft.com/office/powerpoint/2010/main" val="3377127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24</a:t>
            </a:fld>
            <a:endParaRPr lang="en-CA"/>
          </a:p>
        </p:txBody>
      </p:sp>
    </p:spTree>
    <p:extLst>
      <p:ext uri="{BB962C8B-B14F-4D97-AF65-F5344CB8AC3E}">
        <p14:creationId xmlns:p14="http://schemas.microsoft.com/office/powerpoint/2010/main" val="3377127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E4EB128-32EC-438F-B996-C2D3074567BB}" type="slidenum">
              <a:rPr lang="en-CA" smtClean="0"/>
              <a:t>25</a:t>
            </a:fld>
            <a:endParaRPr lang="en-CA"/>
          </a:p>
        </p:txBody>
      </p:sp>
    </p:spTree>
    <p:extLst>
      <p:ext uri="{BB962C8B-B14F-4D97-AF65-F5344CB8AC3E}">
        <p14:creationId xmlns:p14="http://schemas.microsoft.com/office/powerpoint/2010/main" val="62945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lnSpc>
                <a:spcPct val="115000"/>
              </a:lnSpc>
              <a:spcBef>
                <a:spcPts val="0"/>
              </a:spcBef>
              <a:spcAft>
                <a:spcPts val="1000"/>
              </a:spcAft>
              <a:buSzPts val="1100"/>
              <a:buFont typeface="Calibri" panose="020F0502020204030204" pitchFamily="34" charset="0"/>
              <a:buChar char="‐"/>
            </a:pPr>
            <a:r>
              <a:rPr lang="en-US" sz="1800" u="none" strike="noStrike" dirty="0">
                <a:effectLst/>
                <a:uFill>
                  <a:solidFill>
                    <a:srgbClr val="FFFFFF"/>
                  </a:solidFill>
                </a:uFill>
                <a:latin typeface="Calibri" panose="020F0502020204030204" pitchFamily="34" charset="0"/>
                <a:ea typeface="Calibri" panose="020F0502020204030204" pitchFamily="34" charset="0"/>
                <a:cs typeface="Calibri" panose="020F0502020204030204" pitchFamily="34" charset="0"/>
              </a:rPr>
              <a:t>Grade 4 English Reading (-2.9 percentage points provincially) </a:t>
            </a:r>
          </a:p>
          <a:p>
            <a:pPr marL="342900" marR="0" lvl="0" indent="-342900" fontAlgn="base">
              <a:lnSpc>
                <a:spcPct val="115000"/>
              </a:lnSpc>
              <a:spcBef>
                <a:spcPts val="0"/>
              </a:spcBef>
              <a:spcAft>
                <a:spcPts val="1000"/>
              </a:spcAft>
              <a:buSzPts val="1100"/>
              <a:buFont typeface="Calibri" panose="020F0502020204030204" pitchFamily="34" charset="0"/>
              <a:buChar char="‐"/>
            </a:pPr>
            <a:r>
              <a:rPr lang="en-US" sz="1800" u="none" strike="noStrike" dirty="0">
                <a:effectLst/>
                <a:uFill>
                  <a:solidFill>
                    <a:srgbClr val="FFFFFF"/>
                  </a:solidFill>
                </a:uFill>
                <a:latin typeface="Calibri" panose="020F0502020204030204" pitchFamily="34" charset="0"/>
                <a:ea typeface="Calibri" panose="020F0502020204030204" pitchFamily="34" charset="0"/>
                <a:cs typeface="Calibri" panose="020F0502020204030204" pitchFamily="34" charset="0"/>
              </a:rPr>
              <a:t>Grade 6 English Reading (-2.4 percentage points provincially)</a:t>
            </a:r>
          </a:p>
          <a:p>
            <a:pPr marL="342900" marR="0" lvl="0" indent="-342900" fontAlgn="base">
              <a:lnSpc>
                <a:spcPct val="115000"/>
              </a:lnSpc>
              <a:spcBef>
                <a:spcPts val="0"/>
              </a:spcBef>
              <a:spcAft>
                <a:spcPts val="1000"/>
              </a:spcAft>
              <a:buSzPts val="1100"/>
              <a:buFont typeface="Calibri" panose="020F0502020204030204" pitchFamily="34" charset="0"/>
              <a:buChar char="‐"/>
            </a:pPr>
            <a:r>
              <a:rPr lang="en-US" sz="1800" u="none" strike="noStrike" dirty="0">
                <a:effectLst/>
                <a:uFill>
                  <a:solidFill>
                    <a:srgbClr val="FFFFFF"/>
                  </a:solidFill>
                </a:uFill>
                <a:latin typeface="Calibri" panose="020F0502020204030204" pitchFamily="34" charset="0"/>
                <a:ea typeface="Calibri" panose="020F0502020204030204" pitchFamily="34" charset="0"/>
                <a:cs typeface="Calibri" panose="020F0502020204030204" pitchFamily="34" charset="0"/>
              </a:rPr>
              <a:t>Comparing results by program, the greatest decreases occurred among students who entered FI in Grade 1. This was true for both Grade 4 and 6 English reading</a:t>
            </a:r>
          </a:p>
          <a:p>
            <a:pPr marL="342900" marR="0" lvl="0" indent="-342900" algn="l" defTabSz="914400" rtl="0" eaLnBrk="1" fontAlgn="base" latinLnBrk="0" hangingPunct="1">
              <a:lnSpc>
                <a:spcPct val="115000"/>
              </a:lnSpc>
              <a:spcBef>
                <a:spcPts val="0"/>
              </a:spcBef>
              <a:spcAft>
                <a:spcPts val="1000"/>
              </a:spcAft>
              <a:buClrTx/>
              <a:buSzPts val="1100"/>
              <a:buFont typeface="Calibri" panose="020F0502020204030204" pitchFamily="34" charset="0"/>
              <a:buChar char="‐"/>
              <a:tabLst/>
              <a:defRPr/>
            </a:pPr>
            <a:r>
              <a:rPr lang="en-US" sz="1800" dirty="0">
                <a:effectLst/>
                <a:latin typeface="Calibri" panose="020F0502020204030204" pitchFamily="34" charset="0"/>
                <a:ea typeface="Calibri" panose="020F0502020204030204" pitchFamily="34" charset="0"/>
              </a:rPr>
              <a:t>This year’s Grade 6 students are the first to have entered FI in Grade 1</a:t>
            </a:r>
            <a:endParaRPr lang="en-CA" sz="1800" dirty="0"/>
          </a:p>
          <a:p>
            <a:pPr marL="342900" marR="0" lvl="0" indent="-342900" fontAlgn="base">
              <a:lnSpc>
                <a:spcPct val="115000"/>
              </a:lnSpc>
              <a:spcBef>
                <a:spcPts val="0"/>
              </a:spcBef>
              <a:spcAft>
                <a:spcPts val="1000"/>
              </a:spcAft>
              <a:buSzPts val="1100"/>
              <a:buFont typeface="Calibri" panose="020F0502020204030204" pitchFamily="34" charset="0"/>
              <a:buChar char="‐"/>
            </a:pPr>
            <a:endParaRPr lang="en-CA" sz="1800" u="none" strike="noStrike"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4571BBA-7530-42C1-A89E-668828B99704}" type="slidenum">
              <a:rPr lang="en-CA" smtClean="0"/>
              <a:t>3</a:t>
            </a:fld>
            <a:endParaRPr lang="en-CA"/>
          </a:p>
        </p:txBody>
      </p:sp>
    </p:spTree>
    <p:extLst>
      <p:ext uri="{BB962C8B-B14F-4D97-AF65-F5344CB8AC3E}">
        <p14:creationId xmlns:p14="http://schemas.microsoft.com/office/powerpoint/2010/main" val="294516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i="1" dirty="0">
                <a:effectLst/>
                <a:latin typeface="Arial" panose="020B0604020202020204" pitchFamily="34" charset="0"/>
                <a:ea typeface="Times New Roman" panose="02020603050405020304" pitchFamily="18" charset="0"/>
              </a:rPr>
              <a:t>Grade 4 English Reading</a:t>
            </a:r>
            <a:r>
              <a:rPr lang="en-CA" sz="1800" dirty="0">
                <a:effectLst/>
                <a:latin typeface="Arial" panose="020B0604020202020204" pitchFamily="34" charset="0"/>
                <a:ea typeface="Times New Roman" panose="02020603050405020304" pitchFamily="18" charset="0"/>
              </a:rPr>
              <a:t>: ASD-N = 58.2%; ASD-E = 52.7%; ASD-S = 59.9%; ASD-W = 56.0%</a:t>
            </a:r>
          </a:p>
          <a:p>
            <a:endParaRPr lang="en-CA" sz="1800" dirty="0">
              <a:effectLst/>
              <a:latin typeface="Arial" panose="020B0604020202020204" pitchFamily="34" charset="0"/>
            </a:endParaRPr>
          </a:p>
          <a:p>
            <a:r>
              <a:rPr lang="en-CA" sz="1800" i="1" dirty="0">
                <a:effectLst/>
                <a:latin typeface="Arial" panose="020B0604020202020204" pitchFamily="34" charset="0"/>
                <a:ea typeface="Times New Roman" panose="02020603050405020304" pitchFamily="18" charset="0"/>
              </a:rPr>
              <a:t>Grade 6 English Reading</a:t>
            </a:r>
            <a:r>
              <a:rPr lang="en-CA" sz="1800" dirty="0">
                <a:effectLst/>
                <a:latin typeface="Arial" panose="020B0604020202020204" pitchFamily="34" charset="0"/>
                <a:ea typeface="Times New Roman" panose="02020603050405020304" pitchFamily="18" charset="0"/>
              </a:rPr>
              <a:t>: ASD-N = 73.7%; ASD-E = 67.4%; ASD-S = 68.8%; ASD-W = 69.9%.</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4</a:t>
            </a:fld>
            <a:endParaRPr lang="en-CA"/>
          </a:p>
        </p:txBody>
      </p:sp>
    </p:spTree>
    <p:extLst>
      <p:ext uri="{BB962C8B-B14F-4D97-AF65-F5344CB8AC3E}">
        <p14:creationId xmlns:p14="http://schemas.microsoft.com/office/powerpoint/2010/main" val="256985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t>ELPA (-0.9 percentage points provincially)</a:t>
            </a:r>
          </a:p>
        </p:txBody>
      </p:sp>
      <p:sp>
        <p:nvSpPr>
          <p:cNvPr id="4" name="Slide Number Placeholder 3"/>
          <p:cNvSpPr>
            <a:spLocks noGrp="1"/>
          </p:cNvSpPr>
          <p:nvPr>
            <p:ph type="sldNum" sz="quarter" idx="5"/>
          </p:nvPr>
        </p:nvSpPr>
        <p:spPr/>
        <p:txBody>
          <a:bodyPr/>
          <a:lstStyle/>
          <a:p>
            <a:fld id="{C4571BBA-7530-42C1-A89E-668828B99704}" type="slidenum">
              <a:rPr lang="en-CA" smtClean="0"/>
              <a:t>5</a:t>
            </a:fld>
            <a:endParaRPr lang="en-CA"/>
          </a:p>
        </p:txBody>
      </p:sp>
    </p:spTree>
    <p:extLst>
      <p:ext uri="{BB962C8B-B14F-4D97-AF65-F5344CB8AC3E}">
        <p14:creationId xmlns:p14="http://schemas.microsoft.com/office/powerpoint/2010/main" val="132150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ASDW  Strong=14.4%, Appropriate=65.0%, Below Appropriate 20.6%</a:t>
            </a:r>
          </a:p>
          <a:p>
            <a:r>
              <a:rPr lang="en-US" dirty="0"/>
              <a:t>Province Strong=15.4%, Appropriate=65.0%, Below Appropriate 19.7%</a:t>
            </a:r>
          </a:p>
        </p:txBody>
      </p:sp>
      <p:sp>
        <p:nvSpPr>
          <p:cNvPr id="4" name="Slide Number Placeholder 3"/>
          <p:cNvSpPr>
            <a:spLocks noGrp="1"/>
          </p:cNvSpPr>
          <p:nvPr>
            <p:ph type="sldNum" sz="quarter" idx="5"/>
          </p:nvPr>
        </p:nvSpPr>
        <p:spPr/>
        <p:txBody>
          <a:bodyPr/>
          <a:lstStyle/>
          <a:p>
            <a:fld id="{C4571BBA-7530-42C1-A89E-668828B99704}" type="slidenum">
              <a:rPr lang="en-CA" smtClean="0"/>
              <a:t>6</a:t>
            </a:fld>
            <a:endParaRPr lang="en-CA"/>
          </a:p>
        </p:txBody>
      </p:sp>
    </p:spTree>
    <p:extLst>
      <p:ext uri="{BB962C8B-B14F-4D97-AF65-F5344CB8AC3E}">
        <p14:creationId xmlns:p14="http://schemas.microsoft.com/office/powerpoint/2010/main" val="303409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ea typeface="+mn-ea"/>
                <a:cs typeface="+mn-cs"/>
              </a:rPr>
              <a:t>Grade 4 English Reading  (- 2.0 percentage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ea typeface="+mn-ea"/>
                <a:cs typeface="+mn-cs"/>
              </a:rPr>
              <a:t>Grade 6 English Reading  (- 1.5 percentage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ea typeface="+mn-ea"/>
                <a:cs typeface="+mn-cs"/>
              </a:rPr>
              <a:t>ELPA (- 3.0 percentage points) </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7</a:t>
            </a:fld>
            <a:endParaRPr lang="en-CA"/>
          </a:p>
        </p:txBody>
      </p:sp>
    </p:spTree>
    <p:extLst>
      <p:ext uri="{BB962C8B-B14F-4D97-AF65-F5344CB8AC3E}">
        <p14:creationId xmlns:p14="http://schemas.microsoft.com/office/powerpoint/2010/main" val="295482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Grade 10 FI Reading (Grade 3 Entry) (+8.3 percentage points provincially )</a:t>
            </a:r>
          </a:p>
          <a:p>
            <a:r>
              <a:rPr lang="en-CA" sz="1200" dirty="0"/>
              <a:t>Grade 10 FI Reading (Grade 6 Entry) (+1.3 percentage points provincially)</a:t>
            </a:r>
          </a:p>
          <a:p>
            <a:r>
              <a:rPr lang="en-CA" sz="1200" dirty="0"/>
              <a:t>Grade 10 PIF Reading (+9.2 percentage points provincially)</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8</a:t>
            </a:fld>
            <a:endParaRPr lang="en-CA"/>
          </a:p>
        </p:txBody>
      </p:sp>
    </p:spTree>
    <p:extLst>
      <p:ext uri="{BB962C8B-B14F-4D97-AF65-F5344CB8AC3E}">
        <p14:creationId xmlns:p14="http://schemas.microsoft.com/office/powerpoint/2010/main" val="2294617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chemeClr val="tx1"/>
                </a:solidFill>
                <a:effectLst/>
                <a:latin typeface="Arial" panose="020B0604020202020204" pitchFamily="34" charset="0"/>
                <a:ea typeface="Times New Roman" panose="02020603050405020304" pitchFamily="18" charset="0"/>
              </a:rPr>
              <a:t>Grade 5 FI: ASD-N = 63.6%; ASD-E = 69.1%; ASD-S = 78.1%; ASD-W = 77.1%</a:t>
            </a:r>
          </a:p>
          <a:p>
            <a:endParaRPr lang="en-CA" sz="1800" dirty="0">
              <a:solidFill>
                <a:schemeClr val="tx1"/>
              </a:solidFill>
              <a:effectLst/>
              <a:latin typeface="Arial" panose="020B0604020202020204" pitchFamily="34" charset="0"/>
            </a:endParaRPr>
          </a:p>
          <a:p>
            <a:r>
              <a:rPr lang="en-CA" sz="1800" dirty="0">
                <a:solidFill>
                  <a:schemeClr val="tx1"/>
                </a:solidFill>
                <a:effectLst/>
                <a:latin typeface="Arial" panose="020B0604020202020204" pitchFamily="34" charset="0"/>
              </a:rPr>
              <a:t>Grade 7 EFI </a:t>
            </a:r>
            <a:r>
              <a:rPr lang="en-US" sz="1800" i="0" dirty="0">
                <a:effectLst/>
                <a:latin typeface="Arial" panose="020B0604020202020204" pitchFamily="34" charset="0"/>
                <a:ea typeface="Times New Roman" panose="02020603050405020304" pitchFamily="18" charset="0"/>
              </a:rPr>
              <a:t>(Grade 3 Entry): </a:t>
            </a:r>
            <a:r>
              <a:rPr lang="en-US" sz="1800" dirty="0">
                <a:effectLst/>
                <a:latin typeface="Arial" panose="020B0604020202020204" pitchFamily="34" charset="0"/>
                <a:ea typeface="Times New Roman" panose="02020603050405020304" pitchFamily="18" charset="0"/>
              </a:rPr>
              <a:t>ASD-N = 68.0%; ASD-E = 59.7%; ASD-S = 68.6%; ASD-W = 72.0%</a:t>
            </a:r>
          </a:p>
        </p:txBody>
      </p:sp>
      <p:sp>
        <p:nvSpPr>
          <p:cNvPr id="4" name="Slide Number Placeholder 3"/>
          <p:cNvSpPr>
            <a:spLocks noGrp="1"/>
          </p:cNvSpPr>
          <p:nvPr>
            <p:ph type="sldNum" sz="quarter" idx="5"/>
          </p:nvPr>
        </p:nvSpPr>
        <p:spPr/>
        <p:txBody>
          <a:bodyPr/>
          <a:lstStyle/>
          <a:p>
            <a:fld id="{C4571BBA-7530-42C1-A89E-668828B99704}" type="slidenum">
              <a:rPr lang="en-CA" smtClean="0"/>
              <a:t>9</a:t>
            </a:fld>
            <a:endParaRPr lang="en-CA"/>
          </a:p>
        </p:txBody>
      </p:sp>
    </p:spTree>
    <p:extLst>
      <p:ext uri="{BB962C8B-B14F-4D97-AF65-F5344CB8AC3E}">
        <p14:creationId xmlns:p14="http://schemas.microsoft.com/office/powerpoint/2010/main" val="75013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72ED-9349-4AC0-B994-F39B59370B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D943E8D-E466-417E-A5F7-C223ED0F1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E73810A-E337-40B5-B94D-73B0338409BE}"/>
              </a:ext>
            </a:extLst>
          </p:cNvPr>
          <p:cNvSpPr>
            <a:spLocks noGrp="1"/>
          </p:cNvSpPr>
          <p:nvPr>
            <p:ph type="dt" sz="half" idx="10"/>
          </p:nvPr>
        </p:nvSpPr>
        <p:spPr/>
        <p:txBody>
          <a:bodyPr/>
          <a:lstStyle/>
          <a:p>
            <a:fld id="{49FCEEA5-51BF-43FD-B549-5A52E7F969F5}" type="datetimeFigureOut">
              <a:rPr lang="en-CA" smtClean="0"/>
              <a:t>2023-11-16</a:t>
            </a:fld>
            <a:endParaRPr lang="en-CA"/>
          </a:p>
        </p:txBody>
      </p:sp>
      <p:sp>
        <p:nvSpPr>
          <p:cNvPr id="5" name="Footer Placeholder 4">
            <a:extLst>
              <a:ext uri="{FF2B5EF4-FFF2-40B4-BE49-F238E27FC236}">
                <a16:creationId xmlns:a16="http://schemas.microsoft.com/office/drawing/2014/main" id="{9A42C9A8-2F79-40A9-8BED-3BB5586D3F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AAB139-1D37-480C-AF1E-15191E15CA1E}"/>
              </a:ext>
            </a:extLst>
          </p:cNvPr>
          <p:cNvSpPr>
            <a:spLocks noGrp="1"/>
          </p:cNvSpPr>
          <p:nvPr>
            <p:ph type="sldNum" sz="quarter" idx="12"/>
          </p:nvPr>
        </p:nvSpPr>
        <p:spPr/>
        <p:txBody>
          <a:bodyPr/>
          <a:lstStyle/>
          <a:p>
            <a:fld id="{E624F5C1-25CC-45FD-AC3F-183BE6A1F0AF}" type="slidenum">
              <a:rPr lang="en-CA" smtClean="0"/>
              <a:t>‹#›</a:t>
            </a:fld>
            <a:endParaRPr lang="en-CA"/>
          </a:p>
        </p:txBody>
      </p:sp>
    </p:spTree>
    <p:extLst>
      <p:ext uri="{BB962C8B-B14F-4D97-AF65-F5344CB8AC3E}">
        <p14:creationId xmlns:p14="http://schemas.microsoft.com/office/powerpoint/2010/main" val="235446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F0AE-83DB-46FB-974F-20996C1BAF2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5CD2614-0755-4455-A78A-E8D573CACA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94B473-BB3C-4667-B9E1-E349E2FD8FED}"/>
              </a:ext>
            </a:extLst>
          </p:cNvPr>
          <p:cNvSpPr>
            <a:spLocks noGrp="1"/>
          </p:cNvSpPr>
          <p:nvPr>
            <p:ph type="dt" sz="half" idx="10"/>
          </p:nvPr>
        </p:nvSpPr>
        <p:spPr/>
        <p:txBody>
          <a:bodyPr/>
          <a:lstStyle/>
          <a:p>
            <a:fld id="{49FCEEA5-51BF-43FD-B549-5A52E7F969F5}" type="datetimeFigureOut">
              <a:rPr lang="en-CA" smtClean="0"/>
              <a:t>2023-11-16</a:t>
            </a:fld>
            <a:endParaRPr lang="en-CA"/>
          </a:p>
        </p:txBody>
      </p:sp>
      <p:sp>
        <p:nvSpPr>
          <p:cNvPr id="5" name="Footer Placeholder 4">
            <a:extLst>
              <a:ext uri="{FF2B5EF4-FFF2-40B4-BE49-F238E27FC236}">
                <a16:creationId xmlns:a16="http://schemas.microsoft.com/office/drawing/2014/main" id="{EAC8B415-6F25-4934-B81C-AD83876C38B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70CBB7-E645-4233-AF23-960B3A842010}"/>
              </a:ext>
            </a:extLst>
          </p:cNvPr>
          <p:cNvSpPr>
            <a:spLocks noGrp="1"/>
          </p:cNvSpPr>
          <p:nvPr>
            <p:ph type="sldNum" sz="quarter" idx="12"/>
          </p:nvPr>
        </p:nvSpPr>
        <p:spPr/>
        <p:txBody>
          <a:bodyPr/>
          <a:lstStyle/>
          <a:p>
            <a:fld id="{E624F5C1-25CC-45FD-AC3F-183BE6A1F0AF}" type="slidenum">
              <a:rPr lang="en-CA" smtClean="0"/>
              <a:t>‹#›</a:t>
            </a:fld>
            <a:endParaRPr lang="en-CA"/>
          </a:p>
        </p:txBody>
      </p:sp>
    </p:spTree>
    <p:extLst>
      <p:ext uri="{BB962C8B-B14F-4D97-AF65-F5344CB8AC3E}">
        <p14:creationId xmlns:p14="http://schemas.microsoft.com/office/powerpoint/2010/main" val="31997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F656B-AA2B-4EA6-9A4B-940C9B2229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D68F78A-A596-4222-B02B-56F76650F0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199D65-6B81-4EB2-B5CA-10C6C0A2E197}"/>
              </a:ext>
            </a:extLst>
          </p:cNvPr>
          <p:cNvSpPr>
            <a:spLocks noGrp="1"/>
          </p:cNvSpPr>
          <p:nvPr>
            <p:ph type="dt" sz="half" idx="10"/>
          </p:nvPr>
        </p:nvSpPr>
        <p:spPr/>
        <p:txBody>
          <a:bodyPr/>
          <a:lstStyle/>
          <a:p>
            <a:fld id="{49FCEEA5-51BF-43FD-B549-5A52E7F969F5}" type="datetimeFigureOut">
              <a:rPr lang="en-CA" smtClean="0"/>
              <a:t>2023-11-16</a:t>
            </a:fld>
            <a:endParaRPr lang="en-CA"/>
          </a:p>
        </p:txBody>
      </p:sp>
      <p:sp>
        <p:nvSpPr>
          <p:cNvPr id="5" name="Footer Placeholder 4">
            <a:extLst>
              <a:ext uri="{FF2B5EF4-FFF2-40B4-BE49-F238E27FC236}">
                <a16:creationId xmlns:a16="http://schemas.microsoft.com/office/drawing/2014/main" id="{A0D293E5-DB3E-45F1-A062-7DA6CEE9A9E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CFEB74A-BD82-412A-804C-28A34B2A9D25}"/>
              </a:ext>
            </a:extLst>
          </p:cNvPr>
          <p:cNvSpPr>
            <a:spLocks noGrp="1"/>
          </p:cNvSpPr>
          <p:nvPr>
            <p:ph type="sldNum" sz="quarter" idx="12"/>
          </p:nvPr>
        </p:nvSpPr>
        <p:spPr/>
        <p:txBody>
          <a:bodyPr/>
          <a:lstStyle/>
          <a:p>
            <a:fld id="{E624F5C1-25CC-45FD-AC3F-183BE6A1F0AF}" type="slidenum">
              <a:rPr lang="en-CA" smtClean="0"/>
              <a:t>‹#›</a:t>
            </a:fld>
            <a:endParaRPr lang="en-CA"/>
          </a:p>
        </p:txBody>
      </p:sp>
    </p:spTree>
    <p:extLst>
      <p:ext uri="{BB962C8B-B14F-4D97-AF65-F5344CB8AC3E}">
        <p14:creationId xmlns:p14="http://schemas.microsoft.com/office/powerpoint/2010/main" val="29523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AC53-BCA3-41DA-B949-6ADD0F16F3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A9BD348-A165-4DCA-B354-B47AC39DE1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FFBC303-05BE-44CF-B102-95F14349455B}"/>
              </a:ext>
            </a:extLst>
          </p:cNvPr>
          <p:cNvSpPr>
            <a:spLocks noGrp="1"/>
          </p:cNvSpPr>
          <p:nvPr>
            <p:ph type="dt" sz="half" idx="10"/>
          </p:nvPr>
        </p:nvSpPr>
        <p:spPr/>
        <p:txBody>
          <a:bodyPr/>
          <a:lstStyle/>
          <a:p>
            <a:fld id="{49FCEEA5-51BF-43FD-B549-5A52E7F969F5}" type="datetimeFigureOut">
              <a:rPr lang="en-CA" smtClean="0"/>
              <a:t>2023-11-16</a:t>
            </a:fld>
            <a:endParaRPr lang="en-CA"/>
          </a:p>
        </p:txBody>
      </p:sp>
      <p:sp>
        <p:nvSpPr>
          <p:cNvPr id="5" name="Footer Placeholder 4">
            <a:extLst>
              <a:ext uri="{FF2B5EF4-FFF2-40B4-BE49-F238E27FC236}">
                <a16:creationId xmlns:a16="http://schemas.microsoft.com/office/drawing/2014/main" id="{B2623443-FFE2-491A-BA58-0CE80120F3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50A70D-1EC5-4D52-8D1E-BBD4EDC0FCED}"/>
              </a:ext>
            </a:extLst>
          </p:cNvPr>
          <p:cNvSpPr>
            <a:spLocks noGrp="1"/>
          </p:cNvSpPr>
          <p:nvPr>
            <p:ph type="sldNum" sz="quarter" idx="12"/>
          </p:nvPr>
        </p:nvSpPr>
        <p:spPr/>
        <p:txBody>
          <a:bodyPr/>
          <a:lstStyle/>
          <a:p>
            <a:fld id="{E624F5C1-25CC-45FD-AC3F-183BE6A1F0AF}" type="slidenum">
              <a:rPr lang="en-CA" smtClean="0"/>
              <a:t>‹#›</a:t>
            </a:fld>
            <a:endParaRPr lang="en-CA"/>
          </a:p>
        </p:txBody>
      </p:sp>
    </p:spTree>
    <p:extLst>
      <p:ext uri="{BB962C8B-B14F-4D97-AF65-F5344CB8AC3E}">
        <p14:creationId xmlns:p14="http://schemas.microsoft.com/office/powerpoint/2010/main" val="420534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FB72-2E61-49AC-86AF-BEBD3D9BD4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2D6C54B-8DD5-483E-BEE0-E6A1AA25FF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86F8CF-4026-4FF7-9C25-F610D3AB7C9E}"/>
              </a:ext>
            </a:extLst>
          </p:cNvPr>
          <p:cNvSpPr>
            <a:spLocks noGrp="1"/>
          </p:cNvSpPr>
          <p:nvPr>
            <p:ph type="dt" sz="half" idx="10"/>
          </p:nvPr>
        </p:nvSpPr>
        <p:spPr/>
        <p:txBody>
          <a:bodyPr/>
          <a:lstStyle/>
          <a:p>
            <a:fld id="{49FCEEA5-51BF-43FD-B549-5A52E7F969F5}" type="datetimeFigureOut">
              <a:rPr lang="en-CA" smtClean="0"/>
              <a:t>2023-11-16</a:t>
            </a:fld>
            <a:endParaRPr lang="en-CA"/>
          </a:p>
        </p:txBody>
      </p:sp>
      <p:sp>
        <p:nvSpPr>
          <p:cNvPr id="5" name="Footer Placeholder 4">
            <a:extLst>
              <a:ext uri="{FF2B5EF4-FFF2-40B4-BE49-F238E27FC236}">
                <a16:creationId xmlns:a16="http://schemas.microsoft.com/office/drawing/2014/main" id="{B0621AC1-2005-4659-A376-EEE4424FEB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4514349-2593-4513-87C7-EA0FD66C1271}"/>
              </a:ext>
            </a:extLst>
          </p:cNvPr>
          <p:cNvSpPr>
            <a:spLocks noGrp="1"/>
          </p:cNvSpPr>
          <p:nvPr>
            <p:ph type="sldNum" sz="quarter" idx="12"/>
          </p:nvPr>
        </p:nvSpPr>
        <p:spPr/>
        <p:txBody>
          <a:bodyPr/>
          <a:lstStyle/>
          <a:p>
            <a:fld id="{E624F5C1-25CC-45FD-AC3F-183BE6A1F0AF}" type="slidenum">
              <a:rPr lang="en-CA" smtClean="0"/>
              <a:t>‹#›</a:t>
            </a:fld>
            <a:endParaRPr lang="en-CA"/>
          </a:p>
        </p:txBody>
      </p:sp>
    </p:spTree>
    <p:extLst>
      <p:ext uri="{BB962C8B-B14F-4D97-AF65-F5344CB8AC3E}">
        <p14:creationId xmlns:p14="http://schemas.microsoft.com/office/powerpoint/2010/main" val="285639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C933-DB8E-4ADC-9DB7-F83857897BC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E8ED68E-A6C2-4445-8DFE-4B8AFB8625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6F48B68-8C1B-486B-97BE-5FB621AC01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8929416-6B66-4864-830D-B2E6DD9D7DFE}"/>
              </a:ext>
            </a:extLst>
          </p:cNvPr>
          <p:cNvSpPr>
            <a:spLocks noGrp="1"/>
          </p:cNvSpPr>
          <p:nvPr>
            <p:ph type="dt" sz="half" idx="10"/>
          </p:nvPr>
        </p:nvSpPr>
        <p:spPr/>
        <p:txBody>
          <a:bodyPr/>
          <a:lstStyle/>
          <a:p>
            <a:fld id="{49FCEEA5-51BF-43FD-B549-5A52E7F969F5}" type="datetimeFigureOut">
              <a:rPr lang="en-CA" smtClean="0"/>
              <a:t>2023-11-16</a:t>
            </a:fld>
            <a:endParaRPr lang="en-CA"/>
          </a:p>
        </p:txBody>
      </p:sp>
      <p:sp>
        <p:nvSpPr>
          <p:cNvPr id="6" name="Footer Placeholder 5">
            <a:extLst>
              <a:ext uri="{FF2B5EF4-FFF2-40B4-BE49-F238E27FC236}">
                <a16:creationId xmlns:a16="http://schemas.microsoft.com/office/drawing/2014/main" id="{4553136C-8326-4F50-9082-EA34E5ED5F4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49567DB-E765-42B0-A6EA-5AE4DF03F639}"/>
              </a:ext>
            </a:extLst>
          </p:cNvPr>
          <p:cNvSpPr>
            <a:spLocks noGrp="1"/>
          </p:cNvSpPr>
          <p:nvPr>
            <p:ph type="sldNum" sz="quarter" idx="12"/>
          </p:nvPr>
        </p:nvSpPr>
        <p:spPr/>
        <p:txBody>
          <a:bodyPr/>
          <a:lstStyle/>
          <a:p>
            <a:fld id="{E624F5C1-25CC-45FD-AC3F-183BE6A1F0AF}" type="slidenum">
              <a:rPr lang="en-CA" smtClean="0"/>
              <a:t>‹#›</a:t>
            </a:fld>
            <a:endParaRPr lang="en-CA"/>
          </a:p>
        </p:txBody>
      </p:sp>
    </p:spTree>
    <p:extLst>
      <p:ext uri="{BB962C8B-B14F-4D97-AF65-F5344CB8AC3E}">
        <p14:creationId xmlns:p14="http://schemas.microsoft.com/office/powerpoint/2010/main" val="249185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89E1-71E7-408B-AC1D-3E270EAD801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B7A6B87-CEB1-46E2-AB0F-5DC1574C6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1C3C00-CCF9-41F9-8E88-1F04EA026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EC77679-5FE4-45A3-A06E-7251F3D4F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C8B22-BA4D-4B9D-A884-3DC179CAE8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EFA589B-BC29-4976-AF25-D16A474F6C76}"/>
              </a:ext>
            </a:extLst>
          </p:cNvPr>
          <p:cNvSpPr>
            <a:spLocks noGrp="1"/>
          </p:cNvSpPr>
          <p:nvPr>
            <p:ph type="dt" sz="half" idx="10"/>
          </p:nvPr>
        </p:nvSpPr>
        <p:spPr/>
        <p:txBody>
          <a:bodyPr/>
          <a:lstStyle/>
          <a:p>
            <a:fld id="{49FCEEA5-51BF-43FD-B549-5A52E7F969F5}" type="datetimeFigureOut">
              <a:rPr lang="en-CA" smtClean="0"/>
              <a:t>2023-11-16</a:t>
            </a:fld>
            <a:endParaRPr lang="en-CA"/>
          </a:p>
        </p:txBody>
      </p:sp>
      <p:sp>
        <p:nvSpPr>
          <p:cNvPr id="8" name="Footer Placeholder 7">
            <a:extLst>
              <a:ext uri="{FF2B5EF4-FFF2-40B4-BE49-F238E27FC236}">
                <a16:creationId xmlns:a16="http://schemas.microsoft.com/office/drawing/2014/main" id="{5E5C6EEC-34AE-40B7-B112-23B01728D7E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5C890ED-E133-4E10-887D-C90C1133555F}"/>
              </a:ext>
            </a:extLst>
          </p:cNvPr>
          <p:cNvSpPr>
            <a:spLocks noGrp="1"/>
          </p:cNvSpPr>
          <p:nvPr>
            <p:ph type="sldNum" sz="quarter" idx="12"/>
          </p:nvPr>
        </p:nvSpPr>
        <p:spPr/>
        <p:txBody>
          <a:bodyPr/>
          <a:lstStyle/>
          <a:p>
            <a:fld id="{E624F5C1-25CC-45FD-AC3F-183BE6A1F0AF}" type="slidenum">
              <a:rPr lang="en-CA" smtClean="0"/>
              <a:t>‹#›</a:t>
            </a:fld>
            <a:endParaRPr lang="en-CA"/>
          </a:p>
        </p:txBody>
      </p:sp>
    </p:spTree>
    <p:extLst>
      <p:ext uri="{BB962C8B-B14F-4D97-AF65-F5344CB8AC3E}">
        <p14:creationId xmlns:p14="http://schemas.microsoft.com/office/powerpoint/2010/main" val="357055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B965-0620-4B47-822F-955FDFA7784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26FEBF3-AFB1-4636-B125-22A43DCFB214}"/>
              </a:ext>
            </a:extLst>
          </p:cNvPr>
          <p:cNvSpPr>
            <a:spLocks noGrp="1"/>
          </p:cNvSpPr>
          <p:nvPr>
            <p:ph type="dt" sz="half" idx="10"/>
          </p:nvPr>
        </p:nvSpPr>
        <p:spPr/>
        <p:txBody>
          <a:bodyPr/>
          <a:lstStyle/>
          <a:p>
            <a:fld id="{49FCEEA5-51BF-43FD-B549-5A52E7F969F5}" type="datetimeFigureOut">
              <a:rPr lang="en-CA" smtClean="0"/>
              <a:t>2023-11-16</a:t>
            </a:fld>
            <a:endParaRPr lang="en-CA"/>
          </a:p>
        </p:txBody>
      </p:sp>
      <p:sp>
        <p:nvSpPr>
          <p:cNvPr id="4" name="Footer Placeholder 3">
            <a:extLst>
              <a:ext uri="{FF2B5EF4-FFF2-40B4-BE49-F238E27FC236}">
                <a16:creationId xmlns:a16="http://schemas.microsoft.com/office/drawing/2014/main" id="{FFB5F87A-FCAE-4708-8073-0DADDB43234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A704C04-B4D9-4604-98E5-F8AD2B2D8B7A}"/>
              </a:ext>
            </a:extLst>
          </p:cNvPr>
          <p:cNvSpPr>
            <a:spLocks noGrp="1"/>
          </p:cNvSpPr>
          <p:nvPr>
            <p:ph type="sldNum" sz="quarter" idx="12"/>
          </p:nvPr>
        </p:nvSpPr>
        <p:spPr/>
        <p:txBody>
          <a:bodyPr/>
          <a:lstStyle/>
          <a:p>
            <a:fld id="{E624F5C1-25CC-45FD-AC3F-183BE6A1F0AF}" type="slidenum">
              <a:rPr lang="en-CA" smtClean="0"/>
              <a:t>‹#›</a:t>
            </a:fld>
            <a:endParaRPr lang="en-CA"/>
          </a:p>
        </p:txBody>
      </p:sp>
    </p:spTree>
    <p:extLst>
      <p:ext uri="{BB962C8B-B14F-4D97-AF65-F5344CB8AC3E}">
        <p14:creationId xmlns:p14="http://schemas.microsoft.com/office/powerpoint/2010/main" val="171631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75FBA8-DA29-4DAF-A082-C4242FD04863}"/>
              </a:ext>
            </a:extLst>
          </p:cNvPr>
          <p:cNvSpPr>
            <a:spLocks noGrp="1"/>
          </p:cNvSpPr>
          <p:nvPr>
            <p:ph type="dt" sz="half" idx="10"/>
          </p:nvPr>
        </p:nvSpPr>
        <p:spPr/>
        <p:txBody>
          <a:bodyPr/>
          <a:lstStyle/>
          <a:p>
            <a:fld id="{49FCEEA5-51BF-43FD-B549-5A52E7F969F5}" type="datetimeFigureOut">
              <a:rPr lang="en-CA" smtClean="0"/>
              <a:t>2023-11-16</a:t>
            </a:fld>
            <a:endParaRPr lang="en-CA"/>
          </a:p>
        </p:txBody>
      </p:sp>
      <p:sp>
        <p:nvSpPr>
          <p:cNvPr id="3" name="Footer Placeholder 2">
            <a:extLst>
              <a:ext uri="{FF2B5EF4-FFF2-40B4-BE49-F238E27FC236}">
                <a16:creationId xmlns:a16="http://schemas.microsoft.com/office/drawing/2014/main" id="{83FE6765-FA7C-400A-B4AC-376385E3A13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EF0B7BE-69CE-45DC-BC77-A1A7D0C5DDA0}"/>
              </a:ext>
            </a:extLst>
          </p:cNvPr>
          <p:cNvSpPr>
            <a:spLocks noGrp="1"/>
          </p:cNvSpPr>
          <p:nvPr>
            <p:ph type="sldNum" sz="quarter" idx="12"/>
          </p:nvPr>
        </p:nvSpPr>
        <p:spPr/>
        <p:txBody>
          <a:bodyPr/>
          <a:lstStyle/>
          <a:p>
            <a:fld id="{E624F5C1-25CC-45FD-AC3F-183BE6A1F0AF}" type="slidenum">
              <a:rPr lang="en-CA" smtClean="0"/>
              <a:t>‹#›</a:t>
            </a:fld>
            <a:endParaRPr lang="en-CA"/>
          </a:p>
        </p:txBody>
      </p:sp>
    </p:spTree>
    <p:extLst>
      <p:ext uri="{BB962C8B-B14F-4D97-AF65-F5344CB8AC3E}">
        <p14:creationId xmlns:p14="http://schemas.microsoft.com/office/powerpoint/2010/main" val="353306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E1B4-9B7D-48EC-8BD1-FE1793766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E8A3624-779D-48D2-9B91-89CF13066A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5EFBB4C-0DE9-4F5B-9ABF-9CB048292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37CD3-05FE-4CDF-8DE9-B53600ED8E80}"/>
              </a:ext>
            </a:extLst>
          </p:cNvPr>
          <p:cNvSpPr>
            <a:spLocks noGrp="1"/>
          </p:cNvSpPr>
          <p:nvPr>
            <p:ph type="dt" sz="half" idx="10"/>
          </p:nvPr>
        </p:nvSpPr>
        <p:spPr/>
        <p:txBody>
          <a:bodyPr/>
          <a:lstStyle/>
          <a:p>
            <a:fld id="{49FCEEA5-51BF-43FD-B549-5A52E7F969F5}" type="datetimeFigureOut">
              <a:rPr lang="en-CA" smtClean="0"/>
              <a:t>2023-11-16</a:t>
            </a:fld>
            <a:endParaRPr lang="en-CA"/>
          </a:p>
        </p:txBody>
      </p:sp>
      <p:sp>
        <p:nvSpPr>
          <p:cNvPr id="6" name="Footer Placeholder 5">
            <a:extLst>
              <a:ext uri="{FF2B5EF4-FFF2-40B4-BE49-F238E27FC236}">
                <a16:creationId xmlns:a16="http://schemas.microsoft.com/office/drawing/2014/main" id="{BC200DBC-0E42-4BC5-B3B9-050A665EB8E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498B44F-AFB9-4EC9-88A3-A145ECFC9E75}"/>
              </a:ext>
            </a:extLst>
          </p:cNvPr>
          <p:cNvSpPr>
            <a:spLocks noGrp="1"/>
          </p:cNvSpPr>
          <p:nvPr>
            <p:ph type="sldNum" sz="quarter" idx="12"/>
          </p:nvPr>
        </p:nvSpPr>
        <p:spPr/>
        <p:txBody>
          <a:bodyPr/>
          <a:lstStyle/>
          <a:p>
            <a:fld id="{E624F5C1-25CC-45FD-AC3F-183BE6A1F0AF}" type="slidenum">
              <a:rPr lang="en-CA" smtClean="0"/>
              <a:t>‹#›</a:t>
            </a:fld>
            <a:endParaRPr lang="en-CA"/>
          </a:p>
        </p:txBody>
      </p:sp>
    </p:spTree>
    <p:extLst>
      <p:ext uri="{BB962C8B-B14F-4D97-AF65-F5344CB8AC3E}">
        <p14:creationId xmlns:p14="http://schemas.microsoft.com/office/powerpoint/2010/main" val="153163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D361-1E94-401E-A4A7-217E7C86F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8894476-1F45-44E6-BEFB-01BEC4BDC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7211033C-1E91-461B-831D-883CF5E67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DA8B3-4523-4D30-9C50-0C33273A5806}"/>
              </a:ext>
            </a:extLst>
          </p:cNvPr>
          <p:cNvSpPr>
            <a:spLocks noGrp="1"/>
          </p:cNvSpPr>
          <p:nvPr>
            <p:ph type="dt" sz="half" idx="10"/>
          </p:nvPr>
        </p:nvSpPr>
        <p:spPr/>
        <p:txBody>
          <a:bodyPr/>
          <a:lstStyle/>
          <a:p>
            <a:fld id="{49FCEEA5-51BF-43FD-B549-5A52E7F969F5}" type="datetimeFigureOut">
              <a:rPr lang="en-CA" smtClean="0"/>
              <a:t>2023-11-16</a:t>
            </a:fld>
            <a:endParaRPr lang="en-CA"/>
          </a:p>
        </p:txBody>
      </p:sp>
      <p:sp>
        <p:nvSpPr>
          <p:cNvPr id="6" name="Footer Placeholder 5">
            <a:extLst>
              <a:ext uri="{FF2B5EF4-FFF2-40B4-BE49-F238E27FC236}">
                <a16:creationId xmlns:a16="http://schemas.microsoft.com/office/drawing/2014/main" id="{1E09F21F-337B-4ECF-A453-2C2DE428B9A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D611E69-69AF-4EAB-BC5A-4BA2C4233380}"/>
              </a:ext>
            </a:extLst>
          </p:cNvPr>
          <p:cNvSpPr>
            <a:spLocks noGrp="1"/>
          </p:cNvSpPr>
          <p:nvPr>
            <p:ph type="sldNum" sz="quarter" idx="12"/>
          </p:nvPr>
        </p:nvSpPr>
        <p:spPr/>
        <p:txBody>
          <a:bodyPr/>
          <a:lstStyle/>
          <a:p>
            <a:fld id="{E624F5C1-25CC-45FD-AC3F-183BE6A1F0AF}" type="slidenum">
              <a:rPr lang="en-CA" smtClean="0"/>
              <a:t>‹#›</a:t>
            </a:fld>
            <a:endParaRPr lang="en-CA"/>
          </a:p>
        </p:txBody>
      </p:sp>
    </p:spTree>
    <p:extLst>
      <p:ext uri="{BB962C8B-B14F-4D97-AF65-F5344CB8AC3E}">
        <p14:creationId xmlns:p14="http://schemas.microsoft.com/office/powerpoint/2010/main" val="380599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B1BF10-62D5-4B64-B93D-0CC303A28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39D6C9-ABBF-4D88-9A3C-8C89F4A7D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58AA04C-1D51-48AE-B7F7-F80496A90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CEEA5-51BF-43FD-B549-5A52E7F969F5}" type="datetimeFigureOut">
              <a:rPr lang="en-CA" smtClean="0"/>
              <a:t>2023-11-16</a:t>
            </a:fld>
            <a:endParaRPr lang="en-CA"/>
          </a:p>
        </p:txBody>
      </p:sp>
      <p:sp>
        <p:nvSpPr>
          <p:cNvPr id="5" name="Footer Placeholder 4">
            <a:extLst>
              <a:ext uri="{FF2B5EF4-FFF2-40B4-BE49-F238E27FC236}">
                <a16:creationId xmlns:a16="http://schemas.microsoft.com/office/drawing/2014/main" id="{8AA70D0C-7DBE-4FEA-B4A8-56317414DE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5997F93-4082-4563-8B98-26ED09DD1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4F5C1-25CC-45FD-AC3F-183BE6A1F0AF}" type="slidenum">
              <a:rPr lang="en-CA" smtClean="0"/>
              <a:t>‹#›</a:t>
            </a:fld>
            <a:endParaRPr lang="en-CA"/>
          </a:p>
        </p:txBody>
      </p:sp>
    </p:spTree>
    <p:extLst>
      <p:ext uri="{BB962C8B-B14F-4D97-AF65-F5344CB8AC3E}">
        <p14:creationId xmlns:p14="http://schemas.microsoft.com/office/powerpoint/2010/main" val="2053938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1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20.xml"/><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hart" Target="../charts/chart22.xml"/><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hart" Target="../charts/chart25.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32.xml"/><Relationship Id="rId5" Type="http://schemas.openxmlformats.org/officeDocument/2006/relationships/image" Target="../media/image20.png"/><Relationship Id="rId4" Type="http://schemas.openxmlformats.org/officeDocument/2006/relationships/chart" Target="../charts/char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2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package" Target="../embeddings/Microsoft_Excel_Worksheet16.xls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7.xm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4B57EE-071B-E129-7269-EDC3DB1EAE50}"/>
              </a:ext>
            </a:extLst>
          </p:cNvPr>
          <p:cNvSpPr>
            <a:spLocks noGrp="1"/>
          </p:cNvSpPr>
          <p:nvPr>
            <p:ph type="body" idx="1"/>
          </p:nvPr>
        </p:nvSpPr>
        <p:spPr>
          <a:xfrm>
            <a:off x="-7457" y="0"/>
            <a:ext cx="12285181" cy="3413560"/>
          </a:xfrm>
          <a:prstGeom prst="rect">
            <a:avLst/>
          </a:prstGeom>
          <a:solidFill>
            <a:srgbClr val="00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005289"/>
              </a:solidFill>
            </a:endParaRPr>
          </a:p>
        </p:txBody>
      </p:sp>
      <p:sp>
        <p:nvSpPr>
          <p:cNvPr id="2" name="Title 1">
            <a:extLst>
              <a:ext uri="{FF2B5EF4-FFF2-40B4-BE49-F238E27FC236}">
                <a16:creationId xmlns:a16="http://schemas.microsoft.com/office/drawing/2014/main" id="{219F6274-50F6-829A-707F-97DB6ADBA3D9}"/>
              </a:ext>
            </a:extLst>
          </p:cNvPr>
          <p:cNvSpPr>
            <a:spLocks noGrp="1"/>
          </p:cNvSpPr>
          <p:nvPr>
            <p:ph type="title"/>
          </p:nvPr>
        </p:nvSpPr>
        <p:spPr>
          <a:xfrm>
            <a:off x="481860" y="398562"/>
            <a:ext cx="10998266" cy="2852737"/>
          </a:xfrm>
          <a:effectLst/>
        </p:spPr>
        <p:txBody>
          <a:bodyPr>
            <a:normAutofit/>
          </a:bodyPr>
          <a:lstStyle/>
          <a:p>
            <a:pPr algn="ctr"/>
            <a:r>
              <a:rPr lang="en-CA" sz="5400" dirty="0">
                <a:solidFill>
                  <a:schemeClr val="bg2"/>
                </a:solidFill>
              </a:rPr>
              <a:t> </a:t>
            </a:r>
            <a:br>
              <a:rPr lang="en-CA" sz="5400" dirty="0">
                <a:solidFill>
                  <a:schemeClr val="bg2"/>
                </a:solidFill>
              </a:rPr>
            </a:br>
            <a:br>
              <a:rPr lang="en-CA" sz="5400" dirty="0">
                <a:solidFill>
                  <a:schemeClr val="bg2"/>
                </a:solidFill>
              </a:rPr>
            </a:br>
            <a:r>
              <a:rPr lang="en-CA" sz="5400" dirty="0">
                <a:solidFill>
                  <a:schemeClr val="bg2"/>
                </a:solidFill>
                <a:latin typeface="+mn-lt"/>
              </a:rPr>
              <a:t>2022-23 Provincial Assessment Results</a:t>
            </a:r>
          </a:p>
        </p:txBody>
      </p:sp>
      <p:grpSp>
        <p:nvGrpSpPr>
          <p:cNvPr id="5" name="Graphic 7">
            <a:extLst>
              <a:ext uri="{FF2B5EF4-FFF2-40B4-BE49-F238E27FC236}">
                <a16:creationId xmlns:a16="http://schemas.microsoft.com/office/drawing/2014/main" id="{9DF68E4A-F7E6-1124-74F2-F6A544422199}"/>
              </a:ext>
            </a:extLst>
          </p:cNvPr>
          <p:cNvGrpSpPr/>
          <p:nvPr/>
        </p:nvGrpSpPr>
        <p:grpSpPr>
          <a:xfrm>
            <a:off x="10408702" y="497046"/>
            <a:ext cx="1463795" cy="505295"/>
            <a:chOff x="1247686" y="5656362"/>
            <a:chExt cx="1463795" cy="505295"/>
          </a:xfrm>
        </p:grpSpPr>
        <p:sp>
          <p:nvSpPr>
            <p:cNvPr id="6" name="Freeform: Shape 5">
              <a:extLst>
                <a:ext uri="{FF2B5EF4-FFF2-40B4-BE49-F238E27FC236}">
                  <a16:creationId xmlns:a16="http://schemas.microsoft.com/office/drawing/2014/main" id="{33D106EB-3C65-4796-6309-D533D01F2B4D}"/>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7" name="Freeform: Shape 6">
              <a:extLst>
                <a:ext uri="{FF2B5EF4-FFF2-40B4-BE49-F238E27FC236}">
                  <a16:creationId xmlns:a16="http://schemas.microsoft.com/office/drawing/2014/main" id="{0ED76FDC-A8A2-6DAE-0035-62027204364F}"/>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8" name="Freeform: Shape 7">
              <a:extLst>
                <a:ext uri="{FF2B5EF4-FFF2-40B4-BE49-F238E27FC236}">
                  <a16:creationId xmlns:a16="http://schemas.microsoft.com/office/drawing/2014/main" id="{883BBF38-C7E0-6FD9-B5C2-34BB5EC37ED1}"/>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AE4D16FD-873B-CBF6-9D3A-7978968A902A}"/>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B6CA9F28-EFBE-B6F1-DDCA-DD829ABE88C2}"/>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271F5CB4-19E8-A515-FDAF-823C79B2313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B256F1A6-BA8B-5684-6A21-0E8F232E9C40}"/>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C8F4A8DD-80A9-E074-1093-381D1B6CF85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2D705B50-16B3-FFB5-E7E6-4019CA712706}"/>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DF687EFC-712C-6537-14D1-114DAD393199}"/>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9A5E7BD3-676C-11FF-BCEC-1E3A0B8BFAC8}"/>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3582CF30-9AF1-99B8-9C46-3BD2464DE9E3}"/>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3C96D8DE-1815-77E1-3E1C-D6036BCAC43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3FF557DC-892D-D48E-3090-8A148145CB0D}"/>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D88CF58E-D4CB-8028-17EA-DCE08BACA52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D51D7C17-EB2F-BE4A-3050-0934E461C376}"/>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8A10A7B0-EA88-A9BE-3EA7-3925F5FB7C64}"/>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1AD6F7AD-27F8-6970-A7E9-628CAF08A7BE}"/>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4640AB1-385E-07F5-21DB-7CC2A0ABA77C}"/>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AC42ECDA-E7D4-6FEB-2F96-8083D9E1BFF3}"/>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88D678B1-4F95-AD9E-2CC6-4E5C8A4BCD5A}"/>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44B528B0-811D-443A-DBC1-8C64BD530C24}"/>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471982A9-D70D-F320-EBE6-134594D1D412}"/>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6D664AEF-65A9-5E61-6772-9F17476DD9B9}"/>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AD1215A6-4C8E-2657-6B62-69296DA65BA0}"/>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41028428-D826-1193-D8FF-66FD3CC4928D}"/>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C52F8350-7BAE-6696-8293-0FE41F5F3128}"/>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D340B96B-D7BD-F0D5-7D05-44CF47EFEAD6}"/>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5B313C77-1BF1-06D7-5DB5-77C54718F14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A1CD7E7D-760C-6C8A-09D8-DD95E398B69A}"/>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6" name="Freeform: Shape 35">
              <a:extLst>
                <a:ext uri="{FF2B5EF4-FFF2-40B4-BE49-F238E27FC236}">
                  <a16:creationId xmlns:a16="http://schemas.microsoft.com/office/drawing/2014/main" id="{A8BD89FC-82DF-A200-A110-8C34399C2562}"/>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39" name="TextBox 38">
            <a:extLst>
              <a:ext uri="{FF2B5EF4-FFF2-40B4-BE49-F238E27FC236}">
                <a16:creationId xmlns:a16="http://schemas.microsoft.com/office/drawing/2014/main" id="{4BD58D12-28E5-725D-81EF-D6E856CC386D}"/>
              </a:ext>
            </a:extLst>
          </p:cNvPr>
          <p:cNvSpPr txBox="1"/>
          <p:nvPr/>
        </p:nvSpPr>
        <p:spPr>
          <a:xfrm>
            <a:off x="2304661" y="3694922"/>
            <a:ext cx="7847045" cy="1077218"/>
          </a:xfrm>
          <a:prstGeom prst="rect">
            <a:avLst/>
          </a:prstGeom>
          <a:noFill/>
          <a:ln>
            <a:solidFill>
              <a:schemeClr val="tx1"/>
            </a:solidFill>
          </a:ln>
        </p:spPr>
        <p:txBody>
          <a:bodyPr wrap="square" rtlCol="0">
            <a:spAutoFit/>
          </a:bodyPr>
          <a:lstStyle/>
          <a:p>
            <a:pPr algn="ctr"/>
            <a:r>
              <a:rPr lang="en-US" sz="3200" b="1" dirty="0"/>
              <a:t>Presentation - November 16, 2023</a:t>
            </a:r>
          </a:p>
          <a:p>
            <a:endParaRPr lang="en-US" sz="3200" dirty="0"/>
          </a:p>
        </p:txBody>
      </p:sp>
      <p:pic>
        <p:nvPicPr>
          <p:cNvPr id="3" name="Picture 2" descr="A logo with a map&#10;&#10;Description automatically generated">
            <a:extLst>
              <a:ext uri="{FF2B5EF4-FFF2-40B4-BE49-F238E27FC236}">
                <a16:creationId xmlns:a16="http://schemas.microsoft.com/office/drawing/2014/main" id="{61FECD58-A147-0888-31A2-F61F18D6B9FA}"/>
              </a:ext>
            </a:extLst>
          </p:cNvPr>
          <p:cNvPicPr>
            <a:picLocks noChangeAspect="1"/>
          </p:cNvPicPr>
          <p:nvPr/>
        </p:nvPicPr>
        <p:blipFill>
          <a:blip r:embed="rId3"/>
          <a:stretch>
            <a:fillRect/>
          </a:stretch>
        </p:blipFill>
        <p:spPr>
          <a:xfrm>
            <a:off x="10746732" y="5737758"/>
            <a:ext cx="1214492" cy="859938"/>
          </a:xfrm>
          <a:prstGeom prst="rect">
            <a:avLst/>
          </a:prstGeom>
        </p:spPr>
      </p:pic>
    </p:spTree>
    <p:extLst>
      <p:ext uri="{BB962C8B-B14F-4D97-AF65-F5344CB8AC3E}">
        <p14:creationId xmlns:p14="http://schemas.microsoft.com/office/powerpoint/2010/main" val="164524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pSp>
        <p:nvGrpSpPr>
          <p:cNvPr id="39" name="Group 38">
            <a:extLst>
              <a:ext uri="{FF2B5EF4-FFF2-40B4-BE49-F238E27FC236}">
                <a16:creationId xmlns:a16="http://schemas.microsoft.com/office/drawing/2014/main" id="{591A37E1-96CA-3911-9694-8A03D2970954}"/>
              </a:ext>
            </a:extLst>
          </p:cNvPr>
          <p:cNvGrpSpPr/>
          <p:nvPr/>
        </p:nvGrpSpPr>
        <p:grpSpPr>
          <a:xfrm>
            <a:off x="82003" y="331435"/>
            <a:ext cx="2214449" cy="6041502"/>
            <a:chOff x="82003" y="331435"/>
            <a:chExt cx="2214449" cy="6041502"/>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82003" y="331435"/>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r>
                <a:rPr lang="en-CA" sz="3200" dirty="0">
                  <a:solidFill>
                    <a:schemeClr val="bg1"/>
                  </a:solidFill>
                  <a:cs typeface="Times New Roman" panose="02020603050405020304" pitchFamily="18" charset="0"/>
                </a:rPr>
                <a:t>2022-23 Results</a:t>
              </a:r>
            </a:p>
          </p:txBody>
        </p:sp>
      </p:grpSp>
      <p:graphicFrame>
        <p:nvGraphicFramePr>
          <p:cNvPr id="73" name="Table 72">
            <a:extLst>
              <a:ext uri="{FF2B5EF4-FFF2-40B4-BE49-F238E27FC236}">
                <a16:creationId xmlns:a16="http://schemas.microsoft.com/office/drawing/2014/main" id="{130FF64A-0B11-F50F-F6CC-31F6EF7E456E}"/>
              </a:ext>
            </a:extLst>
          </p:cNvPr>
          <p:cNvGraphicFramePr>
            <a:graphicFrameLocks noGrp="1"/>
          </p:cNvGraphicFramePr>
          <p:nvPr>
            <p:extLst>
              <p:ext uri="{D42A27DB-BD31-4B8C-83A1-F6EECF244321}">
                <p14:modId xmlns:p14="http://schemas.microsoft.com/office/powerpoint/2010/main" val="491051314"/>
              </p:ext>
            </p:extLst>
          </p:nvPr>
        </p:nvGraphicFramePr>
        <p:xfrm>
          <a:off x="496825" y="144074"/>
          <a:ext cx="11259387" cy="609600"/>
        </p:xfrm>
        <a:graphic>
          <a:graphicData uri="http://schemas.openxmlformats.org/drawingml/2006/table">
            <a:tbl>
              <a:tblPr firstRow="1" firstCol="1" bandRow="1"/>
              <a:tblGrid>
                <a:gridCol w="11259387">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00000"/>
                        </a:lnSpc>
                        <a:spcBef>
                          <a:spcPct val="0"/>
                        </a:spcBef>
                        <a:spcAft>
                          <a:spcPct val="0"/>
                        </a:spcAft>
                      </a:pPr>
                      <a:r>
                        <a:rPr lang="en-CA" sz="4000" b="1" i="1" kern="1200" dirty="0">
                          <a:solidFill>
                            <a:srgbClr val="00549F"/>
                          </a:solidFill>
                          <a:latin typeface="Calibri" panose="020F0502020204030204" pitchFamily="34" charset="0"/>
                          <a:ea typeface="+mn-ea"/>
                          <a:cs typeface="+mn-cs"/>
                        </a:rPr>
                        <a:t>Grades 7 FSL Reading % by Level and District (cont’d)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pic>
        <p:nvPicPr>
          <p:cNvPr id="74" name="Picture 73">
            <a:extLst>
              <a:ext uri="{FF2B5EF4-FFF2-40B4-BE49-F238E27FC236}">
                <a16:creationId xmlns:a16="http://schemas.microsoft.com/office/drawing/2014/main" id="{A3B8C07A-7255-E2AD-4056-BEBD6456D814}"/>
              </a:ext>
            </a:extLst>
          </p:cNvPr>
          <p:cNvPicPr>
            <a:picLocks noChangeAspect="1"/>
          </p:cNvPicPr>
          <p:nvPr/>
        </p:nvPicPr>
        <p:blipFill>
          <a:blip r:embed="rId3"/>
          <a:stretch>
            <a:fillRect/>
          </a:stretch>
        </p:blipFill>
        <p:spPr>
          <a:xfrm>
            <a:off x="10124550" y="641566"/>
            <a:ext cx="1920133" cy="1042501"/>
          </a:xfrm>
          <a:prstGeom prst="rect">
            <a:avLst/>
          </a:prstGeom>
        </p:spPr>
      </p:pic>
      <p:graphicFrame>
        <p:nvGraphicFramePr>
          <p:cNvPr id="3" name="Table 2">
            <a:extLst>
              <a:ext uri="{FF2B5EF4-FFF2-40B4-BE49-F238E27FC236}">
                <a16:creationId xmlns:a16="http://schemas.microsoft.com/office/drawing/2014/main" id="{AF288C93-D0EF-7A1F-9C28-AE122D64CD70}"/>
              </a:ext>
            </a:extLst>
          </p:cNvPr>
          <p:cNvGraphicFramePr>
            <a:graphicFrameLocks noGrp="1"/>
          </p:cNvGraphicFramePr>
          <p:nvPr>
            <p:extLst>
              <p:ext uri="{D42A27DB-BD31-4B8C-83A1-F6EECF244321}">
                <p14:modId xmlns:p14="http://schemas.microsoft.com/office/powerpoint/2010/main" val="707020884"/>
              </p:ext>
            </p:extLst>
          </p:nvPr>
        </p:nvGraphicFramePr>
        <p:xfrm>
          <a:off x="6126517" y="5829825"/>
          <a:ext cx="5629695" cy="325269"/>
        </p:xfrm>
        <a:graphic>
          <a:graphicData uri="http://schemas.openxmlformats.org/drawingml/2006/table">
            <a:tbl>
              <a:tblPr firstRow="1" bandRow="1">
                <a:tableStyleId>{5C22544A-7EE6-4342-B048-85BDC9FD1C3A}</a:tableStyleId>
              </a:tblPr>
              <a:tblGrid>
                <a:gridCol w="1252472">
                  <a:extLst>
                    <a:ext uri="{9D8B030D-6E8A-4147-A177-3AD203B41FA5}">
                      <a16:colId xmlns:a16="http://schemas.microsoft.com/office/drawing/2014/main" val="1446375910"/>
                    </a:ext>
                  </a:extLst>
                </a:gridCol>
                <a:gridCol w="1232043">
                  <a:extLst>
                    <a:ext uri="{9D8B030D-6E8A-4147-A177-3AD203B41FA5}">
                      <a16:colId xmlns:a16="http://schemas.microsoft.com/office/drawing/2014/main" val="2417498052"/>
                    </a:ext>
                  </a:extLst>
                </a:gridCol>
                <a:gridCol w="1109032">
                  <a:extLst>
                    <a:ext uri="{9D8B030D-6E8A-4147-A177-3AD203B41FA5}">
                      <a16:colId xmlns:a16="http://schemas.microsoft.com/office/drawing/2014/main" val="326896266"/>
                    </a:ext>
                  </a:extLst>
                </a:gridCol>
                <a:gridCol w="1140243">
                  <a:extLst>
                    <a:ext uri="{9D8B030D-6E8A-4147-A177-3AD203B41FA5}">
                      <a16:colId xmlns:a16="http://schemas.microsoft.com/office/drawing/2014/main" val="119444491"/>
                    </a:ext>
                  </a:extLst>
                </a:gridCol>
                <a:gridCol w="895905">
                  <a:extLst>
                    <a:ext uri="{9D8B030D-6E8A-4147-A177-3AD203B41FA5}">
                      <a16:colId xmlns:a16="http://schemas.microsoft.com/office/drawing/2014/main" val="2814887999"/>
                    </a:ext>
                  </a:extLst>
                </a:gridCol>
              </a:tblGrid>
              <a:tr h="325269">
                <a:tc>
                  <a:txBody>
                    <a:bodyPr/>
                    <a:lstStyle/>
                    <a:p>
                      <a:pPr algn="ctr"/>
                      <a:r>
                        <a:rPr lang="en-US" sz="1400" dirty="0">
                          <a:solidFill>
                            <a:schemeClr val="tx1"/>
                          </a:solidFill>
                        </a:rPr>
                        <a:t>         26.9</a:t>
                      </a:r>
                    </a:p>
                  </a:txBody>
                  <a:tcPr>
                    <a:solidFill>
                      <a:schemeClr val="bg2">
                        <a:lumMod val="95000"/>
                      </a:schemeClr>
                    </a:solidFill>
                  </a:tcPr>
                </a:tc>
                <a:tc>
                  <a:txBody>
                    <a:bodyPr/>
                    <a:lstStyle/>
                    <a:p>
                      <a:pPr algn="ctr"/>
                      <a:r>
                        <a:rPr lang="en-US" sz="1400" dirty="0">
                          <a:solidFill>
                            <a:schemeClr val="tx1"/>
                          </a:solidFill>
                        </a:rPr>
                        <a:t> 39.5</a:t>
                      </a:r>
                    </a:p>
                  </a:txBody>
                  <a:tcPr>
                    <a:solidFill>
                      <a:schemeClr val="bg2">
                        <a:lumMod val="95000"/>
                      </a:schemeClr>
                    </a:solidFill>
                  </a:tcPr>
                </a:tc>
                <a:tc>
                  <a:txBody>
                    <a:bodyPr/>
                    <a:lstStyle/>
                    <a:p>
                      <a:pPr algn="ctr"/>
                      <a:r>
                        <a:rPr lang="en-US" sz="1400" dirty="0">
                          <a:solidFill>
                            <a:schemeClr val="tx1"/>
                          </a:solidFill>
                        </a:rPr>
                        <a:t>26.9</a:t>
                      </a:r>
                    </a:p>
                  </a:txBody>
                  <a:tcPr>
                    <a:solidFill>
                      <a:schemeClr val="bg2">
                        <a:lumMod val="95000"/>
                      </a:schemeClr>
                    </a:solidFill>
                  </a:tcPr>
                </a:tc>
                <a:tc>
                  <a:txBody>
                    <a:bodyPr/>
                    <a:lstStyle/>
                    <a:p>
                      <a:pPr algn="ctr"/>
                      <a:r>
                        <a:rPr lang="en-US" sz="1400" dirty="0">
                          <a:solidFill>
                            <a:schemeClr val="tx1"/>
                          </a:solidFill>
                        </a:rPr>
                        <a:t>20.2</a:t>
                      </a:r>
                    </a:p>
                  </a:txBody>
                  <a:tcPr>
                    <a:solidFill>
                      <a:schemeClr val="bg2">
                        <a:lumMod val="95000"/>
                      </a:schemeClr>
                    </a:solidFill>
                  </a:tcPr>
                </a:tc>
                <a:tc>
                  <a:txBody>
                    <a:bodyPr/>
                    <a:lstStyle/>
                    <a:p>
                      <a:pPr algn="ctr"/>
                      <a:r>
                        <a:rPr lang="en-US" sz="1400" dirty="0">
                          <a:solidFill>
                            <a:schemeClr val="tx1"/>
                          </a:solidFill>
                        </a:rPr>
                        <a:t>   </a:t>
                      </a:r>
                      <a:r>
                        <a:rPr lang="en-US" sz="1400" dirty="0">
                          <a:solidFill>
                            <a:schemeClr val="tx1"/>
                          </a:solidFill>
                          <a:highlight>
                            <a:srgbClr val="FFFF00"/>
                          </a:highlight>
                        </a:rPr>
                        <a:t>28.7</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graphicFrame>
        <p:nvGraphicFramePr>
          <p:cNvPr id="7" name="Chart 6">
            <a:extLst>
              <a:ext uri="{FF2B5EF4-FFF2-40B4-BE49-F238E27FC236}">
                <a16:creationId xmlns:a16="http://schemas.microsoft.com/office/drawing/2014/main" id="{6819D7AF-E970-4B03-8EDC-B77E2CA55F61}"/>
              </a:ext>
            </a:extLst>
          </p:cNvPr>
          <p:cNvGraphicFramePr/>
          <p:nvPr>
            <p:extLst>
              <p:ext uri="{D42A27DB-BD31-4B8C-83A1-F6EECF244321}">
                <p14:modId xmlns:p14="http://schemas.microsoft.com/office/powerpoint/2010/main" val="1635926323"/>
              </p:ext>
            </p:extLst>
          </p:nvPr>
        </p:nvGraphicFramePr>
        <p:xfrm>
          <a:off x="266901" y="1340858"/>
          <a:ext cx="5943600" cy="4913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5" name="Table 74">
            <a:extLst>
              <a:ext uri="{FF2B5EF4-FFF2-40B4-BE49-F238E27FC236}">
                <a16:creationId xmlns:a16="http://schemas.microsoft.com/office/drawing/2014/main" id="{4EBBD090-EDE6-58C0-4DAA-D3826C7816FB}"/>
              </a:ext>
            </a:extLst>
          </p:cNvPr>
          <p:cNvGraphicFramePr>
            <a:graphicFrameLocks noGrp="1"/>
          </p:cNvGraphicFramePr>
          <p:nvPr>
            <p:extLst>
              <p:ext uri="{D42A27DB-BD31-4B8C-83A1-F6EECF244321}">
                <p14:modId xmlns:p14="http://schemas.microsoft.com/office/powerpoint/2010/main" val="1798969560"/>
              </p:ext>
            </p:extLst>
          </p:nvPr>
        </p:nvGraphicFramePr>
        <p:xfrm>
          <a:off x="496824" y="5829825"/>
          <a:ext cx="5568659" cy="304800"/>
        </p:xfrm>
        <a:graphic>
          <a:graphicData uri="http://schemas.openxmlformats.org/drawingml/2006/table">
            <a:tbl>
              <a:tblPr firstRow="1" bandRow="1">
                <a:tableStyleId>{5C22544A-7EE6-4342-B048-85BDC9FD1C3A}</a:tableStyleId>
              </a:tblPr>
              <a:tblGrid>
                <a:gridCol w="1238893">
                  <a:extLst>
                    <a:ext uri="{9D8B030D-6E8A-4147-A177-3AD203B41FA5}">
                      <a16:colId xmlns:a16="http://schemas.microsoft.com/office/drawing/2014/main" val="1446375910"/>
                    </a:ext>
                  </a:extLst>
                </a:gridCol>
                <a:gridCol w="1117256">
                  <a:extLst>
                    <a:ext uri="{9D8B030D-6E8A-4147-A177-3AD203B41FA5}">
                      <a16:colId xmlns:a16="http://schemas.microsoft.com/office/drawing/2014/main" val="2417498052"/>
                    </a:ext>
                  </a:extLst>
                </a:gridCol>
                <a:gridCol w="1198437">
                  <a:extLst>
                    <a:ext uri="{9D8B030D-6E8A-4147-A177-3AD203B41FA5}">
                      <a16:colId xmlns:a16="http://schemas.microsoft.com/office/drawing/2014/main" val="326896266"/>
                    </a:ext>
                  </a:extLst>
                </a:gridCol>
                <a:gridCol w="1127882">
                  <a:extLst>
                    <a:ext uri="{9D8B030D-6E8A-4147-A177-3AD203B41FA5}">
                      <a16:colId xmlns:a16="http://schemas.microsoft.com/office/drawing/2014/main" val="119444491"/>
                    </a:ext>
                  </a:extLst>
                </a:gridCol>
                <a:gridCol w="886191">
                  <a:extLst>
                    <a:ext uri="{9D8B030D-6E8A-4147-A177-3AD203B41FA5}">
                      <a16:colId xmlns:a16="http://schemas.microsoft.com/office/drawing/2014/main" val="2814887999"/>
                    </a:ext>
                  </a:extLst>
                </a:gridCol>
              </a:tblGrid>
              <a:tr h="295883">
                <a:tc>
                  <a:txBody>
                    <a:bodyPr/>
                    <a:lstStyle/>
                    <a:p>
                      <a:pPr algn="ctr"/>
                      <a:r>
                        <a:rPr lang="en-US" sz="1400" dirty="0">
                          <a:solidFill>
                            <a:schemeClr val="tx1"/>
                          </a:solidFill>
                        </a:rPr>
                        <a:t>57.9</a:t>
                      </a:r>
                    </a:p>
                  </a:txBody>
                  <a:tcPr>
                    <a:solidFill>
                      <a:schemeClr val="bg2">
                        <a:lumMod val="95000"/>
                      </a:schemeClr>
                    </a:solidFill>
                  </a:tcPr>
                </a:tc>
                <a:tc>
                  <a:txBody>
                    <a:bodyPr/>
                    <a:lstStyle/>
                    <a:p>
                      <a:pPr algn="ctr"/>
                      <a:r>
                        <a:rPr lang="en-US" sz="1400" dirty="0">
                          <a:solidFill>
                            <a:schemeClr val="tx1"/>
                          </a:solidFill>
                        </a:rPr>
                        <a:t>    83.3</a:t>
                      </a:r>
                    </a:p>
                  </a:txBody>
                  <a:tcPr>
                    <a:solidFill>
                      <a:schemeClr val="bg2">
                        <a:lumMod val="95000"/>
                      </a:schemeClr>
                    </a:solidFill>
                  </a:tcPr>
                </a:tc>
                <a:tc>
                  <a:txBody>
                    <a:bodyPr/>
                    <a:lstStyle/>
                    <a:p>
                      <a:pPr algn="ctr"/>
                      <a:r>
                        <a:rPr lang="en-US" sz="1400" dirty="0">
                          <a:solidFill>
                            <a:schemeClr val="tx1"/>
                          </a:solidFill>
                        </a:rPr>
                        <a:t>   51.2</a:t>
                      </a:r>
                    </a:p>
                  </a:txBody>
                  <a:tcPr>
                    <a:solidFill>
                      <a:schemeClr val="bg2">
                        <a:lumMod val="95000"/>
                      </a:schemeClr>
                    </a:solidFill>
                  </a:tcPr>
                </a:tc>
                <a:tc>
                  <a:txBody>
                    <a:bodyPr/>
                    <a:lstStyle/>
                    <a:p>
                      <a:pPr algn="ctr"/>
                      <a:r>
                        <a:rPr lang="en-US" sz="1400" dirty="0">
                          <a:solidFill>
                            <a:schemeClr val="tx1"/>
                          </a:solidFill>
                        </a:rPr>
                        <a:t>    57.1</a:t>
                      </a:r>
                    </a:p>
                  </a:txBody>
                  <a:tcPr>
                    <a:solidFill>
                      <a:schemeClr val="bg2">
                        <a:lumMod val="95000"/>
                      </a:schemeClr>
                    </a:solidFill>
                  </a:tcPr>
                </a:tc>
                <a:tc>
                  <a:txBody>
                    <a:bodyPr/>
                    <a:lstStyle/>
                    <a:p>
                      <a:pPr algn="ctr"/>
                      <a:r>
                        <a:rPr lang="en-US" sz="1400" dirty="0">
                          <a:solidFill>
                            <a:schemeClr val="tx1"/>
                          </a:solidFill>
                        </a:rPr>
                        <a:t>       </a:t>
                      </a:r>
                      <a:r>
                        <a:rPr lang="en-US" sz="1400" dirty="0">
                          <a:solidFill>
                            <a:schemeClr val="tx1"/>
                          </a:solidFill>
                          <a:highlight>
                            <a:srgbClr val="FFFF00"/>
                          </a:highlight>
                        </a:rPr>
                        <a:t>71.1</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graphicFrame>
        <p:nvGraphicFramePr>
          <p:cNvPr id="76" name="Chart 75">
            <a:extLst>
              <a:ext uri="{FF2B5EF4-FFF2-40B4-BE49-F238E27FC236}">
                <a16:creationId xmlns:a16="http://schemas.microsoft.com/office/drawing/2014/main" id="{3BB5D857-7D39-4676-AA3F-E5229A5E4BD6}"/>
              </a:ext>
            </a:extLst>
          </p:cNvPr>
          <p:cNvGraphicFramePr/>
          <p:nvPr>
            <p:extLst>
              <p:ext uri="{D42A27DB-BD31-4B8C-83A1-F6EECF244321}">
                <p14:modId xmlns:p14="http://schemas.microsoft.com/office/powerpoint/2010/main" val="506713784"/>
              </p:ext>
            </p:extLst>
          </p:nvPr>
        </p:nvGraphicFramePr>
        <p:xfrm>
          <a:off x="5968778" y="1399167"/>
          <a:ext cx="5770880" cy="48321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5860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F2814E2-9BE0-EF35-7BA1-721A6B67F11F}"/>
              </a:ext>
            </a:extLst>
          </p:cNvPr>
          <p:cNvSpPr/>
          <p:nvPr/>
        </p:nvSpPr>
        <p:spPr>
          <a:xfrm>
            <a:off x="2450704" y="0"/>
            <a:ext cx="9741295"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76" name="Chart 75">
            <a:extLst>
              <a:ext uri="{FF2B5EF4-FFF2-40B4-BE49-F238E27FC236}">
                <a16:creationId xmlns:a16="http://schemas.microsoft.com/office/drawing/2014/main" id="{AE31ABB8-73D8-4AC0-8DE5-9FB42A2CD4C9}"/>
              </a:ext>
            </a:extLst>
          </p:cNvPr>
          <p:cNvGraphicFramePr/>
          <p:nvPr>
            <p:extLst>
              <p:ext uri="{D42A27DB-BD31-4B8C-83A1-F6EECF244321}">
                <p14:modId xmlns:p14="http://schemas.microsoft.com/office/powerpoint/2010/main" val="2850017772"/>
              </p:ext>
            </p:extLst>
          </p:nvPr>
        </p:nvGraphicFramePr>
        <p:xfrm>
          <a:off x="6211769" y="3600085"/>
          <a:ext cx="5881206" cy="241793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2" name="Rectangle 1">
            <a:extLst>
              <a:ext uri="{FF2B5EF4-FFF2-40B4-BE49-F238E27FC236}">
                <a16:creationId xmlns:a16="http://schemas.microsoft.com/office/drawing/2014/main" id="{746CAF2F-F6F0-46DE-57AD-9D814FAF903C}"/>
              </a:ext>
            </a:extLst>
          </p:cNvPr>
          <p:cNvSpPr/>
          <p:nvPr/>
        </p:nvSpPr>
        <p:spPr>
          <a:xfrm>
            <a:off x="-1" y="0"/>
            <a:ext cx="246697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6055"/>
              </a:solidFill>
            </a:endParaRPr>
          </a:p>
        </p:txBody>
      </p:sp>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aphicFrame>
        <p:nvGraphicFramePr>
          <p:cNvPr id="74" name="Chart 73">
            <a:extLst>
              <a:ext uri="{FF2B5EF4-FFF2-40B4-BE49-F238E27FC236}">
                <a16:creationId xmlns:a16="http://schemas.microsoft.com/office/drawing/2014/main" id="{5DEDCE9E-727F-471D-A981-39A993C9CE15}"/>
              </a:ext>
            </a:extLst>
          </p:cNvPr>
          <p:cNvGraphicFramePr/>
          <p:nvPr>
            <p:extLst>
              <p:ext uri="{D42A27DB-BD31-4B8C-83A1-F6EECF244321}">
                <p14:modId xmlns:p14="http://schemas.microsoft.com/office/powerpoint/2010/main" val="1096187036"/>
              </p:ext>
            </p:extLst>
          </p:nvPr>
        </p:nvGraphicFramePr>
        <p:xfrm>
          <a:off x="274299" y="2841488"/>
          <a:ext cx="5821702" cy="24179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FE938C35-E871-4F49-A574-3B4DF3E50843}"/>
              </a:ext>
            </a:extLst>
          </p:cNvPr>
          <p:cNvGraphicFramePr/>
          <p:nvPr>
            <p:extLst>
              <p:ext uri="{D42A27DB-BD31-4B8C-83A1-F6EECF244321}">
                <p14:modId xmlns:p14="http://schemas.microsoft.com/office/powerpoint/2010/main" val="2141055845"/>
              </p:ext>
            </p:extLst>
          </p:nvPr>
        </p:nvGraphicFramePr>
        <p:xfrm>
          <a:off x="6271273" y="974301"/>
          <a:ext cx="5821702" cy="24179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le 6">
            <a:extLst>
              <a:ext uri="{FF2B5EF4-FFF2-40B4-BE49-F238E27FC236}">
                <a16:creationId xmlns:a16="http://schemas.microsoft.com/office/drawing/2014/main" id="{9E8B8CDE-3382-4C37-AC6A-BFAE01FD13E5}"/>
              </a:ext>
            </a:extLst>
          </p:cNvPr>
          <p:cNvGraphicFramePr>
            <a:graphicFrameLocks noGrp="1"/>
          </p:cNvGraphicFramePr>
          <p:nvPr>
            <p:extLst>
              <p:ext uri="{D42A27DB-BD31-4B8C-83A1-F6EECF244321}">
                <p14:modId xmlns:p14="http://schemas.microsoft.com/office/powerpoint/2010/main" val="3111005545"/>
              </p:ext>
            </p:extLst>
          </p:nvPr>
        </p:nvGraphicFramePr>
        <p:xfrm>
          <a:off x="274299" y="205123"/>
          <a:ext cx="10605420" cy="659892"/>
        </p:xfrm>
        <a:graphic>
          <a:graphicData uri="http://schemas.openxmlformats.org/drawingml/2006/table">
            <a:tbl>
              <a:tblPr firstRow="1" firstCol="1" bandRow="1"/>
              <a:tblGrid>
                <a:gridCol w="10605420">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dirty="0">
                          <a:solidFill>
                            <a:schemeClr val="bg1"/>
                          </a:solidFill>
                          <a:latin typeface="Calibri" panose="020F0502020204030204" pitchFamily="34" charset="0"/>
                          <a:ea typeface="+mj-ea"/>
                          <a:cs typeface="+mj-cs"/>
                        </a:rPr>
                        <a:t>French Reading - % Success </a:t>
                      </a:r>
                      <a:r>
                        <a:rPr lang="en-CA" sz="4000" b="1" i="1" kern="1200" dirty="0">
                          <a:solidFill>
                            <a:schemeClr val="bg1"/>
                          </a:solidFill>
                          <a:latin typeface="Calibri" panose="020F0502020204030204" pitchFamily="34" charset="0"/>
                          <a:ea typeface="+mn-ea"/>
                          <a:cs typeface="+mn-cs"/>
                        </a:rPr>
                        <a:t>(Province)</a:t>
                      </a:r>
                      <a:endParaRPr lang="en-CA" sz="4000" b="1" i="1" dirty="0">
                        <a:solidFill>
                          <a:schemeClr val="bg1"/>
                        </a:solidFill>
                        <a:latin typeface="Calibri" panose="020F0502020204030204" pitchFamily="34" charset="0"/>
                        <a:ea typeface="+mj-ea"/>
                        <a:cs typeface="+mj-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cxnSp>
        <p:nvCxnSpPr>
          <p:cNvPr id="3" name="Straight Arrow Connector 2">
            <a:extLst>
              <a:ext uri="{FF2B5EF4-FFF2-40B4-BE49-F238E27FC236}">
                <a16:creationId xmlns:a16="http://schemas.microsoft.com/office/drawing/2014/main" id="{DD32D221-0033-C0F0-965B-C972AFF39E6F}"/>
              </a:ext>
            </a:extLst>
          </p:cNvPr>
          <p:cNvCxnSpPr>
            <a:cxnSpLocks/>
          </p:cNvCxnSpPr>
          <p:nvPr/>
        </p:nvCxnSpPr>
        <p:spPr>
          <a:xfrm flipV="1">
            <a:off x="5094515" y="3872991"/>
            <a:ext cx="0" cy="2791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AFB5151-4122-ABBF-92B7-F9B576144B44}"/>
              </a:ext>
            </a:extLst>
          </p:cNvPr>
          <p:cNvCxnSpPr>
            <a:cxnSpLocks/>
          </p:cNvCxnSpPr>
          <p:nvPr/>
        </p:nvCxnSpPr>
        <p:spPr>
          <a:xfrm flipV="1">
            <a:off x="11125200" y="1944567"/>
            <a:ext cx="0" cy="2791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EE15CB3-C0B2-5CA8-D0E9-549EDE20DB35}"/>
              </a:ext>
            </a:extLst>
          </p:cNvPr>
          <p:cNvCxnSpPr>
            <a:cxnSpLocks/>
          </p:cNvCxnSpPr>
          <p:nvPr/>
        </p:nvCxnSpPr>
        <p:spPr>
          <a:xfrm flipV="1">
            <a:off x="11008616" y="4675768"/>
            <a:ext cx="0" cy="2791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4E6AA750-1FD0-6039-FAAA-9C95170A2465}"/>
              </a:ext>
            </a:extLst>
          </p:cNvPr>
          <p:cNvPicPr>
            <a:picLocks noChangeAspect="1"/>
          </p:cNvPicPr>
          <p:nvPr/>
        </p:nvPicPr>
        <p:blipFill>
          <a:blip r:embed="rId6"/>
          <a:stretch>
            <a:fillRect/>
          </a:stretch>
        </p:blipFill>
        <p:spPr>
          <a:xfrm>
            <a:off x="10977514" y="1707291"/>
            <a:ext cx="361950" cy="266700"/>
          </a:xfrm>
          <a:prstGeom prst="rect">
            <a:avLst/>
          </a:prstGeom>
        </p:spPr>
      </p:pic>
      <p:pic>
        <p:nvPicPr>
          <p:cNvPr id="79" name="Picture 78">
            <a:extLst>
              <a:ext uri="{FF2B5EF4-FFF2-40B4-BE49-F238E27FC236}">
                <a16:creationId xmlns:a16="http://schemas.microsoft.com/office/drawing/2014/main" id="{B52B7560-98EF-89C3-845E-2B2A1704F600}"/>
              </a:ext>
            </a:extLst>
          </p:cNvPr>
          <p:cNvPicPr>
            <a:picLocks noChangeAspect="1"/>
          </p:cNvPicPr>
          <p:nvPr/>
        </p:nvPicPr>
        <p:blipFill>
          <a:blip r:embed="rId7"/>
          <a:stretch>
            <a:fillRect/>
          </a:stretch>
        </p:blipFill>
        <p:spPr>
          <a:xfrm>
            <a:off x="10879719" y="4452779"/>
            <a:ext cx="333375" cy="238125"/>
          </a:xfrm>
          <a:prstGeom prst="rect">
            <a:avLst/>
          </a:prstGeom>
        </p:spPr>
      </p:pic>
    </p:spTree>
    <p:extLst>
      <p:ext uri="{BB962C8B-B14F-4D97-AF65-F5344CB8AC3E}">
        <p14:creationId xmlns:p14="http://schemas.microsoft.com/office/powerpoint/2010/main" val="295422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pSp>
        <p:nvGrpSpPr>
          <p:cNvPr id="39" name="Group 38">
            <a:extLst>
              <a:ext uri="{FF2B5EF4-FFF2-40B4-BE49-F238E27FC236}">
                <a16:creationId xmlns:a16="http://schemas.microsoft.com/office/drawing/2014/main" id="{591A37E1-96CA-3911-9694-8A03D2970954}"/>
              </a:ext>
            </a:extLst>
          </p:cNvPr>
          <p:cNvGrpSpPr/>
          <p:nvPr/>
        </p:nvGrpSpPr>
        <p:grpSpPr>
          <a:xfrm>
            <a:off x="82003" y="331435"/>
            <a:ext cx="2214449" cy="6041502"/>
            <a:chOff x="82003" y="331435"/>
            <a:chExt cx="2214449" cy="6041502"/>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82003" y="331435"/>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r>
                <a:rPr lang="en-CA" sz="3200" dirty="0">
                  <a:solidFill>
                    <a:schemeClr val="bg1"/>
                  </a:solidFill>
                  <a:cs typeface="Times New Roman" panose="02020603050405020304" pitchFamily="18" charset="0"/>
                </a:rPr>
                <a:t>2022-23 Results</a:t>
              </a:r>
            </a:p>
          </p:txBody>
        </p:sp>
      </p:grpSp>
      <p:graphicFrame>
        <p:nvGraphicFramePr>
          <p:cNvPr id="73" name="Table 72">
            <a:extLst>
              <a:ext uri="{FF2B5EF4-FFF2-40B4-BE49-F238E27FC236}">
                <a16:creationId xmlns:a16="http://schemas.microsoft.com/office/drawing/2014/main" id="{130FF64A-0B11-F50F-F6CC-31F6EF7E456E}"/>
              </a:ext>
            </a:extLst>
          </p:cNvPr>
          <p:cNvGraphicFramePr>
            <a:graphicFrameLocks noGrp="1"/>
          </p:cNvGraphicFramePr>
          <p:nvPr>
            <p:extLst>
              <p:ext uri="{D42A27DB-BD31-4B8C-83A1-F6EECF244321}">
                <p14:modId xmlns:p14="http://schemas.microsoft.com/office/powerpoint/2010/main" val="1327039638"/>
              </p:ext>
            </p:extLst>
          </p:nvPr>
        </p:nvGraphicFramePr>
        <p:xfrm>
          <a:off x="1043638" y="205123"/>
          <a:ext cx="9836082" cy="659892"/>
        </p:xfrm>
        <a:graphic>
          <a:graphicData uri="http://schemas.openxmlformats.org/drawingml/2006/table">
            <a:tbl>
              <a:tblPr firstRow="1" firstCol="1" bandRow="1"/>
              <a:tblGrid>
                <a:gridCol w="9836082">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kern="1200" dirty="0">
                          <a:solidFill>
                            <a:srgbClr val="00549F"/>
                          </a:solidFill>
                          <a:latin typeface="Calibri" panose="020F0502020204030204" pitchFamily="34" charset="0"/>
                          <a:ea typeface="+mn-ea"/>
                          <a:cs typeface="+mn-cs"/>
                        </a:rPr>
                        <a:t>Grade 10 FSL Reading - % by Level and District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pic>
        <p:nvPicPr>
          <p:cNvPr id="74" name="Picture 73">
            <a:extLst>
              <a:ext uri="{FF2B5EF4-FFF2-40B4-BE49-F238E27FC236}">
                <a16:creationId xmlns:a16="http://schemas.microsoft.com/office/drawing/2014/main" id="{A3B8C07A-7255-E2AD-4056-BEBD6456D814}"/>
              </a:ext>
            </a:extLst>
          </p:cNvPr>
          <p:cNvPicPr>
            <a:picLocks noChangeAspect="1"/>
          </p:cNvPicPr>
          <p:nvPr/>
        </p:nvPicPr>
        <p:blipFill>
          <a:blip r:embed="rId3"/>
          <a:stretch>
            <a:fillRect/>
          </a:stretch>
        </p:blipFill>
        <p:spPr>
          <a:xfrm>
            <a:off x="412331" y="5374258"/>
            <a:ext cx="2017332" cy="1132028"/>
          </a:xfrm>
          <a:prstGeom prst="rect">
            <a:avLst/>
          </a:prstGeom>
        </p:spPr>
      </p:pic>
      <p:graphicFrame>
        <p:nvGraphicFramePr>
          <p:cNvPr id="2" name="Chart 1">
            <a:extLst>
              <a:ext uri="{FF2B5EF4-FFF2-40B4-BE49-F238E27FC236}">
                <a16:creationId xmlns:a16="http://schemas.microsoft.com/office/drawing/2014/main" id="{694A28CF-96B5-4BDE-B573-ED28206C9867}"/>
              </a:ext>
            </a:extLst>
          </p:cNvPr>
          <p:cNvGraphicFramePr/>
          <p:nvPr>
            <p:extLst>
              <p:ext uri="{D42A27DB-BD31-4B8C-83A1-F6EECF244321}">
                <p14:modId xmlns:p14="http://schemas.microsoft.com/office/powerpoint/2010/main" val="1285992303"/>
              </p:ext>
            </p:extLst>
          </p:nvPr>
        </p:nvGraphicFramePr>
        <p:xfrm>
          <a:off x="82003" y="1358399"/>
          <a:ext cx="5516712" cy="28217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D7E8EAAE-2A21-4BFC-82B6-A5BADDAA93E1}"/>
              </a:ext>
            </a:extLst>
          </p:cNvPr>
          <p:cNvGraphicFramePr/>
          <p:nvPr>
            <p:extLst>
              <p:ext uri="{D42A27DB-BD31-4B8C-83A1-F6EECF244321}">
                <p14:modId xmlns:p14="http://schemas.microsoft.com/office/powerpoint/2010/main" val="3856150534"/>
              </p:ext>
            </p:extLst>
          </p:nvPr>
        </p:nvGraphicFramePr>
        <p:xfrm>
          <a:off x="5753734" y="757880"/>
          <a:ext cx="5806933" cy="29650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12763F63-2648-4780-9FB4-475AF50B2B90}"/>
              </a:ext>
            </a:extLst>
          </p:cNvPr>
          <p:cNvGraphicFramePr/>
          <p:nvPr>
            <p:extLst>
              <p:ext uri="{D42A27DB-BD31-4B8C-83A1-F6EECF244321}">
                <p14:modId xmlns:p14="http://schemas.microsoft.com/office/powerpoint/2010/main" val="3675378163"/>
              </p:ext>
            </p:extLst>
          </p:nvPr>
        </p:nvGraphicFramePr>
        <p:xfrm>
          <a:off x="5770903" y="3954713"/>
          <a:ext cx="5878195" cy="25515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Table 2">
            <a:extLst>
              <a:ext uri="{FF2B5EF4-FFF2-40B4-BE49-F238E27FC236}">
                <a16:creationId xmlns:a16="http://schemas.microsoft.com/office/drawing/2014/main" id="{96B97460-F7C5-7170-DCF8-857E5E8DF41C}"/>
              </a:ext>
            </a:extLst>
          </p:cNvPr>
          <p:cNvGraphicFramePr>
            <a:graphicFrameLocks noGrp="1"/>
          </p:cNvGraphicFramePr>
          <p:nvPr>
            <p:extLst>
              <p:ext uri="{D42A27DB-BD31-4B8C-83A1-F6EECF244321}">
                <p14:modId xmlns:p14="http://schemas.microsoft.com/office/powerpoint/2010/main" val="106440492"/>
              </p:ext>
            </p:extLst>
          </p:nvPr>
        </p:nvGraphicFramePr>
        <p:xfrm>
          <a:off x="496826" y="4060665"/>
          <a:ext cx="4998905" cy="274320"/>
        </p:xfrm>
        <a:graphic>
          <a:graphicData uri="http://schemas.openxmlformats.org/drawingml/2006/table">
            <a:tbl>
              <a:tblPr firstRow="1" bandRow="1">
                <a:tableStyleId>{5C22544A-7EE6-4342-B048-85BDC9FD1C3A}</a:tableStyleId>
              </a:tblPr>
              <a:tblGrid>
                <a:gridCol w="840349">
                  <a:extLst>
                    <a:ext uri="{9D8B030D-6E8A-4147-A177-3AD203B41FA5}">
                      <a16:colId xmlns:a16="http://schemas.microsoft.com/office/drawing/2014/main" val="1446375910"/>
                    </a:ext>
                  </a:extLst>
                </a:gridCol>
                <a:gridCol w="1259296">
                  <a:extLst>
                    <a:ext uri="{9D8B030D-6E8A-4147-A177-3AD203B41FA5}">
                      <a16:colId xmlns:a16="http://schemas.microsoft.com/office/drawing/2014/main" val="2417498052"/>
                    </a:ext>
                  </a:extLst>
                </a:gridCol>
                <a:gridCol w="984713">
                  <a:extLst>
                    <a:ext uri="{9D8B030D-6E8A-4147-A177-3AD203B41FA5}">
                      <a16:colId xmlns:a16="http://schemas.microsoft.com/office/drawing/2014/main" val="326896266"/>
                    </a:ext>
                  </a:extLst>
                </a:gridCol>
                <a:gridCol w="1119026">
                  <a:extLst>
                    <a:ext uri="{9D8B030D-6E8A-4147-A177-3AD203B41FA5}">
                      <a16:colId xmlns:a16="http://schemas.microsoft.com/office/drawing/2014/main" val="119444491"/>
                    </a:ext>
                  </a:extLst>
                </a:gridCol>
                <a:gridCol w="795521">
                  <a:extLst>
                    <a:ext uri="{9D8B030D-6E8A-4147-A177-3AD203B41FA5}">
                      <a16:colId xmlns:a16="http://schemas.microsoft.com/office/drawing/2014/main" val="2814887999"/>
                    </a:ext>
                  </a:extLst>
                </a:gridCol>
              </a:tblGrid>
              <a:tr h="214952">
                <a:tc>
                  <a:txBody>
                    <a:bodyPr/>
                    <a:lstStyle/>
                    <a:p>
                      <a:pPr algn="ctr"/>
                      <a:r>
                        <a:rPr lang="en-US" sz="1000" dirty="0">
                          <a:solidFill>
                            <a:schemeClr val="tx1"/>
                          </a:solidFill>
                        </a:rPr>
                        <a:t>78.6</a:t>
                      </a:r>
                    </a:p>
                  </a:txBody>
                  <a:tcPr>
                    <a:solidFill>
                      <a:schemeClr val="bg2">
                        <a:lumMod val="95000"/>
                      </a:schemeClr>
                    </a:solidFill>
                  </a:tcPr>
                </a:tc>
                <a:tc>
                  <a:txBody>
                    <a:bodyPr/>
                    <a:lstStyle/>
                    <a:p>
                      <a:pPr algn="ctr"/>
                      <a:r>
                        <a:rPr lang="en-US" sz="1000" dirty="0">
                          <a:solidFill>
                            <a:schemeClr val="tx1"/>
                          </a:solidFill>
                        </a:rPr>
                        <a:t>    71.6</a:t>
                      </a:r>
                    </a:p>
                  </a:txBody>
                  <a:tcPr>
                    <a:solidFill>
                      <a:schemeClr val="bg2">
                        <a:lumMod val="95000"/>
                      </a:schemeClr>
                    </a:solidFill>
                  </a:tcPr>
                </a:tc>
                <a:tc>
                  <a:txBody>
                    <a:bodyPr/>
                    <a:lstStyle/>
                    <a:p>
                      <a:pPr algn="ctr"/>
                      <a:r>
                        <a:rPr lang="en-US" sz="1000" dirty="0">
                          <a:solidFill>
                            <a:schemeClr val="tx1"/>
                          </a:solidFill>
                        </a:rPr>
                        <a:t> 76.7</a:t>
                      </a:r>
                    </a:p>
                  </a:txBody>
                  <a:tcPr>
                    <a:solidFill>
                      <a:schemeClr val="bg2">
                        <a:lumMod val="95000"/>
                      </a:schemeClr>
                    </a:solidFill>
                  </a:tcPr>
                </a:tc>
                <a:tc>
                  <a:txBody>
                    <a:bodyPr/>
                    <a:lstStyle/>
                    <a:p>
                      <a:pPr algn="ctr"/>
                      <a:r>
                        <a:rPr lang="en-US" sz="1000" dirty="0">
                          <a:solidFill>
                            <a:schemeClr val="tx1"/>
                          </a:solidFill>
                        </a:rPr>
                        <a:t>  79.0</a:t>
                      </a:r>
                    </a:p>
                  </a:txBody>
                  <a:tcPr>
                    <a:solidFill>
                      <a:schemeClr val="bg2">
                        <a:lumMod val="95000"/>
                      </a:schemeClr>
                    </a:solidFill>
                  </a:tcPr>
                </a:tc>
                <a:tc>
                  <a:txBody>
                    <a:bodyPr/>
                    <a:lstStyle/>
                    <a:p>
                      <a:pPr algn="ctr"/>
                      <a:r>
                        <a:rPr lang="en-US" sz="1000" dirty="0">
                          <a:solidFill>
                            <a:schemeClr val="tx1"/>
                          </a:solidFill>
                        </a:rPr>
                        <a:t>           </a:t>
                      </a:r>
                      <a:r>
                        <a:rPr lang="en-US" sz="1200" dirty="0">
                          <a:solidFill>
                            <a:schemeClr val="tx1"/>
                          </a:solidFill>
                          <a:highlight>
                            <a:srgbClr val="FFFF00"/>
                          </a:highlight>
                        </a:rPr>
                        <a:t>81.7</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graphicFrame>
        <p:nvGraphicFramePr>
          <p:cNvPr id="5" name="Table 2">
            <a:extLst>
              <a:ext uri="{FF2B5EF4-FFF2-40B4-BE49-F238E27FC236}">
                <a16:creationId xmlns:a16="http://schemas.microsoft.com/office/drawing/2014/main" id="{D8A01A28-F33D-CFAF-6D06-C26B943AA298}"/>
              </a:ext>
            </a:extLst>
          </p:cNvPr>
          <p:cNvGraphicFramePr>
            <a:graphicFrameLocks noGrp="1"/>
          </p:cNvGraphicFramePr>
          <p:nvPr>
            <p:extLst>
              <p:ext uri="{D42A27DB-BD31-4B8C-83A1-F6EECF244321}">
                <p14:modId xmlns:p14="http://schemas.microsoft.com/office/powerpoint/2010/main" val="3467580774"/>
              </p:ext>
            </p:extLst>
          </p:nvPr>
        </p:nvGraphicFramePr>
        <p:xfrm>
          <a:off x="6261076" y="3570514"/>
          <a:ext cx="5165262" cy="274320"/>
        </p:xfrm>
        <a:graphic>
          <a:graphicData uri="http://schemas.openxmlformats.org/drawingml/2006/table">
            <a:tbl>
              <a:tblPr firstRow="1" bandRow="1">
                <a:tableStyleId>{5C22544A-7EE6-4342-B048-85BDC9FD1C3A}</a:tableStyleId>
              </a:tblPr>
              <a:tblGrid>
                <a:gridCol w="783536">
                  <a:extLst>
                    <a:ext uri="{9D8B030D-6E8A-4147-A177-3AD203B41FA5}">
                      <a16:colId xmlns:a16="http://schemas.microsoft.com/office/drawing/2014/main" val="1446375910"/>
                    </a:ext>
                  </a:extLst>
                </a:gridCol>
                <a:gridCol w="1492898">
                  <a:extLst>
                    <a:ext uri="{9D8B030D-6E8A-4147-A177-3AD203B41FA5}">
                      <a16:colId xmlns:a16="http://schemas.microsoft.com/office/drawing/2014/main" val="2417498052"/>
                    </a:ext>
                  </a:extLst>
                </a:gridCol>
                <a:gridCol w="811763">
                  <a:extLst>
                    <a:ext uri="{9D8B030D-6E8A-4147-A177-3AD203B41FA5}">
                      <a16:colId xmlns:a16="http://schemas.microsoft.com/office/drawing/2014/main" val="326896266"/>
                    </a:ext>
                  </a:extLst>
                </a:gridCol>
                <a:gridCol w="1156996">
                  <a:extLst>
                    <a:ext uri="{9D8B030D-6E8A-4147-A177-3AD203B41FA5}">
                      <a16:colId xmlns:a16="http://schemas.microsoft.com/office/drawing/2014/main" val="119444491"/>
                    </a:ext>
                  </a:extLst>
                </a:gridCol>
                <a:gridCol w="920069">
                  <a:extLst>
                    <a:ext uri="{9D8B030D-6E8A-4147-A177-3AD203B41FA5}">
                      <a16:colId xmlns:a16="http://schemas.microsoft.com/office/drawing/2014/main" val="2814887999"/>
                    </a:ext>
                  </a:extLst>
                </a:gridCol>
              </a:tblGrid>
              <a:tr h="214952">
                <a:tc>
                  <a:txBody>
                    <a:bodyPr/>
                    <a:lstStyle/>
                    <a:p>
                      <a:pPr algn="ctr"/>
                      <a:r>
                        <a:rPr lang="en-US" sz="1000" dirty="0">
                          <a:solidFill>
                            <a:schemeClr val="tx1"/>
                          </a:solidFill>
                        </a:rPr>
                        <a:t>62.5</a:t>
                      </a:r>
                    </a:p>
                  </a:txBody>
                  <a:tcPr>
                    <a:solidFill>
                      <a:schemeClr val="bg2">
                        <a:lumMod val="95000"/>
                      </a:schemeClr>
                    </a:solidFill>
                  </a:tcPr>
                </a:tc>
                <a:tc>
                  <a:txBody>
                    <a:bodyPr/>
                    <a:lstStyle/>
                    <a:p>
                      <a:pPr algn="ctr"/>
                      <a:r>
                        <a:rPr lang="en-US" sz="1000" dirty="0">
                          <a:solidFill>
                            <a:schemeClr val="tx1"/>
                          </a:solidFill>
                        </a:rPr>
                        <a:t>   69.2</a:t>
                      </a:r>
                    </a:p>
                  </a:txBody>
                  <a:tcPr>
                    <a:solidFill>
                      <a:schemeClr val="bg2">
                        <a:lumMod val="95000"/>
                      </a:schemeClr>
                    </a:solidFill>
                  </a:tcPr>
                </a:tc>
                <a:tc>
                  <a:txBody>
                    <a:bodyPr/>
                    <a:lstStyle/>
                    <a:p>
                      <a:pPr algn="ctr"/>
                      <a:r>
                        <a:rPr lang="en-US" sz="1000" dirty="0">
                          <a:solidFill>
                            <a:schemeClr val="tx1"/>
                          </a:solidFill>
                        </a:rPr>
                        <a:t>  51.8</a:t>
                      </a:r>
                    </a:p>
                  </a:txBody>
                  <a:tcPr>
                    <a:solidFill>
                      <a:schemeClr val="bg2">
                        <a:lumMod val="95000"/>
                      </a:schemeClr>
                    </a:solidFill>
                  </a:tcPr>
                </a:tc>
                <a:tc>
                  <a:txBody>
                    <a:bodyPr/>
                    <a:lstStyle/>
                    <a:p>
                      <a:pPr algn="ctr"/>
                      <a:r>
                        <a:rPr lang="en-US" sz="1000" dirty="0">
                          <a:solidFill>
                            <a:schemeClr val="tx1"/>
                          </a:solidFill>
                        </a:rPr>
                        <a:t>          66.7</a:t>
                      </a:r>
                    </a:p>
                  </a:txBody>
                  <a:tcPr>
                    <a:solidFill>
                      <a:schemeClr val="bg2">
                        <a:lumMod val="95000"/>
                      </a:schemeClr>
                    </a:solidFill>
                  </a:tcPr>
                </a:tc>
                <a:tc>
                  <a:txBody>
                    <a:bodyPr/>
                    <a:lstStyle/>
                    <a:p>
                      <a:pPr algn="ctr"/>
                      <a:r>
                        <a:rPr lang="en-US" sz="1200" dirty="0">
                          <a:solidFill>
                            <a:schemeClr val="tx1"/>
                          </a:solidFill>
                        </a:rPr>
                        <a:t>            </a:t>
                      </a:r>
                      <a:r>
                        <a:rPr lang="en-US" sz="1200" dirty="0">
                          <a:solidFill>
                            <a:schemeClr val="tx1"/>
                          </a:solidFill>
                          <a:highlight>
                            <a:srgbClr val="FFFF00"/>
                          </a:highlight>
                        </a:rPr>
                        <a:t>61.8</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graphicFrame>
        <p:nvGraphicFramePr>
          <p:cNvPr id="75" name="Table 2">
            <a:extLst>
              <a:ext uri="{FF2B5EF4-FFF2-40B4-BE49-F238E27FC236}">
                <a16:creationId xmlns:a16="http://schemas.microsoft.com/office/drawing/2014/main" id="{3B846B1F-2CD5-1317-2E79-FA2A5B8050C8}"/>
              </a:ext>
            </a:extLst>
          </p:cNvPr>
          <p:cNvGraphicFramePr>
            <a:graphicFrameLocks noGrp="1"/>
          </p:cNvGraphicFramePr>
          <p:nvPr>
            <p:extLst>
              <p:ext uri="{D42A27DB-BD31-4B8C-83A1-F6EECF244321}">
                <p14:modId xmlns:p14="http://schemas.microsoft.com/office/powerpoint/2010/main" val="583094225"/>
              </p:ext>
            </p:extLst>
          </p:nvPr>
        </p:nvGraphicFramePr>
        <p:xfrm>
          <a:off x="6395405" y="6378557"/>
          <a:ext cx="5165262" cy="274320"/>
        </p:xfrm>
        <a:graphic>
          <a:graphicData uri="http://schemas.openxmlformats.org/drawingml/2006/table">
            <a:tbl>
              <a:tblPr firstRow="1" bandRow="1">
                <a:tableStyleId>{5C22544A-7EE6-4342-B048-85BDC9FD1C3A}</a:tableStyleId>
              </a:tblPr>
              <a:tblGrid>
                <a:gridCol w="639877">
                  <a:extLst>
                    <a:ext uri="{9D8B030D-6E8A-4147-A177-3AD203B41FA5}">
                      <a16:colId xmlns:a16="http://schemas.microsoft.com/office/drawing/2014/main" val="1446375910"/>
                    </a:ext>
                  </a:extLst>
                </a:gridCol>
                <a:gridCol w="1639674">
                  <a:extLst>
                    <a:ext uri="{9D8B030D-6E8A-4147-A177-3AD203B41FA5}">
                      <a16:colId xmlns:a16="http://schemas.microsoft.com/office/drawing/2014/main" val="2417498052"/>
                    </a:ext>
                  </a:extLst>
                </a:gridCol>
                <a:gridCol w="702309">
                  <a:extLst>
                    <a:ext uri="{9D8B030D-6E8A-4147-A177-3AD203B41FA5}">
                      <a16:colId xmlns:a16="http://schemas.microsoft.com/office/drawing/2014/main" val="326896266"/>
                    </a:ext>
                  </a:extLst>
                </a:gridCol>
                <a:gridCol w="1259633">
                  <a:extLst>
                    <a:ext uri="{9D8B030D-6E8A-4147-A177-3AD203B41FA5}">
                      <a16:colId xmlns:a16="http://schemas.microsoft.com/office/drawing/2014/main" val="119444491"/>
                    </a:ext>
                  </a:extLst>
                </a:gridCol>
                <a:gridCol w="923769">
                  <a:extLst>
                    <a:ext uri="{9D8B030D-6E8A-4147-A177-3AD203B41FA5}">
                      <a16:colId xmlns:a16="http://schemas.microsoft.com/office/drawing/2014/main" val="2814887999"/>
                    </a:ext>
                  </a:extLst>
                </a:gridCol>
              </a:tblGrid>
              <a:tr h="214952">
                <a:tc>
                  <a:txBody>
                    <a:bodyPr/>
                    <a:lstStyle/>
                    <a:p>
                      <a:pPr algn="ctr"/>
                      <a:r>
                        <a:rPr lang="en-US" sz="1000" dirty="0">
                          <a:solidFill>
                            <a:schemeClr val="tx1"/>
                          </a:solidFill>
                        </a:rPr>
                        <a:t>52.7</a:t>
                      </a:r>
                    </a:p>
                  </a:txBody>
                  <a:tcPr>
                    <a:solidFill>
                      <a:schemeClr val="bg2">
                        <a:lumMod val="95000"/>
                      </a:schemeClr>
                    </a:solidFill>
                  </a:tcPr>
                </a:tc>
                <a:tc>
                  <a:txBody>
                    <a:bodyPr/>
                    <a:lstStyle/>
                    <a:p>
                      <a:pPr algn="ctr"/>
                      <a:r>
                        <a:rPr lang="en-US" sz="1000" dirty="0">
                          <a:solidFill>
                            <a:schemeClr val="tx1"/>
                          </a:solidFill>
                        </a:rPr>
                        <a:t> 67.9</a:t>
                      </a:r>
                    </a:p>
                  </a:txBody>
                  <a:tcPr>
                    <a:solidFill>
                      <a:schemeClr val="bg2">
                        <a:lumMod val="95000"/>
                      </a:schemeClr>
                    </a:solidFill>
                  </a:tcPr>
                </a:tc>
                <a:tc>
                  <a:txBody>
                    <a:bodyPr/>
                    <a:lstStyle/>
                    <a:p>
                      <a:pPr algn="ctr"/>
                      <a:r>
                        <a:rPr lang="en-US" sz="1000" dirty="0">
                          <a:solidFill>
                            <a:schemeClr val="tx1"/>
                          </a:solidFill>
                        </a:rPr>
                        <a:t>49.0</a:t>
                      </a:r>
                    </a:p>
                  </a:txBody>
                  <a:tcPr>
                    <a:solidFill>
                      <a:schemeClr val="bg2">
                        <a:lumMod val="95000"/>
                      </a:schemeClr>
                    </a:solidFill>
                  </a:tcPr>
                </a:tc>
                <a:tc>
                  <a:txBody>
                    <a:bodyPr/>
                    <a:lstStyle/>
                    <a:p>
                      <a:pPr algn="ctr"/>
                      <a:r>
                        <a:rPr lang="en-US" sz="1000" dirty="0">
                          <a:solidFill>
                            <a:schemeClr val="tx1"/>
                          </a:solidFill>
                        </a:rPr>
                        <a:t>        47.1</a:t>
                      </a:r>
                    </a:p>
                  </a:txBody>
                  <a:tcPr>
                    <a:solidFill>
                      <a:schemeClr val="bg2">
                        <a:lumMod val="95000"/>
                      </a:schemeClr>
                    </a:solidFill>
                  </a:tcPr>
                </a:tc>
                <a:tc>
                  <a:txBody>
                    <a:bodyPr/>
                    <a:lstStyle/>
                    <a:p>
                      <a:pPr algn="ctr"/>
                      <a:r>
                        <a:rPr lang="en-US" sz="1000" dirty="0">
                          <a:solidFill>
                            <a:schemeClr val="tx1"/>
                          </a:solidFill>
                        </a:rPr>
                        <a:t>            </a:t>
                      </a:r>
                      <a:r>
                        <a:rPr lang="en-US" sz="1200" dirty="0">
                          <a:solidFill>
                            <a:schemeClr val="tx1"/>
                          </a:solidFill>
                          <a:highlight>
                            <a:srgbClr val="FFFF00"/>
                          </a:highlight>
                        </a:rPr>
                        <a:t>55.3</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spTree>
    <p:extLst>
      <p:ext uri="{BB962C8B-B14F-4D97-AF65-F5344CB8AC3E}">
        <p14:creationId xmlns:p14="http://schemas.microsoft.com/office/powerpoint/2010/main" val="171074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aphicFrame>
        <p:nvGraphicFramePr>
          <p:cNvPr id="5" name="Chart 4">
            <a:extLst>
              <a:ext uri="{FF2B5EF4-FFF2-40B4-BE49-F238E27FC236}">
                <a16:creationId xmlns:a16="http://schemas.microsoft.com/office/drawing/2014/main" id="{073CA4E7-B0CE-7CE6-9995-FA6D7EBDADA2}"/>
              </a:ext>
            </a:extLst>
          </p:cNvPr>
          <p:cNvGraphicFramePr>
            <a:graphicFrameLocks/>
          </p:cNvGraphicFramePr>
          <p:nvPr>
            <p:extLst>
              <p:ext uri="{D42A27DB-BD31-4B8C-83A1-F6EECF244321}">
                <p14:modId xmlns:p14="http://schemas.microsoft.com/office/powerpoint/2010/main" val="1422968478"/>
              </p:ext>
            </p:extLst>
          </p:nvPr>
        </p:nvGraphicFramePr>
        <p:xfrm>
          <a:off x="6551865" y="1575312"/>
          <a:ext cx="5346441" cy="1643749"/>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F83E5BC0-EF12-24E8-2CE6-7EF78013C8A4}"/>
              </a:ext>
            </a:extLst>
          </p:cNvPr>
          <p:cNvSpPr txBox="1"/>
          <p:nvPr/>
        </p:nvSpPr>
        <p:spPr>
          <a:xfrm>
            <a:off x="293694" y="460650"/>
            <a:ext cx="11604611" cy="625428"/>
          </a:xfrm>
          <a:prstGeom prst="rect">
            <a:avLst/>
          </a:prstGeom>
          <a:noFill/>
        </p:spPr>
        <p:txBody>
          <a:bodyPr wrap="square">
            <a:spAutoFit/>
          </a:bodyPr>
          <a:lstStyle/>
          <a:p>
            <a:pPr marL="0" marR="0" algn="ctr" rtl="0" eaLnBrk="0" fontAlgn="base" hangingPunct="0">
              <a:lnSpc>
                <a:spcPct val="115000"/>
              </a:lnSpc>
              <a:spcBef>
                <a:spcPct val="0"/>
              </a:spcBef>
              <a:spcAft>
                <a:spcPct val="0"/>
              </a:spcAft>
            </a:pPr>
            <a:r>
              <a:rPr lang="en-CA" sz="3200" b="1" i="1" dirty="0">
                <a:solidFill>
                  <a:srgbClr val="005289"/>
                </a:solidFill>
                <a:latin typeface="Calibri" panose="020F0502020204030204" pitchFamily="34" charset="0"/>
                <a:ea typeface="+mj-ea"/>
                <a:cs typeface="+mj-cs"/>
              </a:rPr>
              <a:t>Grade 10 French Reading - %-Success Rate over Time (ASDW)</a:t>
            </a:r>
            <a:r>
              <a:rPr lang="en-CA" sz="3200" b="1" i="1" dirty="0">
                <a:solidFill>
                  <a:schemeClr val="bg1"/>
                </a:solidFill>
                <a:latin typeface="Calibri" panose="020F0502020204030204" pitchFamily="34" charset="0"/>
                <a:ea typeface="+mj-ea"/>
                <a:cs typeface="+mj-cs"/>
              </a:rPr>
              <a:t>- </a:t>
            </a:r>
            <a:r>
              <a:rPr lang="en-CA" sz="1800" b="1" i="1" dirty="0">
                <a:solidFill>
                  <a:schemeClr val="bg1"/>
                </a:solidFill>
                <a:latin typeface="Calibri" panose="020F0502020204030204" pitchFamily="34" charset="0"/>
                <a:ea typeface="+mj-ea"/>
                <a:cs typeface="+mj-cs"/>
              </a:rPr>
              <a:t>% Success</a:t>
            </a:r>
          </a:p>
        </p:txBody>
      </p:sp>
      <p:graphicFrame>
        <p:nvGraphicFramePr>
          <p:cNvPr id="73" name="Chart 72">
            <a:extLst>
              <a:ext uri="{FF2B5EF4-FFF2-40B4-BE49-F238E27FC236}">
                <a16:creationId xmlns:a16="http://schemas.microsoft.com/office/drawing/2014/main" id="{981135AF-7E28-D34B-99F7-F1E286FA1F6D}"/>
              </a:ext>
            </a:extLst>
          </p:cNvPr>
          <p:cNvGraphicFramePr>
            <a:graphicFrameLocks/>
          </p:cNvGraphicFramePr>
          <p:nvPr>
            <p:extLst>
              <p:ext uri="{D42A27DB-BD31-4B8C-83A1-F6EECF244321}">
                <p14:modId xmlns:p14="http://schemas.microsoft.com/office/powerpoint/2010/main" val="3222451390"/>
              </p:ext>
            </p:extLst>
          </p:nvPr>
        </p:nvGraphicFramePr>
        <p:xfrm>
          <a:off x="293694" y="2392999"/>
          <a:ext cx="5611441" cy="33586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5" name="Chart 74">
            <a:extLst>
              <a:ext uri="{FF2B5EF4-FFF2-40B4-BE49-F238E27FC236}">
                <a16:creationId xmlns:a16="http://schemas.microsoft.com/office/drawing/2014/main" id="{79C0C947-275A-DC3E-5EAE-53CD4D5E3859}"/>
              </a:ext>
            </a:extLst>
          </p:cNvPr>
          <p:cNvGraphicFramePr>
            <a:graphicFrameLocks/>
          </p:cNvGraphicFramePr>
          <p:nvPr>
            <p:extLst>
              <p:ext uri="{D42A27DB-BD31-4B8C-83A1-F6EECF244321}">
                <p14:modId xmlns:p14="http://schemas.microsoft.com/office/powerpoint/2010/main" val="3591439570"/>
              </p:ext>
            </p:extLst>
          </p:nvPr>
        </p:nvGraphicFramePr>
        <p:xfrm>
          <a:off x="6551865" y="3820993"/>
          <a:ext cx="5346440" cy="2493910"/>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Arrow Connector 2">
            <a:extLst>
              <a:ext uri="{FF2B5EF4-FFF2-40B4-BE49-F238E27FC236}">
                <a16:creationId xmlns:a16="http://schemas.microsoft.com/office/drawing/2014/main" id="{EF167D49-DF2A-F754-F618-5F3AF6D52548}"/>
              </a:ext>
            </a:extLst>
          </p:cNvPr>
          <p:cNvCxnSpPr>
            <a:cxnSpLocks/>
          </p:cNvCxnSpPr>
          <p:nvPr/>
        </p:nvCxnSpPr>
        <p:spPr>
          <a:xfrm>
            <a:off x="4907902" y="3820993"/>
            <a:ext cx="0" cy="2525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0C828CE-C89E-EDB7-F104-835982FEC6C9}"/>
              </a:ext>
            </a:extLst>
          </p:cNvPr>
          <p:cNvCxnSpPr>
            <a:cxnSpLocks/>
          </p:cNvCxnSpPr>
          <p:nvPr/>
        </p:nvCxnSpPr>
        <p:spPr>
          <a:xfrm flipV="1">
            <a:off x="10898155" y="2392999"/>
            <a:ext cx="0" cy="2282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42D5B52-62DE-5B31-726A-DADE432C7946}"/>
              </a:ext>
            </a:extLst>
          </p:cNvPr>
          <p:cNvCxnSpPr>
            <a:cxnSpLocks/>
          </p:cNvCxnSpPr>
          <p:nvPr/>
        </p:nvCxnSpPr>
        <p:spPr>
          <a:xfrm flipV="1">
            <a:off x="10898155" y="4534678"/>
            <a:ext cx="0" cy="2817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5C912FBB-BEF6-06AE-496E-1570A1775E5D}"/>
              </a:ext>
            </a:extLst>
          </p:cNvPr>
          <p:cNvPicPr>
            <a:picLocks noChangeAspect="1"/>
          </p:cNvPicPr>
          <p:nvPr/>
        </p:nvPicPr>
        <p:blipFill>
          <a:blip r:embed="rId6"/>
          <a:stretch>
            <a:fillRect/>
          </a:stretch>
        </p:blipFill>
        <p:spPr>
          <a:xfrm>
            <a:off x="4763518" y="4073543"/>
            <a:ext cx="340327" cy="268268"/>
          </a:xfrm>
          <a:prstGeom prst="rect">
            <a:avLst/>
          </a:prstGeom>
        </p:spPr>
      </p:pic>
      <p:pic>
        <p:nvPicPr>
          <p:cNvPr id="83" name="Picture 82">
            <a:extLst>
              <a:ext uri="{FF2B5EF4-FFF2-40B4-BE49-F238E27FC236}">
                <a16:creationId xmlns:a16="http://schemas.microsoft.com/office/drawing/2014/main" id="{51B7856B-64BF-2D87-6188-4A8E065EB753}"/>
              </a:ext>
            </a:extLst>
          </p:cNvPr>
          <p:cNvPicPr>
            <a:picLocks noChangeAspect="1"/>
          </p:cNvPicPr>
          <p:nvPr/>
        </p:nvPicPr>
        <p:blipFill>
          <a:blip r:embed="rId7"/>
          <a:stretch>
            <a:fillRect/>
          </a:stretch>
        </p:blipFill>
        <p:spPr>
          <a:xfrm>
            <a:off x="10717180" y="2150555"/>
            <a:ext cx="361950" cy="247650"/>
          </a:xfrm>
          <a:prstGeom prst="rect">
            <a:avLst/>
          </a:prstGeom>
        </p:spPr>
      </p:pic>
      <p:pic>
        <p:nvPicPr>
          <p:cNvPr id="85" name="Picture 84">
            <a:extLst>
              <a:ext uri="{FF2B5EF4-FFF2-40B4-BE49-F238E27FC236}">
                <a16:creationId xmlns:a16="http://schemas.microsoft.com/office/drawing/2014/main" id="{ABCB93DF-8CD1-E9B0-2FE8-08FEF6CA71FD}"/>
              </a:ext>
            </a:extLst>
          </p:cNvPr>
          <p:cNvPicPr>
            <a:picLocks noChangeAspect="1"/>
          </p:cNvPicPr>
          <p:nvPr/>
        </p:nvPicPr>
        <p:blipFill>
          <a:blip r:embed="rId8"/>
          <a:stretch>
            <a:fillRect/>
          </a:stretch>
        </p:blipFill>
        <p:spPr>
          <a:xfrm>
            <a:off x="10755280" y="4282125"/>
            <a:ext cx="323850" cy="266700"/>
          </a:xfrm>
          <a:prstGeom prst="rect">
            <a:avLst/>
          </a:prstGeom>
        </p:spPr>
      </p:pic>
    </p:spTree>
    <p:extLst>
      <p:ext uri="{BB962C8B-B14F-4D97-AF65-F5344CB8AC3E}">
        <p14:creationId xmlns:p14="http://schemas.microsoft.com/office/powerpoint/2010/main" val="116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2" name="Rectangle 1">
            <a:extLst>
              <a:ext uri="{FF2B5EF4-FFF2-40B4-BE49-F238E27FC236}">
                <a16:creationId xmlns:a16="http://schemas.microsoft.com/office/drawing/2014/main" id="{746CAF2F-F6F0-46DE-57AD-9D814FAF903C}"/>
              </a:ext>
            </a:extLst>
          </p:cNvPr>
          <p:cNvSpPr/>
          <p:nvPr/>
        </p:nvSpPr>
        <p:spPr>
          <a:xfrm>
            <a:off x="-1" y="0"/>
            <a:ext cx="246697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591A37E1-96CA-3911-9694-8A03D2970954}"/>
              </a:ext>
            </a:extLst>
          </p:cNvPr>
          <p:cNvGrpSpPr/>
          <p:nvPr/>
        </p:nvGrpSpPr>
        <p:grpSpPr>
          <a:xfrm>
            <a:off x="187657" y="2514638"/>
            <a:ext cx="2214449" cy="3858299"/>
            <a:chOff x="187657" y="2514638"/>
            <a:chExt cx="2214449" cy="3858299"/>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187657" y="2514638"/>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r>
                <a:rPr lang="en-CA" sz="3200" dirty="0">
                  <a:solidFill>
                    <a:schemeClr val="bg1"/>
                  </a:solidFill>
                  <a:cs typeface="Times New Roman" panose="02020603050405020304" pitchFamily="18" charset="0"/>
                </a:rPr>
                <a:t>2022-23 Results</a:t>
              </a:r>
            </a:p>
          </p:txBody>
        </p:sp>
      </p:grpSp>
      <p:graphicFrame>
        <p:nvGraphicFramePr>
          <p:cNvPr id="73" name="Table 72">
            <a:extLst>
              <a:ext uri="{FF2B5EF4-FFF2-40B4-BE49-F238E27FC236}">
                <a16:creationId xmlns:a16="http://schemas.microsoft.com/office/drawing/2014/main" id="{130FF64A-0B11-F50F-F6CC-31F6EF7E456E}"/>
              </a:ext>
            </a:extLst>
          </p:cNvPr>
          <p:cNvGraphicFramePr>
            <a:graphicFrameLocks noGrp="1"/>
          </p:cNvGraphicFramePr>
          <p:nvPr>
            <p:extLst>
              <p:ext uri="{D42A27DB-BD31-4B8C-83A1-F6EECF244321}">
                <p14:modId xmlns:p14="http://schemas.microsoft.com/office/powerpoint/2010/main" val="137738039"/>
              </p:ext>
            </p:extLst>
          </p:nvPr>
        </p:nvGraphicFramePr>
        <p:xfrm>
          <a:off x="2726319" y="205123"/>
          <a:ext cx="8984608" cy="659892"/>
        </p:xfrm>
        <a:graphic>
          <a:graphicData uri="http://schemas.openxmlformats.org/drawingml/2006/table">
            <a:tbl>
              <a:tblPr firstRow="1" firstCol="1" bandRow="1"/>
              <a:tblGrid>
                <a:gridCol w="8984608">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dirty="0">
                          <a:solidFill>
                            <a:srgbClr val="00549F"/>
                          </a:solidFill>
                          <a:latin typeface="Calibri" panose="020F0502020204030204" pitchFamily="34" charset="0"/>
                          <a:ea typeface="+mj-ea"/>
                          <a:cs typeface="+mj-cs"/>
                        </a:rPr>
                        <a:t>Scientific Literacy - % Success </a:t>
                      </a:r>
                      <a:r>
                        <a:rPr lang="en-CA" sz="4000" b="1" i="1" kern="1200" dirty="0">
                          <a:solidFill>
                            <a:srgbClr val="00549F"/>
                          </a:solidFill>
                          <a:latin typeface="Calibri" panose="020F0502020204030204" pitchFamily="34" charset="0"/>
                          <a:ea typeface="+mn-ea"/>
                          <a:cs typeface="+mn-cs"/>
                        </a:rPr>
                        <a:t>(Province)</a:t>
                      </a:r>
                      <a:endParaRPr lang="en-CA" sz="4000" b="1" i="1" dirty="0">
                        <a:solidFill>
                          <a:srgbClr val="00549F"/>
                        </a:solidFill>
                        <a:latin typeface="Calibri" panose="020F0502020204030204" pitchFamily="34" charset="0"/>
                        <a:ea typeface="+mj-ea"/>
                        <a:cs typeface="+mj-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74" name="Table 73">
            <a:extLst>
              <a:ext uri="{FF2B5EF4-FFF2-40B4-BE49-F238E27FC236}">
                <a16:creationId xmlns:a16="http://schemas.microsoft.com/office/drawing/2014/main" id="{C05D2CEA-F0D1-92B4-8F79-5D8B4BA6D283}"/>
              </a:ext>
            </a:extLst>
          </p:cNvPr>
          <p:cNvGraphicFramePr>
            <a:graphicFrameLocks noGrp="1"/>
          </p:cNvGraphicFramePr>
          <p:nvPr>
            <p:extLst>
              <p:ext uri="{D42A27DB-BD31-4B8C-83A1-F6EECF244321}">
                <p14:modId xmlns:p14="http://schemas.microsoft.com/office/powerpoint/2010/main" val="3143200206"/>
              </p:ext>
            </p:extLst>
          </p:nvPr>
        </p:nvGraphicFramePr>
        <p:xfrm>
          <a:off x="2726319" y="3288009"/>
          <a:ext cx="8153400" cy="659892"/>
        </p:xfrm>
        <a:graphic>
          <a:graphicData uri="http://schemas.openxmlformats.org/drawingml/2006/table">
            <a:tbl>
              <a:tblPr firstRow="1" firstCol="1" bandRow="1"/>
              <a:tblGrid>
                <a:gridCol w="8153400">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dirty="0">
                          <a:solidFill>
                            <a:srgbClr val="00549F"/>
                          </a:solidFill>
                          <a:latin typeface="Calibri" panose="020F0502020204030204" pitchFamily="34" charset="0"/>
                          <a:ea typeface="+mj-ea"/>
                          <a:cs typeface="+mj-cs"/>
                        </a:rPr>
                        <a:t>Mathematics - % Success (Province)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76" name="Table 75">
            <a:extLst>
              <a:ext uri="{FF2B5EF4-FFF2-40B4-BE49-F238E27FC236}">
                <a16:creationId xmlns:a16="http://schemas.microsoft.com/office/drawing/2014/main" id="{E195C8E1-A92B-7E5E-0987-01331742DE53}"/>
              </a:ext>
            </a:extLst>
          </p:cNvPr>
          <p:cNvGraphicFramePr>
            <a:graphicFrameLocks noGrp="1"/>
          </p:cNvGraphicFramePr>
          <p:nvPr>
            <p:extLst>
              <p:ext uri="{D42A27DB-BD31-4B8C-83A1-F6EECF244321}">
                <p14:modId xmlns:p14="http://schemas.microsoft.com/office/powerpoint/2010/main" val="3651090542"/>
              </p:ext>
            </p:extLst>
          </p:nvPr>
        </p:nvGraphicFramePr>
        <p:xfrm>
          <a:off x="2846024" y="1091816"/>
          <a:ext cx="8864904" cy="1893754"/>
        </p:xfrm>
        <a:graphic>
          <a:graphicData uri="http://schemas.openxmlformats.org/drawingml/2006/table">
            <a:tbl>
              <a:tblPr firstRow="1" firstCol="1" bandRow="1"/>
              <a:tblGrid>
                <a:gridCol w="2667680">
                  <a:extLst>
                    <a:ext uri="{9D8B030D-6E8A-4147-A177-3AD203B41FA5}">
                      <a16:colId xmlns:a16="http://schemas.microsoft.com/office/drawing/2014/main" val="2317694514"/>
                    </a:ext>
                  </a:extLst>
                </a:gridCol>
                <a:gridCol w="1549306">
                  <a:extLst>
                    <a:ext uri="{9D8B030D-6E8A-4147-A177-3AD203B41FA5}">
                      <a16:colId xmlns:a16="http://schemas.microsoft.com/office/drawing/2014/main" val="180646405"/>
                    </a:ext>
                  </a:extLst>
                </a:gridCol>
                <a:gridCol w="1549306">
                  <a:extLst>
                    <a:ext uri="{9D8B030D-6E8A-4147-A177-3AD203B41FA5}">
                      <a16:colId xmlns:a16="http://schemas.microsoft.com/office/drawing/2014/main" val="1994046092"/>
                    </a:ext>
                  </a:extLst>
                </a:gridCol>
                <a:gridCol w="1549306">
                  <a:extLst>
                    <a:ext uri="{9D8B030D-6E8A-4147-A177-3AD203B41FA5}">
                      <a16:colId xmlns:a16="http://schemas.microsoft.com/office/drawing/2014/main" val="187158307"/>
                    </a:ext>
                  </a:extLst>
                </a:gridCol>
                <a:gridCol w="1549306">
                  <a:extLst>
                    <a:ext uri="{9D8B030D-6E8A-4147-A177-3AD203B41FA5}">
                      <a16:colId xmlns:a16="http://schemas.microsoft.com/office/drawing/2014/main" val="3164329655"/>
                    </a:ext>
                  </a:extLst>
                </a:gridCol>
              </a:tblGrid>
              <a:tr h="349026">
                <a:tc rowSpan="2">
                  <a:txBody>
                    <a:bodyPr/>
                    <a:lstStyle/>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Assessment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Success Rate</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13782048"/>
                  </a:ext>
                </a:extLst>
              </a:tr>
              <a:tr h="370764">
                <a:tc vMerge="1">
                  <a:txBody>
                    <a:bodyPr/>
                    <a:lstStyle/>
                    <a:p>
                      <a:endParaRPr lang="en-CA"/>
                    </a:p>
                  </a:txBody>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2019-20</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2020-21</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2021-22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2022-23</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2860291140"/>
                  </a:ext>
                </a:extLst>
              </a:tr>
              <a:tr h="126886">
                <a:tc>
                  <a:txBody>
                    <a:bodyPr/>
                    <a:lstStyle/>
                    <a:p>
                      <a:pPr marL="0" marR="0">
                        <a:lnSpc>
                          <a:spcPct val="115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676542158"/>
                  </a:ext>
                </a:extLst>
              </a:tr>
              <a:tr h="349026">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Grade 4 Scientific Literacy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74.9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2046184836"/>
                  </a:ext>
                </a:extLst>
              </a:tr>
              <a:tr h="349026">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Grade 6 Scientific Literacy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64.0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72.5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1712501046"/>
                  </a:ext>
                </a:extLst>
              </a:tr>
              <a:tr h="349026">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Grade 8 Scientific Literacy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Field Test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11356357"/>
                  </a:ext>
                </a:extLst>
              </a:tr>
            </a:tbl>
          </a:graphicData>
        </a:graphic>
      </p:graphicFrame>
      <p:graphicFrame>
        <p:nvGraphicFramePr>
          <p:cNvPr id="78" name="Table 77">
            <a:extLst>
              <a:ext uri="{FF2B5EF4-FFF2-40B4-BE49-F238E27FC236}">
                <a16:creationId xmlns:a16="http://schemas.microsoft.com/office/drawing/2014/main" id="{3F6013DA-AC81-6884-BD69-0D3F63E48AA1}"/>
              </a:ext>
            </a:extLst>
          </p:cNvPr>
          <p:cNvGraphicFramePr>
            <a:graphicFrameLocks noGrp="1"/>
          </p:cNvGraphicFramePr>
          <p:nvPr>
            <p:extLst>
              <p:ext uri="{D42A27DB-BD31-4B8C-83A1-F6EECF244321}">
                <p14:modId xmlns:p14="http://schemas.microsoft.com/office/powerpoint/2010/main" val="1227242304"/>
              </p:ext>
            </p:extLst>
          </p:nvPr>
        </p:nvGraphicFramePr>
        <p:xfrm>
          <a:off x="2846024" y="4097898"/>
          <a:ext cx="8864903" cy="1668284"/>
        </p:xfrm>
        <a:graphic>
          <a:graphicData uri="http://schemas.openxmlformats.org/drawingml/2006/table">
            <a:tbl>
              <a:tblPr firstRow="1" firstCol="1" bandRow="1"/>
              <a:tblGrid>
                <a:gridCol w="2667679">
                  <a:extLst>
                    <a:ext uri="{9D8B030D-6E8A-4147-A177-3AD203B41FA5}">
                      <a16:colId xmlns:a16="http://schemas.microsoft.com/office/drawing/2014/main" val="1395316915"/>
                    </a:ext>
                  </a:extLst>
                </a:gridCol>
                <a:gridCol w="1549306">
                  <a:extLst>
                    <a:ext uri="{9D8B030D-6E8A-4147-A177-3AD203B41FA5}">
                      <a16:colId xmlns:a16="http://schemas.microsoft.com/office/drawing/2014/main" val="2545601663"/>
                    </a:ext>
                  </a:extLst>
                </a:gridCol>
                <a:gridCol w="1549306">
                  <a:extLst>
                    <a:ext uri="{9D8B030D-6E8A-4147-A177-3AD203B41FA5}">
                      <a16:colId xmlns:a16="http://schemas.microsoft.com/office/drawing/2014/main" val="3093167768"/>
                    </a:ext>
                  </a:extLst>
                </a:gridCol>
                <a:gridCol w="1549306">
                  <a:extLst>
                    <a:ext uri="{9D8B030D-6E8A-4147-A177-3AD203B41FA5}">
                      <a16:colId xmlns:a16="http://schemas.microsoft.com/office/drawing/2014/main" val="2138075579"/>
                    </a:ext>
                  </a:extLst>
                </a:gridCol>
                <a:gridCol w="1549306">
                  <a:extLst>
                    <a:ext uri="{9D8B030D-6E8A-4147-A177-3AD203B41FA5}">
                      <a16:colId xmlns:a16="http://schemas.microsoft.com/office/drawing/2014/main" val="1632992635"/>
                    </a:ext>
                  </a:extLst>
                </a:gridCol>
              </a:tblGrid>
              <a:tr h="376943">
                <a:tc rowSpan="2">
                  <a:txBody>
                    <a:bodyPr/>
                    <a:lstStyle/>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Assessment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Success Rate</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19771866"/>
                  </a:ext>
                </a:extLst>
              </a:tr>
              <a:tr h="400420">
                <a:tc vMerge="1">
                  <a:txBody>
                    <a:bodyPr/>
                    <a:lstStyle/>
                    <a:p>
                      <a:endParaRPr lang="en-CA"/>
                    </a:p>
                  </a:txBody>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2019-20</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2020-21</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2021-22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2022-23</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3442047402"/>
                  </a:ext>
                </a:extLst>
              </a:tr>
              <a:tr h="137035">
                <a:tc>
                  <a:txBody>
                    <a:bodyPr/>
                    <a:lstStyle/>
                    <a:p>
                      <a:pPr marL="0" marR="0">
                        <a:lnSpc>
                          <a:spcPct val="115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10734831"/>
                  </a:ext>
                </a:extLst>
              </a:tr>
              <a:tr h="376943">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Grade 5 Mathematics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Field Test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1358801128"/>
                  </a:ext>
                </a:extLst>
              </a:tr>
              <a:tr h="376943">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Grade 7 Mathematics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Field Test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3454473626"/>
                  </a:ext>
                </a:extLst>
              </a:tr>
            </a:tbl>
          </a:graphicData>
        </a:graphic>
      </p:graphicFrame>
      <p:cxnSp>
        <p:nvCxnSpPr>
          <p:cNvPr id="3" name="Straight Arrow Connector 2">
            <a:extLst>
              <a:ext uri="{FF2B5EF4-FFF2-40B4-BE49-F238E27FC236}">
                <a16:creationId xmlns:a16="http://schemas.microsoft.com/office/drawing/2014/main" id="{BDCD63F3-ECF2-0FA2-54F3-720666F21ABE}"/>
              </a:ext>
            </a:extLst>
          </p:cNvPr>
          <p:cNvCxnSpPr>
            <a:cxnSpLocks/>
          </p:cNvCxnSpPr>
          <p:nvPr/>
        </p:nvCxnSpPr>
        <p:spPr>
          <a:xfrm>
            <a:off x="10042658" y="2137965"/>
            <a:ext cx="3790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9CA9E1B-4C70-1827-2BD6-141905A28995}"/>
              </a:ext>
            </a:extLst>
          </p:cNvPr>
          <p:cNvCxnSpPr>
            <a:cxnSpLocks/>
          </p:cNvCxnSpPr>
          <p:nvPr/>
        </p:nvCxnSpPr>
        <p:spPr>
          <a:xfrm>
            <a:off x="10042658" y="2479065"/>
            <a:ext cx="3790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30B5ED03-3D63-4080-329F-2BA040AEB3BC}"/>
              </a:ext>
            </a:extLst>
          </p:cNvPr>
          <p:cNvPicPr>
            <a:picLocks noChangeAspect="1"/>
          </p:cNvPicPr>
          <p:nvPr/>
        </p:nvPicPr>
        <p:blipFill>
          <a:blip r:embed="rId3"/>
          <a:stretch>
            <a:fillRect/>
          </a:stretch>
        </p:blipFill>
        <p:spPr>
          <a:xfrm>
            <a:off x="9699758" y="2350478"/>
            <a:ext cx="342900" cy="257175"/>
          </a:xfrm>
          <a:prstGeom prst="rect">
            <a:avLst/>
          </a:prstGeom>
        </p:spPr>
      </p:pic>
      <p:pic>
        <p:nvPicPr>
          <p:cNvPr id="79" name="Picture 78">
            <a:extLst>
              <a:ext uri="{FF2B5EF4-FFF2-40B4-BE49-F238E27FC236}">
                <a16:creationId xmlns:a16="http://schemas.microsoft.com/office/drawing/2014/main" id="{B3919F3E-BD12-D35E-D9DB-DFCC0C25E64F}"/>
              </a:ext>
            </a:extLst>
          </p:cNvPr>
          <p:cNvPicPr>
            <a:picLocks noChangeAspect="1"/>
          </p:cNvPicPr>
          <p:nvPr/>
        </p:nvPicPr>
        <p:blipFill>
          <a:blip r:embed="rId4"/>
          <a:stretch>
            <a:fillRect/>
          </a:stretch>
        </p:blipFill>
        <p:spPr>
          <a:xfrm>
            <a:off x="9681683" y="2006351"/>
            <a:ext cx="379049" cy="263228"/>
          </a:xfrm>
          <a:prstGeom prst="rect">
            <a:avLst/>
          </a:prstGeom>
        </p:spPr>
      </p:pic>
    </p:spTree>
    <p:extLst>
      <p:ext uri="{BB962C8B-B14F-4D97-AF65-F5344CB8AC3E}">
        <p14:creationId xmlns:p14="http://schemas.microsoft.com/office/powerpoint/2010/main" val="3685654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pSp>
        <p:nvGrpSpPr>
          <p:cNvPr id="39" name="Group 38">
            <a:extLst>
              <a:ext uri="{FF2B5EF4-FFF2-40B4-BE49-F238E27FC236}">
                <a16:creationId xmlns:a16="http://schemas.microsoft.com/office/drawing/2014/main" id="{591A37E1-96CA-3911-9694-8A03D2970954}"/>
              </a:ext>
            </a:extLst>
          </p:cNvPr>
          <p:cNvGrpSpPr/>
          <p:nvPr/>
        </p:nvGrpSpPr>
        <p:grpSpPr>
          <a:xfrm>
            <a:off x="82003" y="331435"/>
            <a:ext cx="2214449" cy="6041502"/>
            <a:chOff x="82003" y="331435"/>
            <a:chExt cx="2214449" cy="6041502"/>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82003" y="331435"/>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r>
                <a:rPr lang="en-CA" sz="3200" dirty="0">
                  <a:solidFill>
                    <a:schemeClr val="bg1"/>
                  </a:solidFill>
                  <a:cs typeface="Times New Roman" panose="02020603050405020304" pitchFamily="18" charset="0"/>
                </a:rPr>
                <a:t>2022-23 Results</a:t>
              </a:r>
            </a:p>
          </p:txBody>
        </p:sp>
      </p:grpSp>
      <p:graphicFrame>
        <p:nvGraphicFramePr>
          <p:cNvPr id="73" name="Table 72">
            <a:extLst>
              <a:ext uri="{FF2B5EF4-FFF2-40B4-BE49-F238E27FC236}">
                <a16:creationId xmlns:a16="http://schemas.microsoft.com/office/drawing/2014/main" id="{130FF64A-0B11-F50F-F6CC-31F6EF7E456E}"/>
              </a:ext>
            </a:extLst>
          </p:cNvPr>
          <p:cNvGraphicFramePr>
            <a:graphicFrameLocks noGrp="1"/>
          </p:cNvGraphicFramePr>
          <p:nvPr>
            <p:extLst>
              <p:ext uri="{D42A27DB-BD31-4B8C-83A1-F6EECF244321}">
                <p14:modId xmlns:p14="http://schemas.microsoft.com/office/powerpoint/2010/main" val="957652627"/>
              </p:ext>
            </p:extLst>
          </p:nvPr>
        </p:nvGraphicFramePr>
        <p:xfrm>
          <a:off x="304516" y="189517"/>
          <a:ext cx="10879877" cy="659892"/>
        </p:xfrm>
        <a:graphic>
          <a:graphicData uri="http://schemas.openxmlformats.org/drawingml/2006/table">
            <a:tbl>
              <a:tblPr firstRow="1" firstCol="1" bandRow="1"/>
              <a:tblGrid>
                <a:gridCol w="10879877">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kern="1200" dirty="0">
                          <a:solidFill>
                            <a:srgbClr val="00549F"/>
                          </a:solidFill>
                          <a:latin typeface="Calibri" panose="020F0502020204030204" pitchFamily="34" charset="0"/>
                          <a:ea typeface="+mn-ea"/>
                          <a:cs typeface="+mn-cs"/>
                        </a:rPr>
                        <a:t>Scientific Literacy - % Success by Level and District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4" name="Chart 3">
            <a:extLst>
              <a:ext uri="{FF2B5EF4-FFF2-40B4-BE49-F238E27FC236}">
                <a16:creationId xmlns:a16="http://schemas.microsoft.com/office/drawing/2014/main" id="{FEDA6871-1F95-AD1E-FE33-6F0E2CFCE4D0}"/>
              </a:ext>
            </a:extLst>
          </p:cNvPr>
          <p:cNvGraphicFramePr/>
          <p:nvPr>
            <p:extLst>
              <p:ext uri="{D42A27DB-BD31-4B8C-83A1-F6EECF244321}">
                <p14:modId xmlns:p14="http://schemas.microsoft.com/office/powerpoint/2010/main" val="2202275344"/>
              </p:ext>
            </p:extLst>
          </p:nvPr>
        </p:nvGraphicFramePr>
        <p:xfrm>
          <a:off x="304516" y="991080"/>
          <a:ext cx="579148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E31AC7B-FCC0-EDD5-E4E5-C61366C5B732}"/>
              </a:ext>
            </a:extLst>
          </p:cNvPr>
          <p:cNvGraphicFramePr/>
          <p:nvPr>
            <p:extLst>
              <p:ext uri="{D42A27DB-BD31-4B8C-83A1-F6EECF244321}">
                <p14:modId xmlns:p14="http://schemas.microsoft.com/office/powerpoint/2010/main" val="2440369649"/>
              </p:ext>
            </p:extLst>
          </p:nvPr>
        </p:nvGraphicFramePr>
        <p:xfrm>
          <a:off x="6237100" y="1707068"/>
          <a:ext cx="5791482"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7D0A0BB6-5D72-3E38-7F85-0D04CC649F58}"/>
              </a:ext>
            </a:extLst>
          </p:cNvPr>
          <p:cNvGraphicFramePr/>
          <p:nvPr>
            <p:extLst>
              <p:ext uri="{D42A27DB-BD31-4B8C-83A1-F6EECF244321}">
                <p14:modId xmlns:p14="http://schemas.microsoft.com/office/powerpoint/2010/main" val="2990986811"/>
              </p:ext>
            </p:extLst>
          </p:nvPr>
        </p:nvGraphicFramePr>
        <p:xfrm>
          <a:off x="304516" y="3865662"/>
          <a:ext cx="5791482"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74" name="Picture 73">
            <a:extLst>
              <a:ext uri="{FF2B5EF4-FFF2-40B4-BE49-F238E27FC236}">
                <a16:creationId xmlns:a16="http://schemas.microsoft.com/office/drawing/2014/main" id="{B3BC63F4-6166-CDAE-0BFC-49AAAF6089E5}"/>
              </a:ext>
            </a:extLst>
          </p:cNvPr>
          <p:cNvPicPr>
            <a:picLocks noChangeAspect="1"/>
          </p:cNvPicPr>
          <p:nvPr/>
        </p:nvPicPr>
        <p:blipFill>
          <a:blip r:embed="rId6"/>
          <a:stretch>
            <a:fillRect/>
          </a:stretch>
        </p:blipFill>
        <p:spPr>
          <a:xfrm>
            <a:off x="9507966" y="4994694"/>
            <a:ext cx="2260170" cy="892906"/>
          </a:xfrm>
          <a:prstGeom prst="rect">
            <a:avLst/>
          </a:prstGeom>
        </p:spPr>
      </p:pic>
      <p:graphicFrame>
        <p:nvGraphicFramePr>
          <p:cNvPr id="2" name="Table 2">
            <a:extLst>
              <a:ext uri="{FF2B5EF4-FFF2-40B4-BE49-F238E27FC236}">
                <a16:creationId xmlns:a16="http://schemas.microsoft.com/office/drawing/2014/main" id="{82A4458A-6E41-625B-CD86-35DD8B66DCAA}"/>
              </a:ext>
            </a:extLst>
          </p:cNvPr>
          <p:cNvGraphicFramePr>
            <a:graphicFrameLocks noGrp="1"/>
          </p:cNvGraphicFramePr>
          <p:nvPr>
            <p:extLst>
              <p:ext uri="{D42A27DB-BD31-4B8C-83A1-F6EECF244321}">
                <p14:modId xmlns:p14="http://schemas.microsoft.com/office/powerpoint/2010/main" val="4219830741"/>
              </p:ext>
            </p:extLst>
          </p:nvPr>
        </p:nvGraphicFramePr>
        <p:xfrm>
          <a:off x="848670" y="3318945"/>
          <a:ext cx="4936310" cy="304800"/>
        </p:xfrm>
        <a:graphic>
          <a:graphicData uri="http://schemas.openxmlformats.org/drawingml/2006/table">
            <a:tbl>
              <a:tblPr firstRow="1" bandRow="1">
                <a:tableStyleId>{5C22544A-7EE6-4342-B048-85BDC9FD1C3A}</a:tableStyleId>
              </a:tblPr>
              <a:tblGrid>
                <a:gridCol w="1241150">
                  <a:extLst>
                    <a:ext uri="{9D8B030D-6E8A-4147-A177-3AD203B41FA5}">
                      <a16:colId xmlns:a16="http://schemas.microsoft.com/office/drawing/2014/main" val="2417498052"/>
                    </a:ext>
                  </a:extLst>
                </a:gridCol>
                <a:gridCol w="1336623">
                  <a:extLst>
                    <a:ext uri="{9D8B030D-6E8A-4147-A177-3AD203B41FA5}">
                      <a16:colId xmlns:a16="http://schemas.microsoft.com/office/drawing/2014/main" val="326896266"/>
                    </a:ext>
                  </a:extLst>
                </a:gridCol>
                <a:gridCol w="1219932">
                  <a:extLst>
                    <a:ext uri="{9D8B030D-6E8A-4147-A177-3AD203B41FA5}">
                      <a16:colId xmlns:a16="http://schemas.microsoft.com/office/drawing/2014/main" val="119444491"/>
                    </a:ext>
                  </a:extLst>
                </a:gridCol>
                <a:gridCol w="1138605">
                  <a:extLst>
                    <a:ext uri="{9D8B030D-6E8A-4147-A177-3AD203B41FA5}">
                      <a16:colId xmlns:a16="http://schemas.microsoft.com/office/drawing/2014/main" val="2814887999"/>
                    </a:ext>
                  </a:extLst>
                </a:gridCol>
              </a:tblGrid>
              <a:tr h="251744">
                <a:tc>
                  <a:txBody>
                    <a:bodyPr/>
                    <a:lstStyle/>
                    <a:p>
                      <a:pPr algn="ctr"/>
                      <a:r>
                        <a:rPr lang="en-US" sz="1400" dirty="0">
                          <a:solidFill>
                            <a:schemeClr val="tx1"/>
                          </a:solidFill>
                        </a:rPr>
                        <a:t>        77.1</a:t>
                      </a:r>
                    </a:p>
                  </a:txBody>
                  <a:tcPr>
                    <a:solidFill>
                      <a:schemeClr val="bg2">
                        <a:lumMod val="95000"/>
                      </a:schemeClr>
                    </a:solidFill>
                  </a:tcPr>
                </a:tc>
                <a:tc>
                  <a:txBody>
                    <a:bodyPr/>
                    <a:lstStyle/>
                    <a:p>
                      <a:pPr algn="ctr"/>
                      <a:r>
                        <a:rPr lang="en-US" sz="1400" dirty="0">
                          <a:solidFill>
                            <a:schemeClr val="tx1"/>
                          </a:solidFill>
                        </a:rPr>
                        <a:t>     70.2</a:t>
                      </a:r>
                    </a:p>
                  </a:txBody>
                  <a:tcPr>
                    <a:solidFill>
                      <a:schemeClr val="bg2">
                        <a:lumMod val="95000"/>
                      </a:schemeClr>
                    </a:solidFill>
                  </a:tcPr>
                </a:tc>
                <a:tc>
                  <a:txBody>
                    <a:bodyPr/>
                    <a:lstStyle/>
                    <a:p>
                      <a:pPr algn="ctr"/>
                      <a:r>
                        <a:rPr lang="en-US" sz="1400" dirty="0">
                          <a:solidFill>
                            <a:schemeClr val="tx1"/>
                          </a:solidFill>
                        </a:rPr>
                        <a:t>   77.6</a:t>
                      </a:r>
                    </a:p>
                  </a:txBody>
                  <a:tcPr>
                    <a:solidFill>
                      <a:schemeClr val="bg2">
                        <a:lumMod val="95000"/>
                      </a:schemeClr>
                    </a:solidFill>
                  </a:tcPr>
                </a:tc>
                <a:tc>
                  <a:txBody>
                    <a:bodyPr/>
                    <a:lstStyle/>
                    <a:p>
                      <a:pPr algn="ctr"/>
                      <a:r>
                        <a:rPr lang="en-US" sz="1400" dirty="0">
                          <a:solidFill>
                            <a:schemeClr val="tx1"/>
                          </a:solidFill>
                        </a:rPr>
                        <a:t>      </a:t>
                      </a:r>
                      <a:r>
                        <a:rPr lang="en-US" sz="1400" dirty="0">
                          <a:solidFill>
                            <a:schemeClr val="tx1"/>
                          </a:solidFill>
                          <a:highlight>
                            <a:srgbClr val="FFFF00"/>
                          </a:highlight>
                        </a:rPr>
                        <a:t>75.4</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graphicFrame>
        <p:nvGraphicFramePr>
          <p:cNvPr id="3" name="Table 2">
            <a:extLst>
              <a:ext uri="{FF2B5EF4-FFF2-40B4-BE49-F238E27FC236}">
                <a16:creationId xmlns:a16="http://schemas.microsoft.com/office/drawing/2014/main" id="{517DA2CC-094A-1B2B-AB30-CD2F723280D9}"/>
              </a:ext>
            </a:extLst>
          </p:cNvPr>
          <p:cNvGraphicFramePr>
            <a:graphicFrameLocks noGrp="1"/>
          </p:cNvGraphicFramePr>
          <p:nvPr>
            <p:extLst>
              <p:ext uri="{D42A27DB-BD31-4B8C-83A1-F6EECF244321}">
                <p14:modId xmlns:p14="http://schemas.microsoft.com/office/powerpoint/2010/main" val="3081577809"/>
              </p:ext>
            </p:extLst>
          </p:nvPr>
        </p:nvGraphicFramePr>
        <p:xfrm>
          <a:off x="826294" y="6279899"/>
          <a:ext cx="4936310" cy="304800"/>
        </p:xfrm>
        <a:graphic>
          <a:graphicData uri="http://schemas.openxmlformats.org/drawingml/2006/table">
            <a:tbl>
              <a:tblPr firstRow="1" bandRow="1">
                <a:tableStyleId>{5C22544A-7EE6-4342-B048-85BDC9FD1C3A}</a:tableStyleId>
              </a:tblPr>
              <a:tblGrid>
                <a:gridCol w="1241150">
                  <a:extLst>
                    <a:ext uri="{9D8B030D-6E8A-4147-A177-3AD203B41FA5}">
                      <a16:colId xmlns:a16="http://schemas.microsoft.com/office/drawing/2014/main" val="2417498052"/>
                    </a:ext>
                  </a:extLst>
                </a:gridCol>
                <a:gridCol w="1336623">
                  <a:extLst>
                    <a:ext uri="{9D8B030D-6E8A-4147-A177-3AD203B41FA5}">
                      <a16:colId xmlns:a16="http://schemas.microsoft.com/office/drawing/2014/main" val="326896266"/>
                    </a:ext>
                  </a:extLst>
                </a:gridCol>
                <a:gridCol w="1219932">
                  <a:extLst>
                    <a:ext uri="{9D8B030D-6E8A-4147-A177-3AD203B41FA5}">
                      <a16:colId xmlns:a16="http://schemas.microsoft.com/office/drawing/2014/main" val="119444491"/>
                    </a:ext>
                  </a:extLst>
                </a:gridCol>
                <a:gridCol w="1138605">
                  <a:extLst>
                    <a:ext uri="{9D8B030D-6E8A-4147-A177-3AD203B41FA5}">
                      <a16:colId xmlns:a16="http://schemas.microsoft.com/office/drawing/2014/main" val="2814887999"/>
                    </a:ext>
                  </a:extLst>
                </a:gridCol>
              </a:tblGrid>
              <a:tr h="251744">
                <a:tc>
                  <a:txBody>
                    <a:bodyPr/>
                    <a:lstStyle/>
                    <a:p>
                      <a:pPr algn="ctr"/>
                      <a:r>
                        <a:rPr lang="en-US" sz="1400" dirty="0">
                          <a:solidFill>
                            <a:schemeClr val="tx1"/>
                          </a:solidFill>
                        </a:rPr>
                        <a:t>      73.3</a:t>
                      </a:r>
                    </a:p>
                  </a:txBody>
                  <a:tcPr>
                    <a:solidFill>
                      <a:schemeClr val="bg2">
                        <a:lumMod val="95000"/>
                      </a:schemeClr>
                    </a:solidFill>
                  </a:tcPr>
                </a:tc>
                <a:tc>
                  <a:txBody>
                    <a:bodyPr/>
                    <a:lstStyle/>
                    <a:p>
                      <a:pPr algn="ctr"/>
                      <a:r>
                        <a:rPr lang="en-US" sz="1400" dirty="0">
                          <a:solidFill>
                            <a:schemeClr val="tx1"/>
                          </a:solidFill>
                        </a:rPr>
                        <a:t>     65.9</a:t>
                      </a:r>
                    </a:p>
                  </a:txBody>
                  <a:tcPr>
                    <a:solidFill>
                      <a:schemeClr val="bg2">
                        <a:lumMod val="95000"/>
                      </a:schemeClr>
                    </a:solidFill>
                  </a:tcPr>
                </a:tc>
                <a:tc>
                  <a:txBody>
                    <a:bodyPr/>
                    <a:lstStyle/>
                    <a:p>
                      <a:pPr algn="ctr"/>
                      <a:r>
                        <a:rPr lang="en-US" sz="1400" dirty="0">
                          <a:solidFill>
                            <a:schemeClr val="tx1"/>
                          </a:solidFill>
                        </a:rPr>
                        <a:t>   68.9</a:t>
                      </a:r>
                    </a:p>
                  </a:txBody>
                  <a:tcPr>
                    <a:solidFill>
                      <a:schemeClr val="bg2">
                        <a:lumMod val="95000"/>
                      </a:schemeClr>
                    </a:solidFill>
                  </a:tcPr>
                </a:tc>
                <a:tc>
                  <a:txBody>
                    <a:bodyPr/>
                    <a:lstStyle/>
                    <a:p>
                      <a:pPr algn="ctr"/>
                      <a:r>
                        <a:rPr lang="en-US" sz="1400" dirty="0">
                          <a:solidFill>
                            <a:schemeClr val="tx1"/>
                          </a:solidFill>
                        </a:rPr>
                        <a:t>      </a:t>
                      </a:r>
                      <a:r>
                        <a:rPr lang="en-US" sz="1400" dirty="0">
                          <a:solidFill>
                            <a:schemeClr val="tx1"/>
                          </a:solidFill>
                          <a:highlight>
                            <a:srgbClr val="FFFF00"/>
                          </a:highlight>
                        </a:rPr>
                        <a:t>64.9</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graphicFrame>
        <p:nvGraphicFramePr>
          <p:cNvPr id="75" name="Table 2">
            <a:extLst>
              <a:ext uri="{FF2B5EF4-FFF2-40B4-BE49-F238E27FC236}">
                <a16:creationId xmlns:a16="http://schemas.microsoft.com/office/drawing/2014/main" id="{F9673453-4F9D-F450-BA5F-2464A7DE2D98}"/>
              </a:ext>
            </a:extLst>
          </p:cNvPr>
          <p:cNvGraphicFramePr>
            <a:graphicFrameLocks noGrp="1"/>
          </p:cNvGraphicFramePr>
          <p:nvPr>
            <p:extLst>
              <p:ext uri="{D42A27DB-BD31-4B8C-83A1-F6EECF244321}">
                <p14:modId xmlns:p14="http://schemas.microsoft.com/office/powerpoint/2010/main" val="1250838460"/>
              </p:ext>
            </p:extLst>
          </p:nvPr>
        </p:nvGraphicFramePr>
        <p:xfrm>
          <a:off x="6748728" y="4068505"/>
          <a:ext cx="4936310" cy="304800"/>
        </p:xfrm>
        <a:graphic>
          <a:graphicData uri="http://schemas.openxmlformats.org/drawingml/2006/table">
            <a:tbl>
              <a:tblPr firstRow="1" bandRow="1">
                <a:tableStyleId>{5C22544A-7EE6-4342-B048-85BDC9FD1C3A}</a:tableStyleId>
              </a:tblPr>
              <a:tblGrid>
                <a:gridCol w="1241150">
                  <a:extLst>
                    <a:ext uri="{9D8B030D-6E8A-4147-A177-3AD203B41FA5}">
                      <a16:colId xmlns:a16="http://schemas.microsoft.com/office/drawing/2014/main" val="2417498052"/>
                    </a:ext>
                  </a:extLst>
                </a:gridCol>
                <a:gridCol w="1336623">
                  <a:extLst>
                    <a:ext uri="{9D8B030D-6E8A-4147-A177-3AD203B41FA5}">
                      <a16:colId xmlns:a16="http://schemas.microsoft.com/office/drawing/2014/main" val="326896266"/>
                    </a:ext>
                  </a:extLst>
                </a:gridCol>
                <a:gridCol w="1219932">
                  <a:extLst>
                    <a:ext uri="{9D8B030D-6E8A-4147-A177-3AD203B41FA5}">
                      <a16:colId xmlns:a16="http://schemas.microsoft.com/office/drawing/2014/main" val="119444491"/>
                    </a:ext>
                  </a:extLst>
                </a:gridCol>
                <a:gridCol w="1138605">
                  <a:extLst>
                    <a:ext uri="{9D8B030D-6E8A-4147-A177-3AD203B41FA5}">
                      <a16:colId xmlns:a16="http://schemas.microsoft.com/office/drawing/2014/main" val="2814887999"/>
                    </a:ext>
                  </a:extLst>
                </a:gridCol>
              </a:tblGrid>
              <a:tr h="251744">
                <a:tc>
                  <a:txBody>
                    <a:bodyPr/>
                    <a:lstStyle/>
                    <a:p>
                      <a:pPr algn="ctr"/>
                      <a:r>
                        <a:rPr lang="en-US" sz="1400" dirty="0">
                          <a:solidFill>
                            <a:schemeClr val="tx1"/>
                          </a:solidFill>
                        </a:rPr>
                        <a:t>        77.6</a:t>
                      </a:r>
                    </a:p>
                  </a:txBody>
                  <a:tcPr>
                    <a:solidFill>
                      <a:schemeClr val="bg2">
                        <a:lumMod val="95000"/>
                      </a:schemeClr>
                    </a:solidFill>
                  </a:tcPr>
                </a:tc>
                <a:tc>
                  <a:txBody>
                    <a:bodyPr/>
                    <a:lstStyle/>
                    <a:p>
                      <a:pPr algn="ctr"/>
                      <a:r>
                        <a:rPr lang="en-US" sz="1400" dirty="0">
                          <a:solidFill>
                            <a:schemeClr val="tx1"/>
                          </a:solidFill>
                        </a:rPr>
                        <a:t>      70.9</a:t>
                      </a:r>
                    </a:p>
                  </a:txBody>
                  <a:tcPr>
                    <a:solidFill>
                      <a:schemeClr val="bg2">
                        <a:lumMod val="95000"/>
                      </a:schemeClr>
                    </a:solidFill>
                  </a:tcPr>
                </a:tc>
                <a:tc>
                  <a:txBody>
                    <a:bodyPr/>
                    <a:lstStyle/>
                    <a:p>
                      <a:pPr algn="ctr"/>
                      <a:r>
                        <a:rPr lang="en-US" sz="1400" dirty="0">
                          <a:solidFill>
                            <a:schemeClr val="tx1"/>
                          </a:solidFill>
                        </a:rPr>
                        <a:t>    74.0</a:t>
                      </a:r>
                    </a:p>
                  </a:txBody>
                  <a:tcPr>
                    <a:solidFill>
                      <a:schemeClr val="bg2">
                        <a:lumMod val="95000"/>
                      </a:schemeClr>
                    </a:solidFill>
                  </a:tcPr>
                </a:tc>
                <a:tc>
                  <a:txBody>
                    <a:bodyPr/>
                    <a:lstStyle/>
                    <a:p>
                      <a:pPr algn="ctr"/>
                      <a:r>
                        <a:rPr lang="en-US" sz="1400" dirty="0">
                          <a:solidFill>
                            <a:schemeClr val="tx1"/>
                          </a:solidFill>
                        </a:rPr>
                        <a:t>        </a:t>
                      </a:r>
                      <a:r>
                        <a:rPr lang="en-US" sz="1400" dirty="0">
                          <a:solidFill>
                            <a:schemeClr val="tx1"/>
                          </a:solidFill>
                          <a:highlight>
                            <a:srgbClr val="FFFF00"/>
                          </a:highlight>
                        </a:rPr>
                        <a:t>70.8</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spTree>
    <p:extLst>
      <p:ext uri="{BB962C8B-B14F-4D97-AF65-F5344CB8AC3E}">
        <p14:creationId xmlns:p14="http://schemas.microsoft.com/office/powerpoint/2010/main" val="2909198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2" name="Rectangle 1">
            <a:extLst>
              <a:ext uri="{FF2B5EF4-FFF2-40B4-BE49-F238E27FC236}">
                <a16:creationId xmlns:a16="http://schemas.microsoft.com/office/drawing/2014/main" id="{746CAF2F-F6F0-46DE-57AD-9D814FAF903C}"/>
              </a:ext>
            </a:extLst>
          </p:cNvPr>
          <p:cNvSpPr/>
          <p:nvPr/>
        </p:nvSpPr>
        <p:spPr>
          <a:xfrm>
            <a:off x="-1" y="0"/>
            <a:ext cx="2466976" cy="6858000"/>
          </a:xfrm>
          <a:prstGeom prst="rect">
            <a:avLst/>
          </a:prstGeom>
          <a:solidFill>
            <a:srgbClr val="006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591A37E1-96CA-3911-9694-8A03D2970954}"/>
              </a:ext>
            </a:extLst>
          </p:cNvPr>
          <p:cNvGrpSpPr/>
          <p:nvPr/>
        </p:nvGrpSpPr>
        <p:grpSpPr>
          <a:xfrm>
            <a:off x="216699" y="2454703"/>
            <a:ext cx="2214449" cy="3918234"/>
            <a:chOff x="216699" y="2454703"/>
            <a:chExt cx="2214449" cy="3918234"/>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216699" y="2454703"/>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r>
                <a:rPr lang="en-CA" sz="3200" dirty="0">
                  <a:solidFill>
                    <a:schemeClr val="bg1"/>
                  </a:solidFill>
                  <a:cs typeface="Times New Roman" panose="02020603050405020304" pitchFamily="18" charset="0"/>
                </a:rPr>
                <a:t>2022-23 Results</a:t>
              </a:r>
            </a:p>
          </p:txBody>
        </p:sp>
      </p:grpSp>
      <p:graphicFrame>
        <p:nvGraphicFramePr>
          <p:cNvPr id="73" name="Table 72">
            <a:extLst>
              <a:ext uri="{FF2B5EF4-FFF2-40B4-BE49-F238E27FC236}">
                <a16:creationId xmlns:a16="http://schemas.microsoft.com/office/drawing/2014/main" id="{130FF64A-0B11-F50F-F6CC-31F6EF7E456E}"/>
              </a:ext>
            </a:extLst>
          </p:cNvPr>
          <p:cNvGraphicFramePr>
            <a:graphicFrameLocks noGrp="1"/>
          </p:cNvGraphicFramePr>
          <p:nvPr>
            <p:extLst>
              <p:ext uri="{D42A27DB-BD31-4B8C-83A1-F6EECF244321}">
                <p14:modId xmlns:p14="http://schemas.microsoft.com/office/powerpoint/2010/main" val="3847249489"/>
              </p:ext>
            </p:extLst>
          </p:nvPr>
        </p:nvGraphicFramePr>
        <p:xfrm>
          <a:off x="2846024" y="205123"/>
          <a:ext cx="9134481" cy="659892"/>
        </p:xfrm>
        <a:graphic>
          <a:graphicData uri="http://schemas.openxmlformats.org/drawingml/2006/table">
            <a:tbl>
              <a:tblPr firstRow="1" firstCol="1" bandRow="1"/>
              <a:tblGrid>
                <a:gridCol w="9134481">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dirty="0">
                          <a:solidFill>
                            <a:srgbClr val="00549F"/>
                          </a:solidFill>
                          <a:latin typeface="Calibri" panose="020F0502020204030204" pitchFamily="34" charset="0"/>
                          <a:ea typeface="+mj-ea"/>
                          <a:cs typeface="+mj-cs"/>
                        </a:rPr>
                        <a:t>Scientific Literacy - % Success </a:t>
                      </a:r>
                      <a:r>
                        <a:rPr lang="en-CA" sz="4000" b="1" i="1" kern="1200" dirty="0">
                          <a:solidFill>
                            <a:srgbClr val="00549F"/>
                          </a:solidFill>
                          <a:latin typeface="Calibri" panose="020F0502020204030204" pitchFamily="34" charset="0"/>
                          <a:ea typeface="+mn-ea"/>
                          <a:cs typeface="+mn-cs"/>
                        </a:rPr>
                        <a:t>(ASDW)</a:t>
                      </a:r>
                      <a:endParaRPr lang="en-CA" sz="4000" b="1" i="1" dirty="0">
                        <a:solidFill>
                          <a:srgbClr val="00549F"/>
                        </a:solidFill>
                        <a:latin typeface="Calibri" panose="020F0502020204030204" pitchFamily="34" charset="0"/>
                        <a:ea typeface="+mj-ea"/>
                        <a:cs typeface="+mj-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74" name="Table 73">
            <a:extLst>
              <a:ext uri="{FF2B5EF4-FFF2-40B4-BE49-F238E27FC236}">
                <a16:creationId xmlns:a16="http://schemas.microsoft.com/office/drawing/2014/main" id="{C05D2CEA-F0D1-92B4-8F79-5D8B4BA6D283}"/>
              </a:ext>
            </a:extLst>
          </p:cNvPr>
          <p:cNvGraphicFramePr>
            <a:graphicFrameLocks noGrp="1"/>
          </p:cNvGraphicFramePr>
          <p:nvPr>
            <p:extLst>
              <p:ext uri="{D42A27DB-BD31-4B8C-83A1-F6EECF244321}">
                <p14:modId xmlns:p14="http://schemas.microsoft.com/office/powerpoint/2010/main" val="4078768182"/>
              </p:ext>
            </p:extLst>
          </p:nvPr>
        </p:nvGraphicFramePr>
        <p:xfrm>
          <a:off x="2726319" y="3288009"/>
          <a:ext cx="8153400" cy="659892"/>
        </p:xfrm>
        <a:graphic>
          <a:graphicData uri="http://schemas.openxmlformats.org/drawingml/2006/table">
            <a:tbl>
              <a:tblPr firstRow="1" firstCol="1" bandRow="1"/>
              <a:tblGrid>
                <a:gridCol w="8153400">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dirty="0">
                          <a:solidFill>
                            <a:srgbClr val="00549F"/>
                          </a:solidFill>
                          <a:latin typeface="Calibri" panose="020F0502020204030204" pitchFamily="34" charset="0"/>
                          <a:ea typeface="+mj-ea"/>
                          <a:cs typeface="+mj-cs"/>
                        </a:rPr>
                        <a:t>Mathematics - % Success (ASDW)</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76" name="Table 75">
            <a:extLst>
              <a:ext uri="{FF2B5EF4-FFF2-40B4-BE49-F238E27FC236}">
                <a16:creationId xmlns:a16="http://schemas.microsoft.com/office/drawing/2014/main" id="{E195C8E1-A92B-7E5E-0987-01331742DE53}"/>
              </a:ext>
            </a:extLst>
          </p:cNvPr>
          <p:cNvGraphicFramePr>
            <a:graphicFrameLocks noGrp="1"/>
          </p:cNvGraphicFramePr>
          <p:nvPr>
            <p:extLst>
              <p:ext uri="{D42A27DB-BD31-4B8C-83A1-F6EECF244321}">
                <p14:modId xmlns:p14="http://schemas.microsoft.com/office/powerpoint/2010/main" val="667433711"/>
              </p:ext>
            </p:extLst>
          </p:nvPr>
        </p:nvGraphicFramePr>
        <p:xfrm>
          <a:off x="2846024" y="1091816"/>
          <a:ext cx="8864904" cy="1893754"/>
        </p:xfrm>
        <a:graphic>
          <a:graphicData uri="http://schemas.openxmlformats.org/drawingml/2006/table">
            <a:tbl>
              <a:tblPr firstRow="1" firstCol="1" bandRow="1"/>
              <a:tblGrid>
                <a:gridCol w="2667680">
                  <a:extLst>
                    <a:ext uri="{9D8B030D-6E8A-4147-A177-3AD203B41FA5}">
                      <a16:colId xmlns:a16="http://schemas.microsoft.com/office/drawing/2014/main" val="2317694514"/>
                    </a:ext>
                  </a:extLst>
                </a:gridCol>
                <a:gridCol w="1549306">
                  <a:extLst>
                    <a:ext uri="{9D8B030D-6E8A-4147-A177-3AD203B41FA5}">
                      <a16:colId xmlns:a16="http://schemas.microsoft.com/office/drawing/2014/main" val="180646405"/>
                    </a:ext>
                  </a:extLst>
                </a:gridCol>
                <a:gridCol w="1549306">
                  <a:extLst>
                    <a:ext uri="{9D8B030D-6E8A-4147-A177-3AD203B41FA5}">
                      <a16:colId xmlns:a16="http://schemas.microsoft.com/office/drawing/2014/main" val="1994046092"/>
                    </a:ext>
                  </a:extLst>
                </a:gridCol>
                <a:gridCol w="1549306">
                  <a:extLst>
                    <a:ext uri="{9D8B030D-6E8A-4147-A177-3AD203B41FA5}">
                      <a16:colId xmlns:a16="http://schemas.microsoft.com/office/drawing/2014/main" val="187158307"/>
                    </a:ext>
                  </a:extLst>
                </a:gridCol>
                <a:gridCol w="1549306">
                  <a:extLst>
                    <a:ext uri="{9D8B030D-6E8A-4147-A177-3AD203B41FA5}">
                      <a16:colId xmlns:a16="http://schemas.microsoft.com/office/drawing/2014/main" val="3164329655"/>
                    </a:ext>
                  </a:extLst>
                </a:gridCol>
              </a:tblGrid>
              <a:tr h="349026">
                <a:tc rowSpan="2">
                  <a:txBody>
                    <a:bodyPr/>
                    <a:lstStyle/>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Assessment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Success Rate</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13782048"/>
                  </a:ext>
                </a:extLst>
              </a:tr>
              <a:tr h="370764">
                <a:tc vMerge="1">
                  <a:txBody>
                    <a:bodyPr/>
                    <a:lstStyle/>
                    <a:p>
                      <a:endParaRPr lang="en-CA"/>
                    </a:p>
                  </a:txBody>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2019-20</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2020-21</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2021-22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2022-23</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2860291140"/>
                  </a:ext>
                </a:extLst>
              </a:tr>
              <a:tr h="126886">
                <a:tc>
                  <a:txBody>
                    <a:bodyPr/>
                    <a:lstStyle/>
                    <a:p>
                      <a:pPr marL="0" marR="0">
                        <a:lnSpc>
                          <a:spcPct val="115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676542158"/>
                  </a:ext>
                </a:extLst>
              </a:tr>
              <a:tr h="349026">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Grade 4 Scientific Literacy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75.4</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2046184836"/>
                  </a:ext>
                </a:extLst>
              </a:tr>
              <a:tr h="349026">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Grade 6 Scientific Literacy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65.8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70.8</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1712501046"/>
                  </a:ext>
                </a:extLst>
              </a:tr>
              <a:tr h="349026">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Grade 8 Scientific Literacy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Field Test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11356357"/>
                  </a:ext>
                </a:extLst>
              </a:tr>
            </a:tbl>
          </a:graphicData>
        </a:graphic>
      </p:graphicFrame>
      <p:graphicFrame>
        <p:nvGraphicFramePr>
          <p:cNvPr id="78" name="Table 77">
            <a:extLst>
              <a:ext uri="{FF2B5EF4-FFF2-40B4-BE49-F238E27FC236}">
                <a16:creationId xmlns:a16="http://schemas.microsoft.com/office/drawing/2014/main" id="{3F6013DA-AC81-6884-BD69-0D3F63E48AA1}"/>
              </a:ext>
            </a:extLst>
          </p:cNvPr>
          <p:cNvGraphicFramePr>
            <a:graphicFrameLocks noGrp="1"/>
          </p:cNvGraphicFramePr>
          <p:nvPr>
            <p:extLst>
              <p:ext uri="{D42A27DB-BD31-4B8C-83A1-F6EECF244321}">
                <p14:modId xmlns:p14="http://schemas.microsoft.com/office/powerpoint/2010/main" val="3940951524"/>
              </p:ext>
            </p:extLst>
          </p:nvPr>
        </p:nvGraphicFramePr>
        <p:xfrm>
          <a:off x="2846024" y="4097898"/>
          <a:ext cx="8864903" cy="1668284"/>
        </p:xfrm>
        <a:graphic>
          <a:graphicData uri="http://schemas.openxmlformats.org/drawingml/2006/table">
            <a:tbl>
              <a:tblPr firstRow="1" firstCol="1" bandRow="1"/>
              <a:tblGrid>
                <a:gridCol w="2667679">
                  <a:extLst>
                    <a:ext uri="{9D8B030D-6E8A-4147-A177-3AD203B41FA5}">
                      <a16:colId xmlns:a16="http://schemas.microsoft.com/office/drawing/2014/main" val="1395316915"/>
                    </a:ext>
                  </a:extLst>
                </a:gridCol>
                <a:gridCol w="1549306">
                  <a:extLst>
                    <a:ext uri="{9D8B030D-6E8A-4147-A177-3AD203B41FA5}">
                      <a16:colId xmlns:a16="http://schemas.microsoft.com/office/drawing/2014/main" val="2545601663"/>
                    </a:ext>
                  </a:extLst>
                </a:gridCol>
                <a:gridCol w="1549306">
                  <a:extLst>
                    <a:ext uri="{9D8B030D-6E8A-4147-A177-3AD203B41FA5}">
                      <a16:colId xmlns:a16="http://schemas.microsoft.com/office/drawing/2014/main" val="3093167768"/>
                    </a:ext>
                  </a:extLst>
                </a:gridCol>
                <a:gridCol w="1549306">
                  <a:extLst>
                    <a:ext uri="{9D8B030D-6E8A-4147-A177-3AD203B41FA5}">
                      <a16:colId xmlns:a16="http://schemas.microsoft.com/office/drawing/2014/main" val="2138075579"/>
                    </a:ext>
                  </a:extLst>
                </a:gridCol>
                <a:gridCol w="1549306">
                  <a:extLst>
                    <a:ext uri="{9D8B030D-6E8A-4147-A177-3AD203B41FA5}">
                      <a16:colId xmlns:a16="http://schemas.microsoft.com/office/drawing/2014/main" val="1632992635"/>
                    </a:ext>
                  </a:extLst>
                </a:gridCol>
              </a:tblGrid>
              <a:tr h="376943">
                <a:tc rowSpan="2">
                  <a:txBody>
                    <a:bodyPr/>
                    <a:lstStyle/>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Assessment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Success Rate</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19771866"/>
                  </a:ext>
                </a:extLst>
              </a:tr>
              <a:tr h="400420">
                <a:tc vMerge="1">
                  <a:txBody>
                    <a:bodyPr/>
                    <a:lstStyle/>
                    <a:p>
                      <a:endParaRPr lang="en-CA"/>
                    </a:p>
                  </a:txBody>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2019-20</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2020-21</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2021-22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2022-23</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3442047402"/>
                  </a:ext>
                </a:extLst>
              </a:tr>
              <a:tr h="137035">
                <a:tc>
                  <a:txBody>
                    <a:bodyPr/>
                    <a:lstStyle/>
                    <a:p>
                      <a:pPr marL="0" marR="0">
                        <a:lnSpc>
                          <a:spcPct val="115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a:effectLst/>
                          <a:latin typeface="Calibri" panose="020F0502020204030204" pitchFamily="34" charset="0"/>
                          <a:ea typeface="Calibri" panose="020F0502020204030204" pitchFamily="34"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10734831"/>
                  </a:ext>
                </a:extLst>
              </a:tr>
              <a:tr h="376943">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Grade 5 Mathematics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Field Test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1358801128"/>
                  </a:ext>
                </a:extLst>
              </a:tr>
              <a:tr h="376943">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Grade 7 Mathematics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(COVID)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Field Test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3454473626"/>
                  </a:ext>
                </a:extLst>
              </a:tr>
            </a:tbl>
          </a:graphicData>
        </a:graphic>
      </p:graphicFrame>
      <p:cxnSp>
        <p:nvCxnSpPr>
          <p:cNvPr id="3" name="Straight Arrow Connector 2">
            <a:extLst>
              <a:ext uri="{FF2B5EF4-FFF2-40B4-BE49-F238E27FC236}">
                <a16:creationId xmlns:a16="http://schemas.microsoft.com/office/drawing/2014/main" id="{BF213FE9-CF20-89C1-3C7B-8BFC99E59D92}"/>
              </a:ext>
            </a:extLst>
          </p:cNvPr>
          <p:cNvCxnSpPr>
            <a:cxnSpLocks/>
          </p:cNvCxnSpPr>
          <p:nvPr/>
        </p:nvCxnSpPr>
        <p:spPr>
          <a:xfrm>
            <a:off x="9843795" y="2170229"/>
            <a:ext cx="5878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7F7D8E0-2CB9-3669-0CED-B341A2685FF5}"/>
              </a:ext>
            </a:extLst>
          </p:cNvPr>
          <p:cNvCxnSpPr>
            <a:cxnSpLocks/>
          </p:cNvCxnSpPr>
          <p:nvPr/>
        </p:nvCxnSpPr>
        <p:spPr>
          <a:xfrm>
            <a:off x="9843795" y="2465307"/>
            <a:ext cx="5878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B3A983C1-BB5D-1156-C84D-5DEC8B21554D}"/>
              </a:ext>
            </a:extLst>
          </p:cNvPr>
          <p:cNvPicPr>
            <a:picLocks noChangeAspect="1"/>
          </p:cNvPicPr>
          <p:nvPr/>
        </p:nvPicPr>
        <p:blipFill>
          <a:blip r:embed="rId3"/>
          <a:stretch>
            <a:fillRect/>
          </a:stretch>
        </p:blipFill>
        <p:spPr>
          <a:xfrm>
            <a:off x="9722498" y="2051361"/>
            <a:ext cx="371475" cy="219075"/>
          </a:xfrm>
          <a:prstGeom prst="rect">
            <a:avLst/>
          </a:prstGeom>
        </p:spPr>
      </p:pic>
      <p:pic>
        <p:nvPicPr>
          <p:cNvPr id="83" name="Picture 82">
            <a:extLst>
              <a:ext uri="{FF2B5EF4-FFF2-40B4-BE49-F238E27FC236}">
                <a16:creationId xmlns:a16="http://schemas.microsoft.com/office/drawing/2014/main" id="{7C3EAAA7-5D35-6137-9103-D3F27A03D2F8}"/>
              </a:ext>
            </a:extLst>
          </p:cNvPr>
          <p:cNvPicPr>
            <a:picLocks noChangeAspect="1"/>
          </p:cNvPicPr>
          <p:nvPr/>
        </p:nvPicPr>
        <p:blipFill>
          <a:blip r:embed="rId4"/>
          <a:stretch>
            <a:fillRect/>
          </a:stretch>
        </p:blipFill>
        <p:spPr>
          <a:xfrm>
            <a:off x="9722497" y="2357822"/>
            <a:ext cx="371475" cy="200025"/>
          </a:xfrm>
          <a:prstGeom prst="rect">
            <a:avLst/>
          </a:prstGeom>
        </p:spPr>
      </p:pic>
    </p:spTree>
    <p:extLst>
      <p:ext uri="{BB962C8B-B14F-4D97-AF65-F5344CB8AC3E}">
        <p14:creationId xmlns:p14="http://schemas.microsoft.com/office/powerpoint/2010/main" val="358810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pSp>
        <p:nvGrpSpPr>
          <p:cNvPr id="39" name="Group 38">
            <a:extLst>
              <a:ext uri="{FF2B5EF4-FFF2-40B4-BE49-F238E27FC236}">
                <a16:creationId xmlns:a16="http://schemas.microsoft.com/office/drawing/2014/main" id="{591A37E1-96CA-3911-9694-8A03D2970954}"/>
              </a:ext>
            </a:extLst>
          </p:cNvPr>
          <p:cNvGrpSpPr/>
          <p:nvPr/>
        </p:nvGrpSpPr>
        <p:grpSpPr>
          <a:xfrm>
            <a:off x="82003" y="331435"/>
            <a:ext cx="2214449" cy="6041502"/>
            <a:chOff x="82003" y="331435"/>
            <a:chExt cx="2214449" cy="6041502"/>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82003" y="331435"/>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r>
                <a:rPr lang="en-CA" sz="3200" dirty="0">
                  <a:solidFill>
                    <a:schemeClr val="bg1"/>
                  </a:solidFill>
                  <a:cs typeface="Times New Roman" panose="02020603050405020304" pitchFamily="18" charset="0"/>
                </a:rPr>
                <a:t>2022-23 Results</a:t>
              </a:r>
            </a:p>
          </p:txBody>
        </p:sp>
      </p:grpSp>
      <p:graphicFrame>
        <p:nvGraphicFramePr>
          <p:cNvPr id="73" name="Table 72">
            <a:extLst>
              <a:ext uri="{FF2B5EF4-FFF2-40B4-BE49-F238E27FC236}">
                <a16:creationId xmlns:a16="http://schemas.microsoft.com/office/drawing/2014/main" id="{130FF64A-0B11-F50F-F6CC-31F6EF7E456E}"/>
              </a:ext>
            </a:extLst>
          </p:cNvPr>
          <p:cNvGraphicFramePr>
            <a:graphicFrameLocks noGrp="1"/>
          </p:cNvGraphicFramePr>
          <p:nvPr>
            <p:extLst>
              <p:ext uri="{D42A27DB-BD31-4B8C-83A1-F6EECF244321}">
                <p14:modId xmlns:p14="http://schemas.microsoft.com/office/powerpoint/2010/main" val="3301605498"/>
              </p:ext>
            </p:extLst>
          </p:nvPr>
        </p:nvGraphicFramePr>
        <p:xfrm>
          <a:off x="2220685" y="205123"/>
          <a:ext cx="9776385" cy="659892"/>
        </p:xfrm>
        <a:graphic>
          <a:graphicData uri="http://schemas.openxmlformats.org/drawingml/2006/table">
            <a:tbl>
              <a:tblPr firstRow="1" firstCol="1" bandRow="1"/>
              <a:tblGrid>
                <a:gridCol w="9776385">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kern="1200" dirty="0">
                          <a:solidFill>
                            <a:srgbClr val="00549F"/>
                          </a:solidFill>
                          <a:latin typeface="Calibri" panose="020F0502020204030204" pitchFamily="34" charset="0"/>
                          <a:ea typeface="+mn-ea"/>
                          <a:cs typeface="+mn-cs"/>
                        </a:rPr>
                        <a:t>Mathematics - % Success by Level and District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4" name="Chart 3">
            <a:extLst>
              <a:ext uri="{FF2B5EF4-FFF2-40B4-BE49-F238E27FC236}">
                <a16:creationId xmlns:a16="http://schemas.microsoft.com/office/drawing/2014/main" id="{EE88FFE9-7167-C3F0-5185-AF1F80B62702}"/>
              </a:ext>
            </a:extLst>
          </p:cNvPr>
          <p:cNvGraphicFramePr/>
          <p:nvPr>
            <p:extLst>
              <p:ext uri="{D42A27DB-BD31-4B8C-83A1-F6EECF244321}">
                <p14:modId xmlns:p14="http://schemas.microsoft.com/office/powerpoint/2010/main" val="318975357"/>
              </p:ext>
            </p:extLst>
          </p:nvPr>
        </p:nvGraphicFramePr>
        <p:xfrm>
          <a:off x="371474" y="1010731"/>
          <a:ext cx="10953865" cy="2335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CB72F0B-277C-EE19-3356-E8049A729222}"/>
              </a:ext>
            </a:extLst>
          </p:cNvPr>
          <p:cNvGraphicFramePr/>
          <p:nvPr>
            <p:extLst>
              <p:ext uri="{D42A27DB-BD31-4B8C-83A1-F6EECF244321}">
                <p14:modId xmlns:p14="http://schemas.microsoft.com/office/powerpoint/2010/main" val="180500219"/>
              </p:ext>
            </p:extLst>
          </p:nvPr>
        </p:nvGraphicFramePr>
        <p:xfrm>
          <a:off x="371475" y="3796752"/>
          <a:ext cx="10953864" cy="230861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DB53F31A-E0AB-73CA-BED2-C85DE9FAA1BA}"/>
              </a:ext>
            </a:extLst>
          </p:cNvPr>
          <p:cNvPicPr>
            <a:picLocks noChangeAspect="1"/>
          </p:cNvPicPr>
          <p:nvPr/>
        </p:nvPicPr>
        <p:blipFill>
          <a:blip r:embed="rId5"/>
          <a:stretch>
            <a:fillRect/>
          </a:stretch>
        </p:blipFill>
        <p:spPr>
          <a:xfrm>
            <a:off x="194929" y="209826"/>
            <a:ext cx="2101523" cy="830231"/>
          </a:xfrm>
          <a:prstGeom prst="rect">
            <a:avLst/>
          </a:prstGeom>
        </p:spPr>
      </p:pic>
      <p:graphicFrame>
        <p:nvGraphicFramePr>
          <p:cNvPr id="2" name="Table 2">
            <a:extLst>
              <a:ext uri="{FF2B5EF4-FFF2-40B4-BE49-F238E27FC236}">
                <a16:creationId xmlns:a16="http://schemas.microsoft.com/office/drawing/2014/main" id="{8E98A674-8BED-2C7B-9E7D-416B598DD2E1}"/>
              </a:ext>
            </a:extLst>
          </p:cNvPr>
          <p:cNvGraphicFramePr>
            <a:graphicFrameLocks noGrp="1"/>
          </p:cNvGraphicFramePr>
          <p:nvPr>
            <p:extLst>
              <p:ext uri="{D42A27DB-BD31-4B8C-83A1-F6EECF244321}">
                <p14:modId xmlns:p14="http://schemas.microsoft.com/office/powerpoint/2010/main" val="2602391325"/>
              </p:ext>
            </p:extLst>
          </p:nvPr>
        </p:nvGraphicFramePr>
        <p:xfrm>
          <a:off x="371474" y="3377466"/>
          <a:ext cx="10953863" cy="370840"/>
        </p:xfrm>
        <a:graphic>
          <a:graphicData uri="http://schemas.openxmlformats.org/drawingml/2006/table">
            <a:tbl>
              <a:tblPr firstRow="1" bandRow="1">
                <a:tableStyleId>{5C22544A-7EE6-4342-B048-85BDC9FD1C3A}</a:tableStyleId>
              </a:tblPr>
              <a:tblGrid>
                <a:gridCol w="2229868">
                  <a:extLst>
                    <a:ext uri="{9D8B030D-6E8A-4147-A177-3AD203B41FA5}">
                      <a16:colId xmlns:a16="http://schemas.microsoft.com/office/drawing/2014/main" val="1446375910"/>
                    </a:ext>
                  </a:extLst>
                </a:gridCol>
                <a:gridCol w="2193498">
                  <a:extLst>
                    <a:ext uri="{9D8B030D-6E8A-4147-A177-3AD203B41FA5}">
                      <a16:colId xmlns:a16="http://schemas.microsoft.com/office/drawing/2014/main" val="2417498052"/>
                    </a:ext>
                  </a:extLst>
                </a:gridCol>
                <a:gridCol w="2362228">
                  <a:extLst>
                    <a:ext uri="{9D8B030D-6E8A-4147-A177-3AD203B41FA5}">
                      <a16:colId xmlns:a16="http://schemas.microsoft.com/office/drawing/2014/main" val="326896266"/>
                    </a:ext>
                  </a:extLst>
                </a:gridCol>
                <a:gridCol w="2155999">
                  <a:extLst>
                    <a:ext uri="{9D8B030D-6E8A-4147-A177-3AD203B41FA5}">
                      <a16:colId xmlns:a16="http://schemas.microsoft.com/office/drawing/2014/main" val="119444491"/>
                    </a:ext>
                  </a:extLst>
                </a:gridCol>
                <a:gridCol w="2012270">
                  <a:extLst>
                    <a:ext uri="{9D8B030D-6E8A-4147-A177-3AD203B41FA5}">
                      <a16:colId xmlns:a16="http://schemas.microsoft.com/office/drawing/2014/main" val="2814887999"/>
                    </a:ext>
                  </a:extLst>
                </a:gridCol>
              </a:tblGrid>
              <a:tr h="370840">
                <a:tc>
                  <a:txBody>
                    <a:bodyPr/>
                    <a:lstStyle/>
                    <a:p>
                      <a:pPr algn="ctr"/>
                      <a:r>
                        <a:rPr lang="en-US" sz="1400" dirty="0">
                          <a:solidFill>
                            <a:schemeClr val="tx1"/>
                          </a:solidFill>
                        </a:rPr>
                        <a:t>50.2</a:t>
                      </a:r>
                    </a:p>
                  </a:txBody>
                  <a:tcPr>
                    <a:solidFill>
                      <a:schemeClr val="bg2">
                        <a:lumMod val="95000"/>
                      </a:schemeClr>
                    </a:solidFill>
                  </a:tcPr>
                </a:tc>
                <a:tc>
                  <a:txBody>
                    <a:bodyPr/>
                    <a:lstStyle/>
                    <a:p>
                      <a:pPr algn="ctr"/>
                      <a:r>
                        <a:rPr lang="en-US" sz="1400" dirty="0">
                          <a:solidFill>
                            <a:schemeClr val="tx1"/>
                          </a:solidFill>
                        </a:rPr>
                        <a:t>    46.5</a:t>
                      </a:r>
                    </a:p>
                  </a:txBody>
                  <a:tcPr>
                    <a:solidFill>
                      <a:schemeClr val="bg2">
                        <a:lumMod val="95000"/>
                      </a:schemeClr>
                    </a:solidFill>
                  </a:tcPr>
                </a:tc>
                <a:tc>
                  <a:txBody>
                    <a:bodyPr/>
                    <a:lstStyle/>
                    <a:p>
                      <a:pPr algn="ctr"/>
                      <a:r>
                        <a:rPr lang="en-US" sz="1400" dirty="0">
                          <a:solidFill>
                            <a:schemeClr val="tx1"/>
                          </a:solidFill>
                        </a:rPr>
                        <a:t>  44.2</a:t>
                      </a:r>
                    </a:p>
                  </a:txBody>
                  <a:tcPr>
                    <a:solidFill>
                      <a:schemeClr val="bg2">
                        <a:lumMod val="95000"/>
                      </a:schemeClr>
                    </a:solidFill>
                  </a:tcPr>
                </a:tc>
                <a:tc>
                  <a:txBody>
                    <a:bodyPr/>
                    <a:lstStyle/>
                    <a:p>
                      <a:pPr algn="ctr"/>
                      <a:r>
                        <a:rPr lang="en-US" sz="1400" dirty="0">
                          <a:solidFill>
                            <a:schemeClr val="tx1"/>
                          </a:solidFill>
                        </a:rPr>
                        <a:t>   54.6</a:t>
                      </a:r>
                    </a:p>
                  </a:txBody>
                  <a:tcPr>
                    <a:solidFill>
                      <a:schemeClr val="bg2">
                        <a:lumMod val="95000"/>
                      </a:schemeClr>
                    </a:solidFill>
                  </a:tcPr>
                </a:tc>
                <a:tc>
                  <a:txBody>
                    <a:bodyPr/>
                    <a:lstStyle/>
                    <a:p>
                      <a:pPr algn="ctr"/>
                      <a:r>
                        <a:rPr lang="en-US" sz="1400" dirty="0">
                          <a:solidFill>
                            <a:schemeClr val="tx1"/>
                          </a:solidFill>
                        </a:rPr>
                        <a:t>        </a:t>
                      </a:r>
                      <a:r>
                        <a:rPr lang="en-US" sz="1400" dirty="0">
                          <a:solidFill>
                            <a:schemeClr val="tx1"/>
                          </a:solidFill>
                          <a:highlight>
                            <a:srgbClr val="FFFF00"/>
                          </a:highlight>
                        </a:rPr>
                        <a:t>51.6</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graphicFrame>
        <p:nvGraphicFramePr>
          <p:cNvPr id="3" name="Table 2">
            <a:extLst>
              <a:ext uri="{FF2B5EF4-FFF2-40B4-BE49-F238E27FC236}">
                <a16:creationId xmlns:a16="http://schemas.microsoft.com/office/drawing/2014/main" id="{26DFDDD5-7499-4697-0CD9-BB0BA9C3BA04}"/>
              </a:ext>
            </a:extLst>
          </p:cNvPr>
          <p:cNvGraphicFramePr>
            <a:graphicFrameLocks noGrp="1"/>
          </p:cNvGraphicFramePr>
          <p:nvPr>
            <p:extLst>
              <p:ext uri="{D42A27DB-BD31-4B8C-83A1-F6EECF244321}">
                <p14:modId xmlns:p14="http://schemas.microsoft.com/office/powerpoint/2010/main" val="2249656949"/>
              </p:ext>
            </p:extLst>
          </p:nvPr>
        </p:nvGraphicFramePr>
        <p:xfrm>
          <a:off x="367153" y="5765760"/>
          <a:ext cx="10953863" cy="370840"/>
        </p:xfrm>
        <a:graphic>
          <a:graphicData uri="http://schemas.openxmlformats.org/drawingml/2006/table">
            <a:tbl>
              <a:tblPr firstRow="1" bandRow="1">
                <a:tableStyleId>{5C22544A-7EE6-4342-B048-85BDC9FD1C3A}</a:tableStyleId>
              </a:tblPr>
              <a:tblGrid>
                <a:gridCol w="2229868">
                  <a:extLst>
                    <a:ext uri="{9D8B030D-6E8A-4147-A177-3AD203B41FA5}">
                      <a16:colId xmlns:a16="http://schemas.microsoft.com/office/drawing/2014/main" val="1446375910"/>
                    </a:ext>
                  </a:extLst>
                </a:gridCol>
                <a:gridCol w="2193498">
                  <a:extLst>
                    <a:ext uri="{9D8B030D-6E8A-4147-A177-3AD203B41FA5}">
                      <a16:colId xmlns:a16="http://schemas.microsoft.com/office/drawing/2014/main" val="2417498052"/>
                    </a:ext>
                  </a:extLst>
                </a:gridCol>
                <a:gridCol w="2362228">
                  <a:extLst>
                    <a:ext uri="{9D8B030D-6E8A-4147-A177-3AD203B41FA5}">
                      <a16:colId xmlns:a16="http://schemas.microsoft.com/office/drawing/2014/main" val="326896266"/>
                    </a:ext>
                  </a:extLst>
                </a:gridCol>
                <a:gridCol w="2155999">
                  <a:extLst>
                    <a:ext uri="{9D8B030D-6E8A-4147-A177-3AD203B41FA5}">
                      <a16:colId xmlns:a16="http://schemas.microsoft.com/office/drawing/2014/main" val="119444491"/>
                    </a:ext>
                  </a:extLst>
                </a:gridCol>
                <a:gridCol w="2012270">
                  <a:extLst>
                    <a:ext uri="{9D8B030D-6E8A-4147-A177-3AD203B41FA5}">
                      <a16:colId xmlns:a16="http://schemas.microsoft.com/office/drawing/2014/main" val="2814887999"/>
                    </a:ext>
                  </a:extLst>
                </a:gridCol>
              </a:tblGrid>
              <a:tr h="370840">
                <a:tc>
                  <a:txBody>
                    <a:bodyPr/>
                    <a:lstStyle/>
                    <a:p>
                      <a:pPr algn="ctr"/>
                      <a:r>
                        <a:rPr lang="en-US" sz="1400" dirty="0">
                          <a:solidFill>
                            <a:schemeClr val="tx1"/>
                          </a:solidFill>
                        </a:rPr>
                        <a:t>43.6</a:t>
                      </a:r>
                    </a:p>
                  </a:txBody>
                  <a:tcPr>
                    <a:solidFill>
                      <a:schemeClr val="bg2">
                        <a:lumMod val="95000"/>
                      </a:schemeClr>
                    </a:solidFill>
                  </a:tcPr>
                </a:tc>
                <a:tc>
                  <a:txBody>
                    <a:bodyPr/>
                    <a:lstStyle/>
                    <a:p>
                      <a:pPr algn="ctr"/>
                      <a:r>
                        <a:rPr lang="en-US" sz="1400" dirty="0">
                          <a:solidFill>
                            <a:schemeClr val="tx1"/>
                          </a:solidFill>
                        </a:rPr>
                        <a:t>    49.7</a:t>
                      </a:r>
                    </a:p>
                  </a:txBody>
                  <a:tcPr>
                    <a:solidFill>
                      <a:schemeClr val="bg2">
                        <a:lumMod val="95000"/>
                      </a:schemeClr>
                    </a:solidFill>
                  </a:tcPr>
                </a:tc>
                <a:tc>
                  <a:txBody>
                    <a:bodyPr/>
                    <a:lstStyle/>
                    <a:p>
                      <a:pPr algn="ctr"/>
                      <a:r>
                        <a:rPr lang="en-US" sz="1400" dirty="0">
                          <a:solidFill>
                            <a:schemeClr val="tx1"/>
                          </a:solidFill>
                        </a:rPr>
                        <a:t>  44.6</a:t>
                      </a:r>
                    </a:p>
                  </a:txBody>
                  <a:tcPr>
                    <a:solidFill>
                      <a:schemeClr val="bg2">
                        <a:lumMod val="95000"/>
                      </a:schemeClr>
                    </a:solidFill>
                  </a:tcPr>
                </a:tc>
                <a:tc>
                  <a:txBody>
                    <a:bodyPr/>
                    <a:lstStyle/>
                    <a:p>
                      <a:pPr algn="ctr"/>
                      <a:r>
                        <a:rPr lang="en-US" sz="1400" dirty="0">
                          <a:solidFill>
                            <a:schemeClr val="tx1"/>
                          </a:solidFill>
                        </a:rPr>
                        <a:t>   41.7</a:t>
                      </a:r>
                    </a:p>
                  </a:txBody>
                  <a:tcPr>
                    <a:solidFill>
                      <a:schemeClr val="bg2">
                        <a:lumMod val="95000"/>
                      </a:schemeClr>
                    </a:solidFill>
                  </a:tcPr>
                </a:tc>
                <a:tc>
                  <a:txBody>
                    <a:bodyPr/>
                    <a:lstStyle/>
                    <a:p>
                      <a:pPr algn="ctr"/>
                      <a:r>
                        <a:rPr lang="en-US" sz="1400" dirty="0">
                          <a:solidFill>
                            <a:schemeClr val="tx1"/>
                          </a:solidFill>
                        </a:rPr>
                        <a:t>        </a:t>
                      </a:r>
                      <a:r>
                        <a:rPr lang="en-US" sz="1400" dirty="0">
                          <a:solidFill>
                            <a:schemeClr val="tx1"/>
                          </a:solidFill>
                          <a:highlight>
                            <a:srgbClr val="FFFF00"/>
                          </a:highlight>
                        </a:rPr>
                        <a:t>42.7</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spTree>
    <p:extLst>
      <p:ext uri="{BB962C8B-B14F-4D97-AF65-F5344CB8AC3E}">
        <p14:creationId xmlns:p14="http://schemas.microsoft.com/office/powerpoint/2010/main" val="70255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aphicFrame>
        <p:nvGraphicFramePr>
          <p:cNvPr id="5" name="Chart 4">
            <a:extLst>
              <a:ext uri="{FF2B5EF4-FFF2-40B4-BE49-F238E27FC236}">
                <a16:creationId xmlns:a16="http://schemas.microsoft.com/office/drawing/2014/main" id="{B318E506-5D62-1875-2FCE-835A7A43943B}"/>
              </a:ext>
            </a:extLst>
          </p:cNvPr>
          <p:cNvGraphicFramePr/>
          <p:nvPr>
            <p:extLst>
              <p:ext uri="{D42A27DB-BD31-4B8C-83A1-F6EECF244321}">
                <p14:modId xmlns:p14="http://schemas.microsoft.com/office/powerpoint/2010/main" val="2776605844"/>
              </p:ext>
            </p:extLst>
          </p:nvPr>
        </p:nvGraphicFramePr>
        <p:xfrm>
          <a:off x="425931" y="984182"/>
          <a:ext cx="10264492" cy="23552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5" name="Table 74">
            <a:extLst>
              <a:ext uri="{FF2B5EF4-FFF2-40B4-BE49-F238E27FC236}">
                <a16:creationId xmlns:a16="http://schemas.microsoft.com/office/drawing/2014/main" id="{1DD34E07-CA6C-C65C-DD84-DD57398EF959}"/>
              </a:ext>
            </a:extLst>
          </p:cNvPr>
          <p:cNvGraphicFramePr>
            <a:graphicFrameLocks noGrp="1"/>
          </p:cNvGraphicFramePr>
          <p:nvPr>
            <p:extLst>
              <p:ext uri="{D42A27DB-BD31-4B8C-83A1-F6EECF244321}">
                <p14:modId xmlns:p14="http://schemas.microsoft.com/office/powerpoint/2010/main" val="873106099"/>
              </p:ext>
            </p:extLst>
          </p:nvPr>
        </p:nvGraphicFramePr>
        <p:xfrm>
          <a:off x="425931" y="205123"/>
          <a:ext cx="11349301" cy="659892"/>
        </p:xfrm>
        <a:graphic>
          <a:graphicData uri="http://schemas.openxmlformats.org/drawingml/2006/table">
            <a:tbl>
              <a:tblPr firstRow="1" firstCol="1" bandRow="1"/>
              <a:tblGrid>
                <a:gridCol w="11349301">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kern="1200" dirty="0">
                          <a:solidFill>
                            <a:srgbClr val="00549F"/>
                          </a:solidFill>
                          <a:latin typeface="Calibri" panose="020F0502020204030204" pitchFamily="34" charset="0"/>
                          <a:ea typeface="+mn-ea"/>
                          <a:cs typeface="+mn-cs"/>
                        </a:rPr>
                        <a:t>Grade 6 </a:t>
                      </a:r>
                      <a:r>
                        <a:rPr lang="en-CA" sz="4000" b="1" i="1" dirty="0">
                          <a:solidFill>
                            <a:srgbClr val="00549F"/>
                          </a:solidFill>
                          <a:latin typeface="Calibri" panose="020F0502020204030204" pitchFamily="34" charset="0"/>
                          <a:ea typeface="+mj-ea"/>
                          <a:cs typeface="+mj-cs"/>
                        </a:rPr>
                        <a:t>French Oral </a:t>
                      </a:r>
                      <a:r>
                        <a:rPr lang="en-CA" sz="4000" b="1" i="1" kern="1200" dirty="0">
                          <a:solidFill>
                            <a:srgbClr val="00549F"/>
                          </a:solidFill>
                          <a:latin typeface="Calibri" panose="020F0502020204030204" pitchFamily="34" charset="0"/>
                          <a:ea typeface="+mn-ea"/>
                          <a:cs typeface="+mn-cs"/>
                        </a:rPr>
                        <a:t>(Province)</a:t>
                      </a:r>
                      <a:endParaRPr lang="en-CA" sz="4000" b="1" i="1" dirty="0">
                        <a:solidFill>
                          <a:srgbClr val="00549F"/>
                        </a:solidFill>
                        <a:latin typeface="Calibri" panose="020F0502020204030204" pitchFamily="34" charset="0"/>
                        <a:ea typeface="+mj-ea"/>
                        <a:cs typeface="+mj-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77" name="Chart 76">
            <a:extLst>
              <a:ext uri="{FF2B5EF4-FFF2-40B4-BE49-F238E27FC236}">
                <a16:creationId xmlns:a16="http://schemas.microsoft.com/office/drawing/2014/main" id="{BDDCA31B-663D-42FA-A840-97305EE743E3}"/>
              </a:ext>
            </a:extLst>
          </p:cNvPr>
          <p:cNvGraphicFramePr>
            <a:graphicFrameLocks/>
          </p:cNvGraphicFramePr>
          <p:nvPr>
            <p:extLst>
              <p:ext uri="{D42A27DB-BD31-4B8C-83A1-F6EECF244321}">
                <p14:modId xmlns:p14="http://schemas.microsoft.com/office/powerpoint/2010/main" val="1239851057"/>
              </p:ext>
            </p:extLst>
          </p:nvPr>
        </p:nvGraphicFramePr>
        <p:xfrm>
          <a:off x="2848458" y="3518596"/>
          <a:ext cx="8299905" cy="31039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637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aphicFrame>
        <p:nvGraphicFramePr>
          <p:cNvPr id="4" name="Chart 3">
            <a:extLst>
              <a:ext uri="{FF2B5EF4-FFF2-40B4-BE49-F238E27FC236}">
                <a16:creationId xmlns:a16="http://schemas.microsoft.com/office/drawing/2014/main" id="{AB0B2582-25D3-45E0-864E-714B3E0CBEF6}"/>
              </a:ext>
            </a:extLst>
          </p:cNvPr>
          <p:cNvGraphicFramePr/>
          <p:nvPr>
            <p:extLst>
              <p:ext uri="{D42A27DB-BD31-4B8C-83A1-F6EECF244321}">
                <p14:modId xmlns:p14="http://schemas.microsoft.com/office/powerpoint/2010/main" val="873348256"/>
              </p:ext>
            </p:extLst>
          </p:nvPr>
        </p:nvGraphicFramePr>
        <p:xfrm>
          <a:off x="360044" y="1035717"/>
          <a:ext cx="5100231" cy="2393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4C420F2-F1E9-4AA2-8FDF-01D587D9B216}"/>
              </a:ext>
            </a:extLst>
          </p:cNvPr>
          <p:cNvGraphicFramePr/>
          <p:nvPr>
            <p:extLst>
              <p:ext uri="{D42A27DB-BD31-4B8C-83A1-F6EECF244321}">
                <p14:modId xmlns:p14="http://schemas.microsoft.com/office/powerpoint/2010/main" val="37940919"/>
              </p:ext>
            </p:extLst>
          </p:nvPr>
        </p:nvGraphicFramePr>
        <p:xfrm>
          <a:off x="6731726" y="1035717"/>
          <a:ext cx="5138327" cy="2375903"/>
        </p:xfrm>
        <a:graphic>
          <a:graphicData uri="http://schemas.openxmlformats.org/drawingml/2006/chart">
            <c:chart xmlns:c="http://schemas.openxmlformats.org/drawingml/2006/chart" xmlns:r="http://schemas.openxmlformats.org/officeDocument/2006/relationships" r:id="rId4"/>
          </a:graphicData>
        </a:graphic>
      </p:graphicFrame>
      <p:pic>
        <p:nvPicPr>
          <p:cNvPr id="75" name="Picture 74">
            <a:extLst>
              <a:ext uri="{FF2B5EF4-FFF2-40B4-BE49-F238E27FC236}">
                <a16:creationId xmlns:a16="http://schemas.microsoft.com/office/drawing/2014/main" id="{8A34C2F3-F999-1B02-D070-FB80A369B273}"/>
              </a:ext>
            </a:extLst>
          </p:cNvPr>
          <p:cNvPicPr>
            <a:picLocks noChangeAspect="1"/>
          </p:cNvPicPr>
          <p:nvPr/>
        </p:nvPicPr>
        <p:blipFill>
          <a:blip r:embed="rId5"/>
          <a:stretch>
            <a:fillRect/>
          </a:stretch>
        </p:blipFill>
        <p:spPr>
          <a:xfrm>
            <a:off x="342900" y="82562"/>
            <a:ext cx="2066925" cy="876300"/>
          </a:xfrm>
          <a:prstGeom prst="rect">
            <a:avLst/>
          </a:prstGeom>
        </p:spPr>
      </p:pic>
      <p:graphicFrame>
        <p:nvGraphicFramePr>
          <p:cNvPr id="76" name="Chart 75">
            <a:extLst>
              <a:ext uri="{FF2B5EF4-FFF2-40B4-BE49-F238E27FC236}">
                <a16:creationId xmlns:a16="http://schemas.microsoft.com/office/drawing/2014/main" id="{D6740BDD-5C67-4873-ACCF-B0D99721E639}"/>
              </a:ext>
            </a:extLst>
          </p:cNvPr>
          <p:cNvGraphicFramePr/>
          <p:nvPr>
            <p:extLst>
              <p:ext uri="{D42A27DB-BD31-4B8C-83A1-F6EECF244321}">
                <p14:modId xmlns:p14="http://schemas.microsoft.com/office/powerpoint/2010/main" val="406895233"/>
              </p:ext>
            </p:extLst>
          </p:nvPr>
        </p:nvGraphicFramePr>
        <p:xfrm>
          <a:off x="360044" y="4180114"/>
          <a:ext cx="5204733" cy="2544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7" name="Chart 76">
            <a:extLst>
              <a:ext uri="{FF2B5EF4-FFF2-40B4-BE49-F238E27FC236}">
                <a16:creationId xmlns:a16="http://schemas.microsoft.com/office/drawing/2014/main" id="{9F0A53FC-7E05-4F80-BE53-2AFB492D65B0}"/>
              </a:ext>
            </a:extLst>
          </p:cNvPr>
          <p:cNvGraphicFramePr/>
          <p:nvPr>
            <p:extLst>
              <p:ext uri="{D42A27DB-BD31-4B8C-83A1-F6EECF244321}">
                <p14:modId xmlns:p14="http://schemas.microsoft.com/office/powerpoint/2010/main" val="3877194922"/>
              </p:ext>
            </p:extLst>
          </p:nvPr>
        </p:nvGraphicFramePr>
        <p:xfrm>
          <a:off x="5753515" y="3709851"/>
          <a:ext cx="6116540" cy="30145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8" name="Table 77">
            <a:extLst>
              <a:ext uri="{FF2B5EF4-FFF2-40B4-BE49-F238E27FC236}">
                <a16:creationId xmlns:a16="http://schemas.microsoft.com/office/drawing/2014/main" id="{40F01500-3655-767E-99F4-A34912AA247E}"/>
              </a:ext>
            </a:extLst>
          </p:cNvPr>
          <p:cNvGraphicFramePr>
            <a:graphicFrameLocks noGrp="1"/>
          </p:cNvGraphicFramePr>
          <p:nvPr>
            <p:extLst>
              <p:ext uri="{D42A27DB-BD31-4B8C-83A1-F6EECF244321}">
                <p14:modId xmlns:p14="http://schemas.microsoft.com/office/powerpoint/2010/main" val="1821182605"/>
              </p:ext>
            </p:extLst>
          </p:nvPr>
        </p:nvGraphicFramePr>
        <p:xfrm>
          <a:off x="2409825" y="205123"/>
          <a:ext cx="9439275" cy="787654"/>
        </p:xfrm>
        <a:graphic>
          <a:graphicData uri="http://schemas.openxmlformats.org/drawingml/2006/table">
            <a:tbl>
              <a:tblPr firstRow="1" firstCol="1" bandRow="1"/>
              <a:tblGrid>
                <a:gridCol w="9439275">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2800" b="1" i="1" kern="1200" dirty="0">
                          <a:solidFill>
                            <a:srgbClr val="00549F"/>
                          </a:solidFill>
                          <a:latin typeface="Calibri" panose="020F0502020204030204" pitchFamily="34" charset="0"/>
                          <a:ea typeface="+mn-ea"/>
                          <a:cs typeface="+mn-cs"/>
                        </a:rPr>
                        <a:t>Grade 6 </a:t>
                      </a:r>
                      <a:r>
                        <a:rPr lang="en-CA" sz="2800" b="1" i="1" dirty="0">
                          <a:solidFill>
                            <a:srgbClr val="00549F"/>
                          </a:solidFill>
                          <a:latin typeface="Calibri" panose="020F0502020204030204" pitchFamily="34" charset="0"/>
                          <a:ea typeface="+mj-ea"/>
                          <a:cs typeface="+mj-cs"/>
                        </a:rPr>
                        <a:t>French Oral Proficiency % Success over Time by District </a:t>
                      </a:r>
                      <a:r>
                        <a:rPr lang="en-US" sz="1800" i="1" kern="1200" dirty="0">
                          <a:solidFill>
                            <a:srgbClr val="005289"/>
                          </a:solidFill>
                          <a:effectLst/>
                          <a:latin typeface="+mn-lt"/>
                          <a:ea typeface="+mn-ea"/>
                          <a:cs typeface="+mn-cs"/>
                        </a:rPr>
                        <a:t>2022-2023 Grade 6 FSL Oral Proficiency Interviews (EFI Only)</a:t>
                      </a:r>
                      <a:endParaRPr lang="en-CA" sz="2800" b="1" i="1" dirty="0">
                        <a:solidFill>
                          <a:srgbClr val="005289"/>
                        </a:solidFill>
                        <a:latin typeface="Calibri" panose="020F0502020204030204" pitchFamily="34" charset="0"/>
                        <a:ea typeface="+mj-ea"/>
                        <a:cs typeface="+mj-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spTree>
    <p:extLst>
      <p:ext uri="{BB962C8B-B14F-4D97-AF65-F5344CB8AC3E}">
        <p14:creationId xmlns:p14="http://schemas.microsoft.com/office/powerpoint/2010/main" val="95246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1597C2-A8DB-4558-A70A-C90BF38C9985}"/>
              </a:ext>
            </a:extLst>
          </p:cNvPr>
          <p:cNvSpPr/>
          <p:nvPr/>
        </p:nvSpPr>
        <p:spPr>
          <a:xfrm>
            <a:off x="-1" y="0"/>
            <a:ext cx="2593911" cy="6858000"/>
          </a:xfrm>
          <a:prstGeom prst="rect">
            <a:avLst/>
          </a:prstGeom>
          <a:solidFill>
            <a:srgbClr val="00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B5C9E5E5-4CEB-4EF4-988D-9B30834FB906}"/>
              </a:ext>
            </a:extLst>
          </p:cNvPr>
          <p:cNvSpPr/>
          <p:nvPr/>
        </p:nvSpPr>
        <p:spPr>
          <a:xfrm>
            <a:off x="114695" y="1478843"/>
            <a:ext cx="2321119" cy="327564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en-CA" sz="3200" dirty="0">
                <a:solidFill>
                  <a:schemeClr val="bg1"/>
                </a:solidFill>
                <a:cs typeface="Times New Roman" panose="02020603050405020304" pitchFamily="18" charset="0"/>
              </a:rPr>
              <a:t>2022-23 Results</a:t>
            </a:r>
          </a:p>
        </p:txBody>
      </p:sp>
      <p:grpSp>
        <p:nvGrpSpPr>
          <p:cNvPr id="45" name="Graphic 7">
            <a:extLst>
              <a:ext uri="{FF2B5EF4-FFF2-40B4-BE49-F238E27FC236}">
                <a16:creationId xmlns:a16="http://schemas.microsoft.com/office/drawing/2014/main" id="{39184AD2-46DE-41EE-8E34-B26CF56C20CC}"/>
              </a:ext>
            </a:extLst>
          </p:cNvPr>
          <p:cNvGrpSpPr/>
          <p:nvPr/>
        </p:nvGrpSpPr>
        <p:grpSpPr>
          <a:xfrm>
            <a:off x="590934" y="5839067"/>
            <a:ext cx="1463795" cy="505295"/>
            <a:chOff x="1247686" y="5656362"/>
            <a:chExt cx="1463795" cy="505295"/>
          </a:xfrm>
        </p:grpSpPr>
        <p:sp>
          <p:nvSpPr>
            <p:cNvPr id="46" name="Freeform: Shape 45">
              <a:extLst>
                <a:ext uri="{FF2B5EF4-FFF2-40B4-BE49-F238E27FC236}">
                  <a16:creationId xmlns:a16="http://schemas.microsoft.com/office/drawing/2014/main" id="{29D6E628-CB19-4292-86A4-379EF0B82446}"/>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44993245-D129-482B-B4A8-C58DD8FEA910}"/>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B9C23E63-29DA-42C1-8FEC-69DFC19A0FCE}"/>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D9DE41BF-050C-4A37-8D1D-16AEA1EC7511}"/>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DD357284-B21A-499A-AD8E-9252377BED64}"/>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711E82C3-3B97-4F21-8752-E3608A7D29A4}"/>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0F4E918F-0DA4-497D-AC86-9271C4587A4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2CD03265-6599-4A07-BF25-DC9A4C54DFD1}"/>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A0CB49F7-19A7-4041-AC13-8E43C6574F52}"/>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62270C4B-C0CF-4CA2-B235-124F017E0B87}"/>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58A5F47-1454-4C4A-B490-1E3C1F3C8B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B2D472A0-2169-413B-A5DC-8E51ECA779D1}"/>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C739D8ED-D209-4FB1-AE50-B5BEDB191B54}"/>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AA2102A-2880-4BEE-A4D8-B8DB9577B256}"/>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A58A8CB1-2848-42B1-8FC3-30DFA2CEEE86}"/>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AFD88D04-58D8-4741-AA62-BE43327F5D72}"/>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BE04D8E4-48DA-4DB3-ABA7-4AC7875FC984}"/>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10F270AE-0CA6-44A0-AD57-51626F376850}"/>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BAABB83C-66E2-470B-AF76-F01F1134C8B9}"/>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D3A23248-0457-45B8-A29D-2D0C0B27D314}"/>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C9D6E3D-98FC-409E-B618-FB9B9EE48449}"/>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6428EBF6-2E96-43A9-B628-C97DD57D1429}"/>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563E6CF8-8E66-41B9-BEC3-379FD5939F19}"/>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42FA1F22-007C-4216-99A8-0172D17246DC}"/>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E55DB051-EED0-479D-BDA2-438160D48285}"/>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86E96E20-053C-4085-8D0A-F42E2FD1F7F4}"/>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72" name="Freeform: Shape 71">
              <a:extLst>
                <a:ext uri="{FF2B5EF4-FFF2-40B4-BE49-F238E27FC236}">
                  <a16:creationId xmlns:a16="http://schemas.microsoft.com/office/drawing/2014/main" id="{D72BEEDA-8FFE-4598-A25A-DEB81693AB6D}"/>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73" name="Freeform: Shape 72">
              <a:extLst>
                <a:ext uri="{FF2B5EF4-FFF2-40B4-BE49-F238E27FC236}">
                  <a16:creationId xmlns:a16="http://schemas.microsoft.com/office/drawing/2014/main" id="{09455AB9-C87F-44EA-B57F-275FD9A839D3}"/>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4" name="Freeform: Shape 73">
              <a:extLst>
                <a:ext uri="{FF2B5EF4-FFF2-40B4-BE49-F238E27FC236}">
                  <a16:creationId xmlns:a16="http://schemas.microsoft.com/office/drawing/2014/main" id="{F495B196-D21E-408B-AB56-A1C14C76ACF8}"/>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5" name="Freeform: Shape 74">
              <a:extLst>
                <a:ext uri="{FF2B5EF4-FFF2-40B4-BE49-F238E27FC236}">
                  <a16:creationId xmlns:a16="http://schemas.microsoft.com/office/drawing/2014/main" id="{F6578539-F5CE-4599-BD2A-77A7AA094DCD}"/>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6" name="Freeform: Shape 75">
              <a:extLst>
                <a:ext uri="{FF2B5EF4-FFF2-40B4-BE49-F238E27FC236}">
                  <a16:creationId xmlns:a16="http://schemas.microsoft.com/office/drawing/2014/main" id="{9A7D4910-1490-4566-BE31-2318E23C97A0}"/>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38" name="Title 1">
            <a:extLst>
              <a:ext uri="{FF2B5EF4-FFF2-40B4-BE49-F238E27FC236}">
                <a16:creationId xmlns:a16="http://schemas.microsoft.com/office/drawing/2014/main" id="{AB66EF4B-4493-42E9-8D58-61A74A832C12}"/>
              </a:ext>
            </a:extLst>
          </p:cNvPr>
          <p:cNvSpPr txBox="1">
            <a:spLocks/>
          </p:cNvSpPr>
          <p:nvPr/>
        </p:nvSpPr>
        <p:spPr>
          <a:xfrm>
            <a:off x="3062623" y="180350"/>
            <a:ext cx="8475198" cy="6158020"/>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 algn="l">
              <a:spcBef>
                <a:spcPts val="0"/>
              </a:spcBef>
              <a:defRPr/>
            </a:pPr>
            <a:r>
              <a:rPr lang="en-US" sz="3600" b="1" i="1" dirty="0">
                <a:solidFill>
                  <a:srgbClr val="0070C0"/>
                </a:solidFill>
                <a:latin typeface="Calibri" panose="020F0502020204030204" pitchFamily="34" charset="0"/>
                <a:cs typeface="Times New Roman" panose="02020603050405020304" pitchFamily="18" charset="0"/>
              </a:rPr>
              <a:t>Provincial Assessments Administered in 2022-23</a:t>
            </a:r>
            <a:br>
              <a:rPr lang="en-US" sz="2500" b="1" i="1" dirty="0">
                <a:solidFill>
                  <a:srgbClr val="0070C0"/>
                </a:solidFill>
                <a:latin typeface="Calibri" panose="020F0502020204030204" pitchFamily="34" charset="0"/>
                <a:cs typeface="Times New Roman" panose="02020603050405020304" pitchFamily="18" charset="0"/>
              </a:rPr>
            </a:br>
            <a:b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4 English Reading </a:t>
            </a:r>
            <a:b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4 Scientific Literacy</a:t>
            </a:r>
            <a:b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CA"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5 Mathematics</a:t>
            </a:r>
          </a:p>
          <a:p>
            <a:pPr marL="34290" algn="l">
              <a:spcBef>
                <a:spcPts val="0"/>
              </a:spcBef>
              <a:defRPr/>
            </a:pPr>
            <a:r>
              <a:rPr lang="en-CA"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5 FI Reading</a:t>
            </a:r>
            <a:b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endPar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 algn="l">
              <a:spcBef>
                <a:spcPts val="0"/>
              </a:spcBef>
              <a:defRPr/>
            </a:pPr>
            <a: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6 English Reading </a:t>
            </a:r>
            <a:b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6 Scientific Literacy</a:t>
            </a:r>
            <a:b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CA" sz="2700" b="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7 FI Reading</a:t>
            </a:r>
          </a:p>
          <a:p>
            <a:pPr marL="34290" algn="l" eaLnBrk="1" fontAlgn="auto" hangingPunct="1">
              <a:spcBef>
                <a:spcPts val="0"/>
              </a:spcBef>
              <a:spcAft>
                <a:spcPts val="0"/>
              </a:spcAft>
              <a:defRPr/>
            </a:pPr>
            <a:r>
              <a:rPr lang="en-CA" sz="2700" b="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7 PIF Reading</a:t>
            </a:r>
          </a:p>
          <a:p>
            <a:pPr marL="34290" algn="l" eaLnBrk="1" fontAlgn="auto" hangingPunct="1">
              <a:spcBef>
                <a:spcPts val="0"/>
              </a:spcBef>
              <a:spcAft>
                <a:spcPts val="0"/>
              </a:spcAft>
              <a:defRPr/>
            </a:pPr>
            <a:r>
              <a:rPr lang="en-CA" sz="2700" b="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7 Mathematics</a:t>
            </a:r>
          </a:p>
          <a:p>
            <a:pPr marL="34290" algn="l" eaLnBrk="1" fontAlgn="auto" hangingPunct="1">
              <a:spcBef>
                <a:spcPts val="0"/>
              </a:spcBef>
              <a:spcAft>
                <a:spcPts val="0"/>
              </a:spcAft>
              <a:defRPr/>
            </a:pPr>
            <a:r>
              <a:rPr lang="en-CA" sz="2700" b="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8 Scientific Literacy</a:t>
            </a:r>
          </a:p>
          <a:p>
            <a:pPr marL="34290" algn="l">
              <a:spcBef>
                <a:spcPts val="0"/>
              </a:spcBef>
              <a:defRPr/>
            </a:pPr>
            <a:endPar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 algn="l">
              <a:spcBef>
                <a:spcPts val="0"/>
              </a:spcBef>
              <a:defRPr/>
            </a:pPr>
            <a: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9 English Reading (ELPA)</a:t>
            </a:r>
            <a:br>
              <a:rPr lang="en-CA"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10 FI &amp; Post Intensive French Reading</a:t>
            </a:r>
            <a:b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endPar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 algn="l">
              <a:spcBef>
                <a:spcPts val="0"/>
              </a:spcBef>
              <a:defRPr/>
            </a:pPr>
            <a: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6 FSL Oral Proficiency Interviews (EFI Only)</a:t>
            </a:r>
            <a:br>
              <a:rPr lang="en-CA"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10 FSL Oral Proficiency Interviews </a:t>
            </a:r>
          </a:p>
          <a:p>
            <a:pPr marL="34290" algn="l">
              <a:spcBef>
                <a:spcPts val="0"/>
              </a:spcBef>
              <a:defRPr/>
            </a:pPr>
            <a:r>
              <a:rPr lang="en-US" sz="2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12 FSL Oral Proficiency Interviews</a:t>
            </a:r>
          </a:p>
        </p:txBody>
      </p:sp>
      <p:sp>
        <p:nvSpPr>
          <p:cNvPr id="41" name="Title 1">
            <a:extLst>
              <a:ext uri="{FF2B5EF4-FFF2-40B4-BE49-F238E27FC236}">
                <a16:creationId xmlns:a16="http://schemas.microsoft.com/office/drawing/2014/main" id="{77111A30-44C9-42D9-BA70-469F42F8545D}"/>
              </a:ext>
            </a:extLst>
          </p:cNvPr>
          <p:cNvSpPr txBox="1">
            <a:spLocks/>
          </p:cNvSpPr>
          <p:nvPr/>
        </p:nvSpPr>
        <p:spPr bwMode="auto">
          <a:xfrm>
            <a:off x="7391400" y="1524530"/>
            <a:ext cx="4489796" cy="19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a:lstStyle>
          <a:p>
            <a:pPr marL="34290" eaLnBrk="1" fontAlgn="auto" hangingPunct="1">
              <a:spcBef>
                <a:spcPts val="0"/>
              </a:spcBef>
              <a:spcAft>
                <a:spcPts val="0"/>
              </a:spcAft>
              <a:defRPr/>
            </a:pPr>
            <a:r>
              <a:rPr lang="en-US" sz="3200" i="1" cap="none" dirty="0">
                <a:solidFill>
                  <a:srgbClr val="0070C0"/>
                </a:solidFill>
                <a:latin typeface="Calibri" panose="020F0502020204030204" pitchFamily="34" charset="0"/>
                <a:cs typeface="Times New Roman" panose="02020603050405020304" pitchFamily="18" charset="0"/>
              </a:rPr>
              <a:t>Under Development</a:t>
            </a:r>
          </a:p>
          <a:p>
            <a:pPr marL="34290" eaLnBrk="1" fontAlgn="auto" hangingPunct="1">
              <a:spcBef>
                <a:spcPts val="0"/>
              </a:spcBef>
              <a:spcAft>
                <a:spcPts val="0"/>
              </a:spcAft>
              <a:defRPr/>
            </a:pPr>
            <a:endParaRPr lang="en-US" sz="700" i="1" cap="none" dirty="0">
              <a:solidFill>
                <a:srgbClr val="0070C0"/>
              </a:solidFill>
              <a:latin typeface="Calibri" panose="020F0502020204030204" pitchFamily="34" charset="0"/>
              <a:cs typeface="Times New Roman" panose="02020603050405020304" pitchFamily="18" charset="0"/>
            </a:endParaRPr>
          </a:p>
          <a:p>
            <a:pPr marL="34290" eaLnBrk="1" fontAlgn="auto" hangingPunct="1">
              <a:spcBef>
                <a:spcPts val="0"/>
              </a:spcBef>
              <a:spcAft>
                <a:spcPts val="0"/>
              </a:spcAft>
              <a:defRPr/>
            </a:pPr>
            <a:r>
              <a:rPr lang="en-US" sz="2400" b="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Early Grades English &amp; FI  Reading </a:t>
            </a:r>
          </a:p>
          <a:p>
            <a:pPr marL="34290" eaLnBrk="1" fontAlgn="auto" hangingPunct="1">
              <a:spcBef>
                <a:spcPts val="0"/>
              </a:spcBef>
              <a:spcAft>
                <a:spcPts val="0"/>
              </a:spcAft>
              <a:defRPr/>
            </a:pPr>
            <a:r>
              <a:rPr lang="en-CA" sz="2400" b="0" cap="none" dirty="0">
                <a:solidFill>
                  <a:srgbClr val="000000"/>
                </a:solidFill>
                <a:latin typeface="Calibri" panose="020F0502020204030204" pitchFamily="34" charset="0"/>
                <a:cs typeface="Times New Roman" panose="02020603050405020304" pitchFamily="18" charset="0"/>
              </a:rPr>
              <a:t>Early Grades Math</a:t>
            </a:r>
          </a:p>
        </p:txBody>
      </p:sp>
    </p:spTree>
    <p:extLst>
      <p:ext uri="{BB962C8B-B14F-4D97-AF65-F5344CB8AC3E}">
        <p14:creationId xmlns:p14="http://schemas.microsoft.com/office/powerpoint/2010/main" val="52141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2" name="Rectangle 1">
            <a:extLst>
              <a:ext uri="{FF2B5EF4-FFF2-40B4-BE49-F238E27FC236}">
                <a16:creationId xmlns:a16="http://schemas.microsoft.com/office/drawing/2014/main" id="{746CAF2F-F6F0-46DE-57AD-9D814FAF903C}"/>
              </a:ext>
            </a:extLst>
          </p:cNvPr>
          <p:cNvSpPr/>
          <p:nvPr/>
        </p:nvSpPr>
        <p:spPr>
          <a:xfrm>
            <a:off x="-1" y="0"/>
            <a:ext cx="246697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591A37E1-96CA-3911-9694-8A03D2970954}"/>
              </a:ext>
            </a:extLst>
          </p:cNvPr>
          <p:cNvGrpSpPr/>
          <p:nvPr/>
        </p:nvGrpSpPr>
        <p:grpSpPr>
          <a:xfrm>
            <a:off x="82003" y="331435"/>
            <a:ext cx="2214449" cy="6041502"/>
            <a:chOff x="82003" y="331435"/>
            <a:chExt cx="2214449" cy="6041502"/>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82003" y="331435"/>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r>
                <a:rPr lang="en-CA" sz="3200" dirty="0">
                  <a:solidFill>
                    <a:schemeClr val="bg1"/>
                  </a:solidFill>
                  <a:cs typeface="Times New Roman" panose="02020603050405020304" pitchFamily="18" charset="0"/>
                </a:rPr>
                <a:t>2022-23 Results</a:t>
              </a:r>
            </a:p>
          </p:txBody>
        </p:sp>
      </p:grpSp>
      <p:graphicFrame>
        <p:nvGraphicFramePr>
          <p:cNvPr id="73" name="Table 72">
            <a:extLst>
              <a:ext uri="{FF2B5EF4-FFF2-40B4-BE49-F238E27FC236}">
                <a16:creationId xmlns:a16="http://schemas.microsoft.com/office/drawing/2014/main" id="{130FF64A-0B11-F50F-F6CC-31F6EF7E456E}"/>
              </a:ext>
            </a:extLst>
          </p:cNvPr>
          <p:cNvGraphicFramePr>
            <a:graphicFrameLocks noGrp="1"/>
          </p:cNvGraphicFramePr>
          <p:nvPr>
            <p:extLst>
              <p:ext uri="{D42A27DB-BD31-4B8C-83A1-F6EECF244321}">
                <p14:modId xmlns:p14="http://schemas.microsoft.com/office/powerpoint/2010/main" val="1981914203"/>
              </p:ext>
            </p:extLst>
          </p:nvPr>
        </p:nvGraphicFramePr>
        <p:xfrm>
          <a:off x="2721166" y="205123"/>
          <a:ext cx="9091389" cy="659892"/>
        </p:xfrm>
        <a:graphic>
          <a:graphicData uri="http://schemas.openxmlformats.org/drawingml/2006/table">
            <a:tbl>
              <a:tblPr firstRow="1" firstCol="1" bandRow="1"/>
              <a:tblGrid>
                <a:gridCol w="9091389">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3600" b="1" i="1" kern="1200" dirty="0">
                          <a:solidFill>
                            <a:srgbClr val="00549F"/>
                          </a:solidFill>
                          <a:latin typeface="Calibri" panose="020F0502020204030204" pitchFamily="34" charset="0"/>
                          <a:ea typeface="+mn-ea"/>
                          <a:cs typeface="+mn-cs"/>
                        </a:rPr>
                        <a:t>Grade 12 </a:t>
                      </a:r>
                      <a:r>
                        <a:rPr lang="en-CA" sz="3600" b="1" i="1" dirty="0">
                          <a:solidFill>
                            <a:srgbClr val="00549F"/>
                          </a:solidFill>
                          <a:latin typeface="Calibri" panose="020F0502020204030204" pitchFamily="34" charset="0"/>
                          <a:ea typeface="+mj-ea"/>
                          <a:cs typeface="+mj-cs"/>
                        </a:rPr>
                        <a:t>French Oral Proficiency </a:t>
                      </a:r>
                      <a:r>
                        <a:rPr lang="en-CA" sz="4000" b="1" i="1" kern="1200" dirty="0">
                          <a:solidFill>
                            <a:srgbClr val="00549F"/>
                          </a:solidFill>
                          <a:latin typeface="Calibri" panose="020F0502020204030204" pitchFamily="34" charset="0"/>
                          <a:ea typeface="+mn-ea"/>
                          <a:cs typeface="+mn-cs"/>
                        </a:rPr>
                        <a:t>(Province)</a:t>
                      </a:r>
                      <a:endParaRPr lang="en-CA" sz="4000" b="1" i="1" dirty="0">
                        <a:solidFill>
                          <a:srgbClr val="00549F"/>
                        </a:solidFill>
                        <a:latin typeface="Calibri" panose="020F0502020204030204" pitchFamily="34" charset="0"/>
                        <a:ea typeface="+mj-ea"/>
                        <a:cs typeface="+mj-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4" name="Chart 3">
            <a:extLst>
              <a:ext uri="{FF2B5EF4-FFF2-40B4-BE49-F238E27FC236}">
                <a16:creationId xmlns:a16="http://schemas.microsoft.com/office/drawing/2014/main" id="{7A6ADB07-0C5A-4D29-9E83-F345D882D258}"/>
              </a:ext>
            </a:extLst>
          </p:cNvPr>
          <p:cNvGraphicFramePr/>
          <p:nvPr>
            <p:extLst>
              <p:ext uri="{D42A27DB-BD31-4B8C-83A1-F6EECF244321}">
                <p14:modId xmlns:p14="http://schemas.microsoft.com/office/powerpoint/2010/main" val="3311381965"/>
              </p:ext>
            </p:extLst>
          </p:nvPr>
        </p:nvGraphicFramePr>
        <p:xfrm>
          <a:off x="2891794" y="1002535"/>
          <a:ext cx="8841170" cy="2716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7A77A97-24E8-4EAF-97CE-51EC964D0544}"/>
              </a:ext>
            </a:extLst>
          </p:cNvPr>
          <p:cNvGraphicFramePr/>
          <p:nvPr>
            <p:extLst>
              <p:ext uri="{D42A27DB-BD31-4B8C-83A1-F6EECF244321}">
                <p14:modId xmlns:p14="http://schemas.microsoft.com/office/powerpoint/2010/main" val="1509348741"/>
              </p:ext>
            </p:extLst>
          </p:nvPr>
        </p:nvGraphicFramePr>
        <p:xfrm>
          <a:off x="2837812" y="3887825"/>
          <a:ext cx="8895152" cy="2716251"/>
        </p:xfrm>
        <a:graphic>
          <a:graphicData uri="http://schemas.openxmlformats.org/drawingml/2006/chart">
            <c:chart xmlns:c="http://schemas.openxmlformats.org/drawingml/2006/chart" xmlns:r="http://schemas.openxmlformats.org/officeDocument/2006/relationships" r:id="rId4"/>
          </a:graphicData>
        </a:graphic>
      </p:graphicFrame>
      <p:sp>
        <p:nvSpPr>
          <p:cNvPr id="75" name="TextBox 74">
            <a:extLst>
              <a:ext uri="{FF2B5EF4-FFF2-40B4-BE49-F238E27FC236}">
                <a16:creationId xmlns:a16="http://schemas.microsoft.com/office/drawing/2014/main" id="{A40EEEA9-F933-B569-71E5-F3FD790BA206}"/>
              </a:ext>
            </a:extLst>
          </p:cNvPr>
          <p:cNvSpPr txBox="1"/>
          <p:nvPr/>
        </p:nvSpPr>
        <p:spPr>
          <a:xfrm>
            <a:off x="216682" y="2149380"/>
            <a:ext cx="2133242" cy="2677656"/>
          </a:xfrm>
          <a:prstGeom prst="rect">
            <a:avLst/>
          </a:prstGeom>
          <a:noFill/>
        </p:spPr>
        <p:txBody>
          <a:bodyPr wrap="square" rtlCol="0">
            <a:spAutoFit/>
          </a:bodyPr>
          <a:lstStyle/>
          <a:p>
            <a:pPr marL="285750" indent="-285750">
              <a:buFont typeface="Wingdings" panose="05000000000000000000" pitchFamily="2" charset="2"/>
              <a:buChar char="§"/>
            </a:pPr>
            <a:r>
              <a:rPr lang="en-CA" sz="2400" dirty="0">
                <a:solidFill>
                  <a:srgbClr val="FFFF00"/>
                </a:solidFill>
              </a:rPr>
              <a:t>1428 students assessed</a:t>
            </a:r>
          </a:p>
          <a:p>
            <a:pPr marL="285750" indent="-285750">
              <a:buFont typeface="Wingdings" panose="05000000000000000000" pitchFamily="2" charset="2"/>
              <a:buChar char="§"/>
            </a:pPr>
            <a:endParaRPr lang="en-CA" sz="2400" dirty="0">
              <a:solidFill>
                <a:srgbClr val="FFFF00"/>
              </a:solidFill>
            </a:endParaRPr>
          </a:p>
          <a:p>
            <a:pPr marL="285750" indent="-285750">
              <a:buFont typeface="Wingdings" panose="05000000000000000000" pitchFamily="2" charset="2"/>
              <a:buChar char="§"/>
            </a:pPr>
            <a:r>
              <a:rPr lang="en-CA" sz="2400" dirty="0">
                <a:solidFill>
                  <a:srgbClr val="FFFF00"/>
                </a:solidFill>
              </a:rPr>
              <a:t>1303 were at Intermediate or Above</a:t>
            </a:r>
          </a:p>
        </p:txBody>
      </p:sp>
    </p:spTree>
    <p:extLst>
      <p:ext uri="{BB962C8B-B14F-4D97-AF65-F5344CB8AC3E}">
        <p14:creationId xmlns:p14="http://schemas.microsoft.com/office/powerpoint/2010/main" val="482056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2" name="Rectangle 1">
            <a:extLst>
              <a:ext uri="{FF2B5EF4-FFF2-40B4-BE49-F238E27FC236}">
                <a16:creationId xmlns:a16="http://schemas.microsoft.com/office/drawing/2014/main" id="{746CAF2F-F6F0-46DE-57AD-9D814FAF903C}"/>
              </a:ext>
            </a:extLst>
          </p:cNvPr>
          <p:cNvSpPr/>
          <p:nvPr/>
        </p:nvSpPr>
        <p:spPr>
          <a:xfrm>
            <a:off x="-1" y="0"/>
            <a:ext cx="246697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591A37E1-96CA-3911-9694-8A03D2970954}"/>
              </a:ext>
            </a:extLst>
          </p:cNvPr>
          <p:cNvGrpSpPr/>
          <p:nvPr/>
        </p:nvGrpSpPr>
        <p:grpSpPr>
          <a:xfrm>
            <a:off x="117152" y="2284793"/>
            <a:ext cx="2214449" cy="4088144"/>
            <a:chOff x="117152" y="2284793"/>
            <a:chExt cx="2214449" cy="4088144"/>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117152" y="2284793"/>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en-CA" sz="3200" dirty="0">
                  <a:solidFill>
                    <a:schemeClr val="bg1"/>
                  </a:solidFill>
                  <a:cs typeface="Times New Roman" panose="02020603050405020304" pitchFamily="18" charset="0"/>
                </a:rPr>
                <a:t>2022-23 Results</a:t>
              </a:r>
            </a:p>
          </p:txBody>
        </p:sp>
      </p:grpSp>
      <p:graphicFrame>
        <p:nvGraphicFramePr>
          <p:cNvPr id="3" name="Table 2">
            <a:extLst>
              <a:ext uri="{FF2B5EF4-FFF2-40B4-BE49-F238E27FC236}">
                <a16:creationId xmlns:a16="http://schemas.microsoft.com/office/drawing/2014/main" id="{D381CE97-E8E7-E99C-36B8-E48AF400FA16}"/>
              </a:ext>
            </a:extLst>
          </p:cNvPr>
          <p:cNvGraphicFramePr>
            <a:graphicFrameLocks noGrp="1"/>
          </p:cNvGraphicFramePr>
          <p:nvPr>
            <p:extLst>
              <p:ext uri="{D42A27DB-BD31-4B8C-83A1-F6EECF244321}">
                <p14:modId xmlns:p14="http://schemas.microsoft.com/office/powerpoint/2010/main" val="2218533789"/>
              </p:ext>
            </p:extLst>
          </p:nvPr>
        </p:nvGraphicFramePr>
        <p:xfrm>
          <a:off x="2466975" y="205123"/>
          <a:ext cx="9522862" cy="659892"/>
        </p:xfrm>
        <a:graphic>
          <a:graphicData uri="http://schemas.openxmlformats.org/drawingml/2006/table">
            <a:tbl>
              <a:tblPr firstRow="1" firstCol="1" bandRow="1"/>
              <a:tblGrid>
                <a:gridCol w="9522862">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3600" b="1" i="1" kern="1200" dirty="0">
                          <a:solidFill>
                            <a:srgbClr val="00549F"/>
                          </a:solidFill>
                          <a:latin typeface="Calibri" panose="020F0502020204030204" pitchFamily="34" charset="0"/>
                          <a:ea typeface="+mn-ea"/>
                          <a:cs typeface="+mn-cs"/>
                        </a:rPr>
                        <a:t>Grade 12 </a:t>
                      </a:r>
                      <a:r>
                        <a:rPr lang="en-CA" sz="3600" b="1" i="1" dirty="0">
                          <a:solidFill>
                            <a:srgbClr val="00549F"/>
                          </a:solidFill>
                          <a:latin typeface="Calibri" panose="020F0502020204030204" pitchFamily="34" charset="0"/>
                          <a:ea typeface="+mj-ea"/>
                          <a:cs typeface="+mj-cs"/>
                        </a:rPr>
                        <a:t>French Oral Proficiency </a:t>
                      </a:r>
                      <a:r>
                        <a:rPr lang="en-CA" sz="4000" b="1" i="1" kern="1200" dirty="0">
                          <a:solidFill>
                            <a:srgbClr val="00549F"/>
                          </a:solidFill>
                          <a:latin typeface="Calibri" panose="020F0502020204030204" pitchFamily="34" charset="0"/>
                          <a:ea typeface="+mn-ea"/>
                          <a:cs typeface="+mn-cs"/>
                        </a:rPr>
                        <a:t>(Province)</a:t>
                      </a:r>
                      <a:endParaRPr lang="en-CA" sz="4000" b="1" i="1" dirty="0">
                        <a:solidFill>
                          <a:srgbClr val="00549F"/>
                        </a:solidFill>
                        <a:latin typeface="Calibri" panose="020F0502020204030204" pitchFamily="34" charset="0"/>
                        <a:ea typeface="+mj-ea"/>
                        <a:cs typeface="+mj-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5" name="Chart 4">
            <a:extLst>
              <a:ext uri="{FF2B5EF4-FFF2-40B4-BE49-F238E27FC236}">
                <a16:creationId xmlns:a16="http://schemas.microsoft.com/office/drawing/2014/main" id="{606A1E31-FFB3-4EB4-8054-4AF510DDB5CF}"/>
              </a:ext>
            </a:extLst>
          </p:cNvPr>
          <p:cNvGraphicFramePr>
            <a:graphicFrameLocks/>
          </p:cNvGraphicFramePr>
          <p:nvPr>
            <p:extLst>
              <p:ext uri="{D42A27DB-BD31-4B8C-83A1-F6EECF244321}">
                <p14:modId xmlns:p14="http://schemas.microsoft.com/office/powerpoint/2010/main" val="4264135464"/>
              </p:ext>
            </p:extLst>
          </p:nvPr>
        </p:nvGraphicFramePr>
        <p:xfrm>
          <a:off x="2635927" y="1246096"/>
          <a:ext cx="8879664" cy="5283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2756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2" name="Rectangle 1">
            <a:extLst>
              <a:ext uri="{FF2B5EF4-FFF2-40B4-BE49-F238E27FC236}">
                <a16:creationId xmlns:a16="http://schemas.microsoft.com/office/drawing/2014/main" id="{746CAF2F-F6F0-46DE-57AD-9D814FAF903C}"/>
              </a:ext>
            </a:extLst>
          </p:cNvPr>
          <p:cNvSpPr/>
          <p:nvPr/>
        </p:nvSpPr>
        <p:spPr>
          <a:xfrm>
            <a:off x="-1" y="0"/>
            <a:ext cx="246697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591A37E1-96CA-3911-9694-8A03D2970954}"/>
              </a:ext>
            </a:extLst>
          </p:cNvPr>
          <p:cNvGrpSpPr/>
          <p:nvPr/>
        </p:nvGrpSpPr>
        <p:grpSpPr>
          <a:xfrm>
            <a:off x="117152" y="2284793"/>
            <a:ext cx="2214449" cy="4088144"/>
            <a:chOff x="117152" y="2284793"/>
            <a:chExt cx="2214449" cy="4088144"/>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117152" y="2284793"/>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en-CA" sz="3200" dirty="0">
                  <a:solidFill>
                    <a:schemeClr val="bg1"/>
                  </a:solidFill>
                  <a:cs typeface="Times New Roman" panose="02020603050405020304" pitchFamily="18" charset="0"/>
                </a:rPr>
                <a:t>2022-23 Results</a:t>
              </a:r>
            </a:p>
          </p:txBody>
        </p:sp>
      </p:grpSp>
      <p:graphicFrame>
        <p:nvGraphicFramePr>
          <p:cNvPr id="3" name="Table 2">
            <a:extLst>
              <a:ext uri="{FF2B5EF4-FFF2-40B4-BE49-F238E27FC236}">
                <a16:creationId xmlns:a16="http://schemas.microsoft.com/office/drawing/2014/main" id="{D381CE97-E8E7-E99C-36B8-E48AF400FA16}"/>
              </a:ext>
            </a:extLst>
          </p:cNvPr>
          <p:cNvGraphicFramePr>
            <a:graphicFrameLocks noGrp="1"/>
          </p:cNvGraphicFramePr>
          <p:nvPr>
            <p:extLst>
              <p:ext uri="{D42A27DB-BD31-4B8C-83A1-F6EECF244321}">
                <p14:modId xmlns:p14="http://schemas.microsoft.com/office/powerpoint/2010/main" val="2184243251"/>
              </p:ext>
            </p:extLst>
          </p:nvPr>
        </p:nvGraphicFramePr>
        <p:xfrm>
          <a:off x="2466975" y="205123"/>
          <a:ext cx="9522862" cy="593916"/>
        </p:xfrm>
        <a:graphic>
          <a:graphicData uri="http://schemas.openxmlformats.org/drawingml/2006/table">
            <a:tbl>
              <a:tblPr firstRow="1" firstCol="1" bandRow="1"/>
              <a:tblGrid>
                <a:gridCol w="9522862">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3600" b="1" i="1" kern="1200" dirty="0">
                          <a:solidFill>
                            <a:srgbClr val="00549F"/>
                          </a:solidFill>
                          <a:latin typeface="Calibri" panose="020F0502020204030204" pitchFamily="34" charset="0"/>
                          <a:ea typeface="+mn-ea"/>
                          <a:cs typeface="+mn-cs"/>
                        </a:rPr>
                        <a:t>Grade 12 </a:t>
                      </a:r>
                      <a:r>
                        <a:rPr lang="en-CA" sz="3600" b="1" i="1" dirty="0">
                          <a:solidFill>
                            <a:srgbClr val="00549F"/>
                          </a:solidFill>
                          <a:latin typeface="Calibri" panose="020F0502020204030204" pitchFamily="34" charset="0"/>
                          <a:ea typeface="+mj-ea"/>
                          <a:cs typeface="+mj-cs"/>
                        </a:rPr>
                        <a:t>French Oral Proficiency (ASDW)</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pic>
        <p:nvPicPr>
          <p:cNvPr id="7" name="Picture 6">
            <a:extLst>
              <a:ext uri="{FF2B5EF4-FFF2-40B4-BE49-F238E27FC236}">
                <a16:creationId xmlns:a16="http://schemas.microsoft.com/office/drawing/2014/main" id="{176DFCB2-1CE3-D046-3590-EE6CCB693B7D}"/>
              </a:ext>
            </a:extLst>
          </p:cNvPr>
          <p:cNvPicPr>
            <a:picLocks noChangeAspect="1"/>
          </p:cNvPicPr>
          <p:nvPr/>
        </p:nvPicPr>
        <p:blipFill>
          <a:blip r:embed="rId3"/>
          <a:stretch>
            <a:fillRect/>
          </a:stretch>
        </p:blipFill>
        <p:spPr>
          <a:xfrm>
            <a:off x="5514359" y="1582978"/>
            <a:ext cx="5683841" cy="4466469"/>
          </a:xfrm>
          <a:prstGeom prst="rect">
            <a:avLst/>
          </a:prstGeom>
          <a:ln w="38100">
            <a:solidFill>
              <a:schemeClr val="tx1"/>
            </a:solidFill>
          </a:ln>
        </p:spPr>
      </p:pic>
      <p:graphicFrame>
        <p:nvGraphicFramePr>
          <p:cNvPr id="74" name="Object 73">
            <a:extLst>
              <a:ext uri="{FF2B5EF4-FFF2-40B4-BE49-F238E27FC236}">
                <a16:creationId xmlns:a16="http://schemas.microsoft.com/office/drawing/2014/main" id="{606F0CDF-53A2-E90A-9902-F08E069ED52C}"/>
              </a:ext>
            </a:extLst>
          </p:cNvPr>
          <p:cNvGraphicFramePr>
            <a:graphicFrameLocks noChangeAspect="1"/>
          </p:cNvGraphicFramePr>
          <p:nvPr>
            <p:extLst>
              <p:ext uri="{D42A27DB-BD31-4B8C-83A1-F6EECF244321}">
                <p14:modId xmlns:p14="http://schemas.microsoft.com/office/powerpoint/2010/main" val="1871387185"/>
              </p:ext>
            </p:extLst>
          </p:nvPr>
        </p:nvGraphicFramePr>
        <p:xfrm>
          <a:off x="2662270" y="1582978"/>
          <a:ext cx="2444750" cy="1295400"/>
        </p:xfrm>
        <a:graphic>
          <a:graphicData uri="http://schemas.openxmlformats.org/presentationml/2006/ole">
            <mc:AlternateContent xmlns:mc="http://schemas.openxmlformats.org/markup-compatibility/2006">
              <mc:Choice xmlns:v="urn:schemas-microsoft-com:vml" Requires="v">
                <p:oleObj name="Worksheet" r:id="rId4" imgW="2444620" imgH="1295539" progId="Excel.Sheet.12">
                  <p:embed/>
                </p:oleObj>
              </mc:Choice>
              <mc:Fallback>
                <p:oleObj name="Worksheet" r:id="rId4" imgW="2444620" imgH="1295539" progId="Excel.Sheet.12">
                  <p:embed/>
                  <p:pic>
                    <p:nvPicPr>
                      <p:cNvPr id="74" name="Object 73">
                        <a:extLst>
                          <a:ext uri="{FF2B5EF4-FFF2-40B4-BE49-F238E27FC236}">
                            <a16:creationId xmlns:a16="http://schemas.microsoft.com/office/drawing/2014/main" id="{606F0CDF-53A2-E90A-9902-F08E069ED52C}"/>
                          </a:ext>
                        </a:extLst>
                      </p:cNvPr>
                      <p:cNvPicPr/>
                      <p:nvPr/>
                    </p:nvPicPr>
                    <p:blipFill>
                      <a:blip r:embed="rId5"/>
                      <a:stretch>
                        <a:fillRect/>
                      </a:stretch>
                    </p:blipFill>
                    <p:spPr>
                      <a:xfrm>
                        <a:off x="2662270" y="1582978"/>
                        <a:ext cx="2444750" cy="1295400"/>
                      </a:xfrm>
                      <a:prstGeom prst="rect">
                        <a:avLst/>
                      </a:prstGeom>
                    </p:spPr>
                  </p:pic>
                </p:oleObj>
              </mc:Fallback>
            </mc:AlternateContent>
          </a:graphicData>
        </a:graphic>
      </p:graphicFrame>
    </p:spTree>
    <p:extLst>
      <p:ext uri="{BB962C8B-B14F-4D97-AF65-F5344CB8AC3E}">
        <p14:creationId xmlns:p14="http://schemas.microsoft.com/office/powerpoint/2010/main" val="1634239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8B8CDE-3382-4C37-AC6A-BFAE01FD13E5}"/>
              </a:ext>
            </a:extLst>
          </p:cNvPr>
          <p:cNvGraphicFramePr>
            <a:graphicFrameLocks noGrp="1"/>
          </p:cNvGraphicFramePr>
          <p:nvPr/>
        </p:nvGraphicFramePr>
        <p:xfrm>
          <a:off x="2732733" y="1325874"/>
          <a:ext cx="8153400" cy="4876800"/>
        </p:xfrm>
        <a:graphic>
          <a:graphicData uri="http://schemas.openxmlformats.org/drawingml/2006/table">
            <a:tbl>
              <a:tblPr firstRow="1" firstCol="1" bandRow="1"/>
              <a:tblGrid>
                <a:gridCol w="8153400">
                  <a:extLst>
                    <a:ext uri="{9D8B030D-6E8A-4147-A177-3AD203B41FA5}">
                      <a16:colId xmlns:a16="http://schemas.microsoft.com/office/drawing/2014/main" val="1379027683"/>
                    </a:ext>
                  </a:extLst>
                </a:gridCol>
              </a:tblGrid>
              <a:tr h="4876800">
                <a:tc>
                  <a:txBody>
                    <a:bodyPr/>
                    <a:lstStyle/>
                    <a:p>
                      <a:pPr marL="747713" lvl="0" indent="-288925" algn="l" defTabSz="914400" rtl="0" eaLnBrk="0" fontAlgn="base" latinLnBrk="0" hangingPunct="0">
                        <a:spcBef>
                          <a:spcPct val="20000"/>
                        </a:spcBef>
                        <a:spcAft>
                          <a:spcPct val="0"/>
                        </a:spcAft>
                        <a:buFont typeface="Wingdings" panose="05000000000000000000" pitchFamily="2" charset="2"/>
                        <a:buChar char="§"/>
                      </a:pPr>
                      <a:r>
                        <a:rPr lang="en-US" sz="2400" kern="1200" dirty="0">
                          <a:solidFill>
                            <a:schemeClr val="tx1"/>
                          </a:solidFill>
                          <a:latin typeface="Calibri" panose="020F0502020204030204" pitchFamily="34" charset="0"/>
                          <a:ea typeface="+mn-ea"/>
                          <a:cs typeface="+mn-cs"/>
                        </a:rPr>
                        <a:t>Of the 8 assessments for which results can be compared, 5 improved.</a:t>
                      </a:r>
                    </a:p>
                    <a:p>
                      <a:pPr marL="458788" lvl="0" indent="0" algn="l" defTabSz="914400" rtl="0" eaLnBrk="0" fontAlgn="base" latinLnBrk="0" hangingPunct="0">
                        <a:spcBef>
                          <a:spcPct val="20000"/>
                        </a:spcBef>
                        <a:spcAft>
                          <a:spcPct val="0"/>
                        </a:spcAft>
                        <a:buFont typeface="Wingdings" panose="05000000000000000000" pitchFamily="2" charset="2"/>
                        <a:buNone/>
                      </a:pPr>
                      <a:endParaRPr lang="en-CA" sz="2400" kern="1200" dirty="0">
                        <a:solidFill>
                          <a:schemeClr val="tx1"/>
                        </a:solidFill>
                        <a:latin typeface="Calibri" panose="020F0502020204030204" pitchFamily="34" charset="0"/>
                        <a:ea typeface="+mn-ea"/>
                        <a:cs typeface="+mn-cs"/>
                      </a:endParaRPr>
                    </a:p>
                    <a:p>
                      <a:pPr marL="747713" lvl="0" indent="-288925" algn="l" rtl="0" eaLnBrk="0" fontAlgn="base" hangingPunct="0">
                        <a:spcBef>
                          <a:spcPct val="20000"/>
                        </a:spcBef>
                        <a:spcAft>
                          <a:spcPct val="0"/>
                        </a:spcAft>
                        <a:buFont typeface="Wingdings" panose="05000000000000000000" pitchFamily="2" charset="2"/>
                        <a:buChar char="§"/>
                      </a:pPr>
                      <a:r>
                        <a:rPr lang="en-US" sz="2400" dirty="0">
                          <a:solidFill>
                            <a:schemeClr val="tx1"/>
                          </a:solidFill>
                          <a:latin typeface="Calibri" panose="020F0502020204030204" pitchFamily="34" charset="0"/>
                          <a:ea typeface="+mn-ea"/>
                          <a:cs typeface="+mn-cs"/>
                        </a:rPr>
                        <a:t>Increases:</a:t>
                      </a:r>
                      <a:endParaRPr lang="en-CA" sz="2400" dirty="0">
                        <a:solidFill>
                          <a:schemeClr val="tx1"/>
                        </a:solidFill>
                        <a:latin typeface="Calibri" panose="020F0502020204030204" pitchFamily="34" charset="0"/>
                        <a:ea typeface="+mn-ea"/>
                        <a:cs typeface="+mn-cs"/>
                      </a:endParaRPr>
                    </a:p>
                    <a:p>
                      <a:pPr marL="1255713" lvl="0" indent="-342900" algn="l" rtl="0" eaLnBrk="0" fontAlgn="base" hangingPunct="0">
                        <a:spcBef>
                          <a:spcPct val="20000"/>
                        </a:spcBef>
                        <a:spcAft>
                          <a:spcPct val="0"/>
                        </a:spcAft>
                        <a:buFont typeface="Calibri" panose="020F0502020204030204" pitchFamily="34" charset="0"/>
                        <a:buChar char="₋"/>
                      </a:pPr>
                      <a:r>
                        <a:rPr lang="en-US" sz="2400" dirty="0">
                          <a:solidFill>
                            <a:schemeClr val="tx1"/>
                          </a:solidFill>
                          <a:latin typeface="Calibri" panose="020F0502020204030204" pitchFamily="34" charset="0"/>
                          <a:ea typeface="+mn-ea"/>
                          <a:cs typeface="+mn-cs"/>
                        </a:rPr>
                        <a:t>Grade 10 French Reading, all 3 programs </a:t>
                      </a:r>
                    </a:p>
                    <a:p>
                      <a:pPr marL="1255713" lvl="0" indent="-342900" algn="l" rtl="0" eaLnBrk="0" fontAlgn="base" hangingPunct="0">
                        <a:spcBef>
                          <a:spcPct val="20000"/>
                        </a:spcBef>
                        <a:spcAft>
                          <a:spcPct val="0"/>
                        </a:spcAft>
                        <a:buFont typeface="Calibri" panose="020F0502020204030204" pitchFamily="34" charset="0"/>
                        <a:buChar char="₋"/>
                      </a:pPr>
                      <a:r>
                        <a:rPr lang="en-US" sz="2400" dirty="0">
                          <a:solidFill>
                            <a:schemeClr val="tx1"/>
                          </a:solidFill>
                          <a:latin typeface="Calibri" panose="020F0502020204030204" pitchFamily="34" charset="0"/>
                          <a:ea typeface="+mn-ea"/>
                          <a:cs typeface="+mn-cs"/>
                        </a:rPr>
                        <a:t>Grade 4 Scientific Literacy (+ 4.4 percentage points)</a:t>
                      </a:r>
                    </a:p>
                    <a:p>
                      <a:pPr marL="1255713" marR="0" lvl="0" indent="-34290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lang="en-US" sz="2400" dirty="0">
                          <a:solidFill>
                            <a:schemeClr val="tx1"/>
                          </a:solidFill>
                          <a:latin typeface="Calibri" panose="020F0502020204030204" pitchFamily="34" charset="0"/>
                          <a:ea typeface="+mn-ea"/>
                          <a:cs typeface="+mn-cs"/>
                        </a:rPr>
                        <a:t>Grade 6 Scientific Literacy (+ 8.5 percentage points)</a:t>
                      </a:r>
                    </a:p>
                    <a:p>
                      <a:pPr marL="1255713" lvl="0" indent="-342900" algn="l" rtl="0" eaLnBrk="0" fontAlgn="base" hangingPunct="0">
                        <a:spcBef>
                          <a:spcPct val="20000"/>
                        </a:spcBef>
                        <a:spcAft>
                          <a:spcPct val="0"/>
                        </a:spcAft>
                        <a:buFont typeface="Calibri" panose="020F0502020204030204" pitchFamily="34" charset="0"/>
                        <a:buChar char="₋"/>
                      </a:pPr>
                      <a:endParaRPr lang="en-CA" sz="2400" dirty="0">
                        <a:solidFill>
                          <a:schemeClr val="tx1"/>
                        </a:solidFill>
                        <a:latin typeface="Calibri" panose="020F0502020204030204" pitchFamily="34" charset="0"/>
                        <a:ea typeface="+mn-ea"/>
                        <a:cs typeface="+mn-cs"/>
                      </a:endParaRPr>
                    </a:p>
                    <a:p>
                      <a:pPr marL="747713" indent="-288925" algn="l" rtl="0" eaLnBrk="0" fontAlgn="base" hangingPunct="0">
                        <a:spcBef>
                          <a:spcPct val="20000"/>
                        </a:spcBef>
                        <a:spcAft>
                          <a:spcPct val="0"/>
                        </a:spcAft>
                        <a:buFont typeface="Wingdings" panose="05000000000000000000" pitchFamily="2" charset="2"/>
                        <a:buChar char="§"/>
                      </a:pPr>
                      <a:r>
                        <a:rPr lang="en-US" sz="2400" dirty="0">
                          <a:solidFill>
                            <a:schemeClr val="tx1"/>
                          </a:solidFill>
                          <a:latin typeface="Calibri" panose="020F0502020204030204" pitchFamily="34" charset="0"/>
                          <a:ea typeface="+mn-ea"/>
                          <a:cs typeface="+mn-cs"/>
                        </a:rPr>
                        <a:t>Decreases: </a:t>
                      </a:r>
                    </a:p>
                    <a:p>
                      <a:pPr marL="1255713" lvl="0" indent="-342900" algn="l" defTabSz="914400" rtl="0" eaLnBrk="0" fontAlgn="base" latinLnBrk="0" hangingPunct="0">
                        <a:spcBef>
                          <a:spcPct val="20000"/>
                        </a:spcBef>
                        <a:spcAft>
                          <a:spcPct val="0"/>
                        </a:spcAft>
                        <a:buFont typeface="Calibri" panose="020F0502020204030204" pitchFamily="34" charset="0"/>
                        <a:buChar char="₋"/>
                      </a:pPr>
                      <a:r>
                        <a:rPr lang="en-US" sz="2400" kern="1200" dirty="0">
                          <a:solidFill>
                            <a:schemeClr val="tx1"/>
                          </a:solidFill>
                          <a:latin typeface="Calibri" panose="020F0502020204030204" pitchFamily="34" charset="0"/>
                          <a:ea typeface="+mn-ea"/>
                          <a:cs typeface="+mn-cs"/>
                        </a:rPr>
                        <a:t>All 3 English reading assessments (Grades 4 – 6 – 9), but less than 3 percentage points provincially</a:t>
                      </a:r>
                      <a:endParaRPr lang="en-CA" sz="2400" kern="1200" dirty="0">
                        <a:solidFill>
                          <a:schemeClr val="tx1"/>
                        </a:solidFill>
                        <a:latin typeface="Calibri" panose="020F0502020204030204" pitchFamily="34" charset="0"/>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sp>
        <p:nvSpPr>
          <p:cNvPr id="3" name="Rectangle 2">
            <a:extLst>
              <a:ext uri="{FF2B5EF4-FFF2-40B4-BE49-F238E27FC236}">
                <a16:creationId xmlns:a16="http://schemas.microsoft.com/office/drawing/2014/main" id="{B2E0811F-3A52-4669-8E67-31D4FF79C6F8}"/>
              </a:ext>
            </a:extLst>
          </p:cNvPr>
          <p:cNvSpPr/>
          <p:nvPr/>
        </p:nvSpPr>
        <p:spPr>
          <a:xfrm>
            <a:off x="-1" y="0"/>
            <a:ext cx="246697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8" name="Group 37">
            <a:extLst>
              <a:ext uri="{FF2B5EF4-FFF2-40B4-BE49-F238E27FC236}">
                <a16:creationId xmlns:a16="http://schemas.microsoft.com/office/drawing/2014/main" id="{E6AF8CBD-99F9-2E1B-6D20-6DFF5FF29D79}"/>
              </a:ext>
            </a:extLst>
          </p:cNvPr>
          <p:cNvGrpSpPr/>
          <p:nvPr/>
        </p:nvGrpSpPr>
        <p:grpSpPr>
          <a:xfrm>
            <a:off x="167518" y="2223321"/>
            <a:ext cx="2214449" cy="4149616"/>
            <a:chOff x="167518" y="2223321"/>
            <a:chExt cx="2214449" cy="4149616"/>
          </a:xfrm>
        </p:grpSpPr>
        <p:grpSp>
          <p:nvGrpSpPr>
            <p:cNvPr id="5" name="Graphic 7">
              <a:extLst>
                <a:ext uri="{FF2B5EF4-FFF2-40B4-BE49-F238E27FC236}">
                  <a16:creationId xmlns:a16="http://schemas.microsoft.com/office/drawing/2014/main" id="{65AE38DA-9541-4F37-91D9-647AE1E6D125}"/>
                </a:ext>
              </a:extLst>
            </p:cNvPr>
            <p:cNvGrpSpPr/>
            <p:nvPr/>
          </p:nvGrpSpPr>
          <p:grpSpPr>
            <a:xfrm>
              <a:off x="496826" y="5867642"/>
              <a:ext cx="1463795" cy="505295"/>
              <a:chOff x="1247686" y="5656362"/>
              <a:chExt cx="1463795" cy="505295"/>
            </a:xfrm>
          </p:grpSpPr>
          <p:sp>
            <p:nvSpPr>
              <p:cNvPr id="6" name="Freeform: Shape 5">
                <a:extLst>
                  <a:ext uri="{FF2B5EF4-FFF2-40B4-BE49-F238E27FC236}">
                    <a16:creationId xmlns:a16="http://schemas.microsoft.com/office/drawing/2014/main" id="{1E33EF23-5866-4839-AFC5-27DC045A3B90}"/>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8" name="Freeform: Shape 7">
                <a:extLst>
                  <a:ext uri="{FF2B5EF4-FFF2-40B4-BE49-F238E27FC236}">
                    <a16:creationId xmlns:a16="http://schemas.microsoft.com/office/drawing/2014/main" id="{7F460450-07C9-4407-A01C-16F46C757C1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46ECE0A-FFCB-451A-A928-41FD81E45E4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1E7284D4-680D-4D53-8FD2-6CE030F1050B}"/>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653434CC-CB71-4D32-A28C-8A7B94115E20}"/>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39CAAD6A-84DF-41F1-A269-DD3E9031DF6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B057BD3C-ED3E-400E-A765-8A72AAA90A9D}"/>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EFB3509-B1F0-49A7-BBA1-5A62719F5BF0}"/>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6ABF5047-B036-418D-9A2A-D07EA7982E6E}"/>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FE0A1404-1ED4-4148-B827-F69E8708E128}"/>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567BA056-1F73-45DF-8A0F-CF07CAE91154}"/>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3238EDD6-D7E4-4DE9-8267-F0BF8CFA8195}"/>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09FE368A-90C9-4857-B89E-E5F73C113804}"/>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B35CAD18-9BFD-4FA7-933F-55967A87CD1E}"/>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DE7D8CF9-21C3-4565-846D-8C55796F1C93}"/>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479FA187-E53F-4485-BF9A-2CADFC01CAB7}"/>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A5A5589C-79CE-402D-A01B-C9910EE483C4}"/>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D693AF37-3CCD-43A7-BB8F-FE0C11762E7E}"/>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4E7D0927-352A-4390-B577-17688FF1D631}"/>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4CCB5226-901C-4F57-9E4C-248DE651956B}"/>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A2461CE5-7123-46DB-87EA-50890530C02A}"/>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75AD39CF-A5B6-4AB8-A057-BFD2BCB4B94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1AB656D-30C6-422D-AB3B-00E22E4C0B18}"/>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C5A7DBC-8A66-48DA-8E80-F146B6F2DE71}"/>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CA55FB70-0B45-48F9-9193-ECC56E2838FE}"/>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72A42B69-7210-4472-9069-35C865171B21}"/>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729EA88B-35C0-4C30-AC18-AE002753A1D0}"/>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66CE3A2B-EAA0-45A7-9391-0F4FC9645963}"/>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BC67BBE5-A5DD-4132-A397-1F3279F6DA5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0C5D6878-2975-4FC9-9157-D5322629F900}"/>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7" name="Freeform: Shape 36">
                <a:extLst>
                  <a:ext uri="{FF2B5EF4-FFF2-40B4-BE49-F238E27FC236}">
                    <a16:creationId xmlns:a16="http://schemas.microsoft.com/office/drawing/2014/main" id="{1BE3C419-5250-4A23-B53A-B6DB56F31FF2}"/>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 name="Rectangle 3">
              <a:extLst>
                <a:ext uri="{FF2B5EF4-FFF2-40B4-BE49-F238E27FC236}">
                  <a16:creationId xmlns:a16="http://schemas.microsoft.com/office/drawing/2014/main" id="{136F9270-1FD1-4526-A50B-FF31C805A364}"/>
                </a:ext>
              </a:extLst>
            </p:cNvPr>
            <p:cNvSpPr/>
            <p:nvPr/>
          </p:nvSpPr>
          <p:spPr>
            <a:xfrm>
              <a:off x="167518" y="2223321"/>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r>
                <a:rPr lang="en-CA" sz="3200" dirty="0">
                  <a:solidFill>
                    <a:schemeClr val="bg1"/>
                  </a:solidFill>
                  <a:cs typeface="Times New Roman" panose="02020603050405020304" pitchFamily="18" charset="0"/>
                </a:rPr>
                <a:t>2022-23 Results</a:t>
              </a:r>
            </a:p>
          </p:txBody>
        </p:sp>
      </p:grpSp>
      <p:graphicFrame>
        <p:nvGraphicFramePr>
          <p:cNvPr id="2" name="Table 1">
            <a:extLst>
              <a:ext uri="{FF2B5EF4-FFF2-40B4-BE49-F238E27FC236}">
                <a16:creationId xmlns:a16="http://schemas.microsoft.com/office/drawing/2014/main" id="{0BF98A0E-F98B-7114-8C56-0B93974A2D96}"/>
              </a:ext>
            </a:extLst>
          </p:cNvPr>
          <p:cNvGraphicFramePr>
            <a:graphicFrameLocks noGrp="1"/>
          </p:cNvGraphicFramePr>
          <p:nvPr>
            <p:extLst>
              <p:ext uri="{D42A27DB-BD31-4B8C-83A1-F6EECF244321}">
                <p14:modId xmlns:p14="http://schemas.microsoft.com/office/powerpoint/2010/main" val="1237189121"/>
              </p:ext>
            </p:extLst>
          </p:nvPr>
        </p:nvGraphicFramePr>
        <p:xfrm>
          <a:off x="2732733" y="231059"/>
          <a:ext cx="8153400" cy="659892"/>
        </p:xfrm>
        <a:graphic>
          <a:graphicData uri="http://schemas.openxmlformats.org/drawingml/2006/table">
            <a:tbl>
              <a:tblPr firstRow="1" firstCol="1" bandRow="1"/>
              <a:tblGrid>
                <a:gridCol w="8153400">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US" sz="4000" b="1" i="1" kern="1200" dirty="0">
                          <a:solidFill>
                            <a:srgbClr val="00549F"/>
                          </a:solidFill>
                          <a:latin typeface="Calibri" panose="020F0502020204030204" pitchFamily="34" charset="0"/>
                          <a:ea typeface="+mn-ea"/>
                          <a:cs typeface="+mn-cs"/>
                        </a:rPr>
                        <a:t>Overall Results (Province)</a:t>
                      </a:r>
                      <a:endParaRPr lang="en-CA" sz="4000" b="1" i="1" kern="1200" dirty="0">
                        <a:solidFill>
                          <a:srgbClr val="00549F"/>
                        </a:solidFill>
                        <a:latin typeface="Calibri" panose="020F0502020204030204" pitchFamily="34"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spTree>
    <p:extLst>
      <p:ext uri="{BB962C8B-B14F-4D97-AF65-F5344CB8AC3E}">
        <p14:creationId xmlns:p14="http://schemas.microsoft.com/office/powerpoint/2010/main" val="8213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8B8CDE-3382-4C37-AC6A-BFAE01FD13E5}"/>
              </a:ext>
            </a:extLst>
          </p:cNvPr>
          <p:cNvGraphicFramePr>
            <a:graphicFrameLocks noGrp="1"/>
          </p:cNvGraphicFramePr>
          <p:nvPr>
            <p:extLst>
              <p:ext uri="{D42A27DB-BD31-4B8C-83A1-F6EECF244321}">
                <p14:modId xmlns:p14="http://schemas.microsoft.com/office/powerpoint/2010/main" val="1860906683"/>
              </p:ext>
            </p:extLst>
          </p:nvPr>
        </p:nvGraphicFramePr>
        <p:xfrm>
          <a:off x="2682176" y="980641"/>
          <a:ext cx="8153400" cy="5181600"/>
        </p:xfrm>
        <a:graphic>
          <a:graphicData uri="http://schemas.openxmlformats.org/drawingml/2006/table">
            <a:tbl>
              <a:tblPr firstRow="1" firstCol="1" bandRow="1"/>
              <a:tblGrid>
                <a:gridCol w="8153400">
                  <a:extLst>
                    <a:ext uri="{9D8B030D-6E8A-4147-A177-3AD203B41FA5}">
                      <a16:colId xmlns:a16="http://schemas.microsoft.com/office/drawing/2014/main" val="1379027683"/>
                    </a:ext>
                  </a:extLst>
                </a:gridCol>
              </a:tblGrid>
              <a:tr h="4876800">
                <a:tc>
                  <a:txBody>
                    <a:bodyPr/>
                    <a:lstStyle/>
                    <a:p>
                      <a:pPr marL="747713" lvl="0" indent="-288925" algn="l" defTabSz="914400" rtl="0" eaLnBrk="0" fontAlgn="base" latinLnBrk="0" hangingPunct="0">
                        <a:spcBef>
                          <a:spcPct val="20000"/>
                        </a:spcBef>
                        <a:spcAft>
                          <a:spcPct val="0"/>
                        </a:spcAft>
                        <a:buFont typeface="Wingdings" panose="05000000000000000000" pitchFamily="2" charset="2"/>
                        <a:buChar char="§"/>
                      </a:pPr>
                      <a:r>
                        <a:rPr lang="en-US" sz="2000" kern="1200" dirty="0">
                          <a:solidFill>
                            <a:schemeClr val="tx1"/>
                          </a:solidFill>
                          <a:latin typeface="Calibri" panose="020F0502020204030204" pitchFamily="34" charset="0"/>
                          <a:ea typeface="+mn-ea"/>
                          <a:cs typeface="+mn-cs"/>
                        </a:rPr>
                        <a:t>Of the 8 assessments for which results can be compared, 4 improved.</a:t>
                      </a:r>
                    </a:p>
                    <a:p>
                      <a:pPr marL="458788" lvl="0" indent="0" algn="l" defTabSz="914400" rtl="0" eaLnBrk="0" fontAlgn="base" latinLnBrk="0" hangingPunct="0">
                        <a:spcBef>
                          <a:spcPct val="20000"/>
                        </a:spcBef>
                        <a:spcAft>
                          <a:spcPct val="0"/>
                        </a:spcAft>
                        <a:buFont typeface="Wingdings" panose="05000000000000000000" pitchFamily="2" charset="2"/>
                        <a:buNone/>
                      </a:pPr>
                      <a:endParaRPr lang="en-CA" sz="2000" kern="1200" dirty="0">
                        <a:solidFill>
                          <a:schemeClr val="tx1"/>
                        </a:solidFill>
                        <a:latin typeface="Calibri" panose="020F0502020204030204" pitchFamily="34" charset="0"/>
                        <a:ea typeface="+mn-ea"/>
                        <a:cs typeface="+mn-cs"/>
                      </a:endParaRPr>
                    </a:p>
                    <a:p>
                      <a:pPr marL="747713" lvl="0" indent="-288925" algn="l" rtl="0" eaLnBrk="0" fontAlgn="base" hangingPunct="0">
                        <a:spcBef>
                          <a:spcPct val="20000"/>
                        </a:spcBef>
                        <a:spcAft>
                          <a:spcPct val="0"/>
                        </a:spcAft>
                        <a:buFont typeface="Wingdings" panose="05000000000000000000" pitchFamily="2" charset="2"/>
                        <a:buChar char="§"/>
                      </a:pPr>
                      <a:r>
                        <a:rPr lang="en-US" sz="2000" dirty="0">
                          <a:solidFill>
                            <a:schemeClr val="tx1"/>
                          </a:solidFill>
                          <a:latin typeface="Calibri" panose="020F0502020204030204" pitchFamily="34" charset="0"/>
                          <a:ea typeface="+mn-ea"/>
                          <a:cs typeface="+mn-cs"/>
                        </a:rPr>
                        <a:t>Increases:</a:t>
                      </a:r>
                      <a:endParaRPr lang="en-CA" sz="2000" dirty="0">
                        <a:solidFill>
                          <a:schemeClr val="tx1"/>
                        </a:solidFill>
                        <a:latin typeface="Calibri" panose="020F0502020204030204" pitchFamily="34" charset="0"/>
                        <a:ea typeface="+mn-ea"/>
                        <a:cs typeface="+mn-cs"/>
                      </a:endParaRPr>
                    </a:p>
                    <a:p>
                      <a:pPr marL="1255713" lvl="0" indent="-342900" algn="l" rtl="0" eaLnBrk="0" fontAlgn="base" hangingPunct="0">
                        <a:spcBef>
                          <a:spcPct val="20000"/>
                        </a:spcBef>
                        <a:spcAft>
                          <a:spcPct val="0"/>
                        </a:spcAft>
                        <a:buFont typeface="Calibri" panose="020F0502020204030204" pitchFamily="34" charset="0"/>
                        <a:buChar char="₋"/>
                      </a:pPr>
                      <a:r>
                        <a:rPr lang="en-US" sz="2000" dirty="0">
                          <a:solidFill>
                            <a:schemeClr val="tx1"/>
                          </a:solidFill>
                          <a:latin typeface="Calibri" panose="020F0502020204030204" pitchFamily="34" charset="0"/>
                          <a:ea typeface="+mn-ea"/>
                          <a:cs typeface="+mn-cs"/>
                        </a:rPr>
                        <a:t>Grade 10 French Immersion Reading - Grade 3 Entry                      (+ 9.0 percentage points) </a:t>
                      </a:r>
                    </a:p>
                    <a:p>
                      <a:pPr marL="1255713" marR="0" lvl="0" indent="-34290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lang="en-US" sz="2000" dirty="0">
                          <a:solidFill>
                            <a:schemeClr val="tx1"/>
                          </a:solidFill>
                          <a:latin typeface="Calibri" panose="020F0502020204030204" pitchFamily="34" charset="0"/>
                          <a:ea typeface="+mn-ea"/>
                          <a:cs typeface="+mn-cs"/>
                        </a:rPr>
                        <a:t>Grade 10 French Post Intensive French Reading                               (+ 6.9 percentage points)</a:t>
                      </a:r>
                    </a:p>
                    <a:p>
                      <a:pPr marL="1255713" lvl="0" indent="-342900" algn="l" rtl="0" eaLnBrk="0" fontAlgn="base" hangingPunct="0">
                        <a:spcBef>
                          <a:spcPct val="20000"/>
                        </a:spcBef>
                        <a:spcAft>
                          <a:spcPct val="0"/>
                        </a:spcAft>
                        <a:buFont typeface="Calibri" panose="020F0502020204030204" pitchFamily="34" charset="0"/>
                        <a:buChar char="₋"/>
                      </a:pPr>
                      <a:r>
                        <a:rPr lang="en-US" sz="2000" dirty="0">
                          <a:solidFill>
                            <a:schemeClr val="tx1"/>
                          </a:solidFill>
                          <a:latin typeface="Calibri" panose="020F0502020204030204" pitchFamily="34" charset="0"/>
                          <a:ea typeface="+mn-ea"/>
                          <a:cs typeface="+mn-cs"/>
                        </a:rPr>
                        <a:t>Grade 4 Scientific Literacy (+ 5.4 percentage points)</a:t>
                      </a:r>
                    </a:p>
                    <a:p>
                      <a:pPr marL="1255713" marR="0" lvl="0" indent="-34290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lang="en-US" sz="2000" dirty="0">
                          <a:solidFill>
                            <a:schemeClr val="tx1"/>
                          </a:solidFill>
                          <a:latin typeface="Calibri" panose="020F0502020204030204" pitchFamily="34" charset="0"/>
                          <a:ea typeface="+mn-ea"/>
                          <a:cs typeface="+mn-cs"/>
                        </a:rPr>
                        <a:t>Grade 6 Scientific Literacy (+ 5.0 percentage points)</a:t>
                      </a:r>
                    </a:p>
                    <a:p>
                      <a:pPr marL="1255713" lvl="0" indent="-342900" algn="l" rtl="0" eaLnBrk="0" fontAlgn="base" hangingPunct="0">
                        <a:spcBef>
                          <a:spcPct val="20000"/>
                        </a:spcBef>
                        <a:spcAft>
                          <a:spcPct val="0"/>
                        </a:spcAft>
                        <a:buFont typeface="Calibri" panose="020F0502020204030204" pitchFamily="34" charset="0"/>
                        <a:buChar char="₋"/>
                      </a:pPr>
                      <a:endParaRPr lang="en-CA" sz="2000" dirty="0">
                        <a:solidFill>
                          <a:schemeClr val="tx1"/>
                        </a:solidFill>
                        <a:latin typeface="Calibri" panose="020F0502020204030204" pitchFamily="34" charset="0"/>
                        <a:ea typeface="+mn-ea"/>
                        <a:cs typeface="+mn-cs"/>
                      </a:endParaRPr>
                    </a:p>
                    <a:p>
                      <a:pPr marL="747713" indent="-288925" algn="l" rtl="0" eaLnBrk="0" fontAlgn="base" hangingPunct="0">
                        <a:spcBef>
                          <a:spcPct val="20000"/>
                        </a:spcBef>
                        <a:spcAft>
                          <a:spcPct val="0"/>
                        </a:spcAft>
                        <a:buFont typeface="Wingdings" panose="05000000000000000000" pitchFamily="2" charset="2"/>
                        <a:buChar char="§"/>
                      </a:pPr>
                      <a:r>
                        <a:rPr lang="en-US" sz="2000" dirty="0">
                          <a:solidFill>
                            <a:schemeClr val="tx1"/>
                          </a:solidFill>
                          <a:latin typeface="Calibri" panose="020F0502020204030204" pitchFamily="34" charset="0"/>
                          <a:ea typeface="+mn-ea"/>
                          <a:cs typeface="+mn-cs"/>
                        </a:rPr>
                        <a:t>Decreases: </a:t>
                      </a:r>
                    </a:p>
                    <a:p>
                      <a:pPr marL="1255713" lvl="0" indent="-342900" algn="l" defTabSz="914400" rtl="0" eaLnBrk="0" fontAlgn="base" latinLnBrk="0" hangingPunct="0">
                        <a:spcBef>
                          <a:spcPct val="20000"/>
                        </a:spcBef>
                        <a:spcAft>
                          <a:spcPct val="0"/>
                        </a:spcAft>
                        <a:buFont typeface="Calibri" panose="020F0502020204030204" pitchFamily="34" charset="0"/>
                        <a:buChar char="₋"/>
                      </a:pPr>
                      <a:r>
                        <a:rPr lang="en-US" sz="2000" kern="1200" dirty="0">
                          <a:solidFill>
                            <a:schemeClr val="tx1"/>
                          </a:solidFill>
                          <a:latin typeface="Calibri" panose="020F0502020204030204" pitchFamily="34" charset="0"/>
                          <a:ea typeface="+mn-ea"/>
                          <a:cs typeface="+mn-cs"/>
                        </a:rPr>
                        <a:t>All 3 English Reading assessments (Grades 4 – 6 – 9), but by 3 or less percentage points</a:t>
                      </a:r>
                    </a:p>
                    <a:p>
                      <a:pPr marL="1255713" lvl="0" indent="-342900" algn="l" defTabSz="914400" rtl="0" eaLnBrk="0" fontAlgn="base" latinLnBrk="0" hangingPunct="0">
                        <a:spcBef>
                          <a:spcPct val="20000"/>
                        </a:spcBef>
                        <a:spcAft>
                          <a:spcPct val="0"/>
                        </a:spcAft>
                        <a:buFont typeface="Calibri" panose="020F0502020204030204" pitchFamily="34" charset="0"/>
                        <a:buChar char="₋"/>
                      </a:pPr>
                      <a:r>
                        <a:rPr lang="en-US" sz="2000" kern="1200" dirty="0">
                          <a:solidFill>
                            <a:schemeClr val="tx1"/>
                          </a:solidFill>
                          <a:latin typeface="Calibri" panose="020F0502020204030204" pitchFamily="34" charset="0"/>
                          <a:ea typeface="+mn-ea"/>
                          <a:cs typeface="+mn-cs"/>
                        </a:rPr>
                        <a:t>Grade 10 French Immersion Reading - Grade 6 Entry (- 6.5 percentage points)</a:t>
                      </a:r>
                      <a:endParaRPr lang="en-CA" sz="2000" kern="1200" dirty="0">
                        <a:solidFill>
                          <a:schemeClr val="tx1"/>
                        </a:solidFill>
                        <a:latin typeface="Calibri" panose="020F0502020204030204" pitchFamily="34" charset="0"/>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sp>
        <p:nvSpPr>
          <p:cNvPr id="3" name="Rectangle 2">
            <a:extLst>
              <a:ext uri="{FF2B5EF4-FFF2-40B4-BE49-F238E27FC236}">
                <a16:creationId xmlns:a16="http://schemas.microsoft.com/office/drawing/2014/main" id="{B2E0811F-3A52-4669-8E67-31D4FF79C6F8}"/>
              </a:ext>
            </a:extLst>
          </p:cNvPr>
          <p:cNvSpPr/>
          <p:nvPr/>
        </p:nvSpPr>
        <p:spPr>
          <a:xfrm>
            <a:off x="-1" y="0"/>
            <a:ext cx="2466976" cy="68580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lumMod val="90000"/>
                  <a:lumOff val="10000"/>
                </a:schemeClr>
              </a:solidFill>
            </a:endParaRPr>
          </a:p>
        </p:txBody>
      </p:sp>
      <p:graphicFrame>
        <p:nvGraphicFramePr>
          <p:cNvPr id="2" name="Table 1">
            <a:extLst>
              <a:ext uri="{FF2B5EF4-FFF2-40B4-BE49-F238E27FC236}">
                <a16:creationId xmlns:a16="http://schemas.microsoft.com/office/drawing/2014/main" id="{0BF98A0E-F98B-7114-8C56-0B93974A2D96}"/>
              </a:ext>
            </a:extLst>
          </p:cNvPr>
          <p:cNvGraphicFramePr>
            <a:graphicFrameLocks noGrp="1"/>
          </p:cNvGraphicFramePr>
          <p:nvPr>
            <p:extLst>
              <p:ext uri="{D42A27DB-BD31-4B8C-83A1-F6EECF244321}">
                <p14:modId xmlns:p14="http://schemas.microsoft.com/office/powerpoint/2010/main" val="3700214325"/>
              </p:ext>
            </p:extLst>
          </p:nvPr>
        </p:nvGraphicFramePr>
        <p:xfrm>
          <a:off x="2732733" y="231059"/>
          <a:ext cx="8153400" cy="659892"/>
        </p:xfrm>
        <a:graphic>
          <a:graphicData uri="http://schemas.openxmlformats.org/drawingml/2006/table">
            <a:tbl>
              <a:tblPr firstRow="1" firstCol="1" bandRow="1"/>
              <a:tblGrid>
                <a:gridCol w="8153400">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US" sz="4000" b="1" i="1" kern="1200" dirty="0">
                          <a:solidFill>
                            <a:srgbClr val="00549F"/>
                          </a:solidFill>
                          <a:latin typeface="Calibri" panose="020F0502020204030204" pitchFamily="34" charset="0"/>
                          <a:ea typeface="+mn-ea"/>
                          <a:cs typeface="+mn-cs"/>
                        </a:rPr>
                        <a:t>Overall </a:t>
                      </a:r>
                      <a:r>
                        <a:rPr lang="en-US" sz="4000" b="1" i="1" kern="1200">
                          <a:solidFill>
                            <a:srgbClr val="00549F"/>
                          </a:solidFill>
                          <a:latin typeface="Calibri" panose="020F0502020204030204" pitchFamily="34" charset="0"/>
                          <a:ea typeface="+mn-ea"/>
                          <a:cs typeface="+mn-cs"/>
                        </a:rPr>
                        <a:t>Results (ASDW)</a:t>
                      </a:r>
                      <a:endParaRPr lang="en-CA" sz="4000" b="1" i="1" kern="1200" dirty="0">
                        <a:solidFill>
                          <a:srgbClr val="00549F"/>
                        </a:solidFill>
                        <a:latin typeface="Calibri" panose="020F0502020204030204" pitchFamily="34"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pSp>
        <p:nvGrpSpPr>
          <p:cNvPr id="39" name="Group 38">
            <a:extLst>
              <a:ext uri="{FF2B5EF4-FFF2-40B4-BE49-F238E27FC236}">
                <a16:creationId xmlns:a16="http://schemas.microsoft.com/office/drawing/2014/main" id="{1727C3D0-7FD2-550B-BA6C-5735AC409BB4}"/>
              </a:ext>
            </a:extLst>
          </p:cNvPr>
          <p:cNvGrpSpPr/>
          <p:nvPr/>
        </p:nvGrpSpPr>
        <p:grpSpPr>
          <a:xfrm>
            <a:off x="23044" y="2174034"/>
            <a:ext cx="2290948" cy="4198904"/>
            <a:chOff x="23044" y="2269932"/>
            <a:chExt cx="2214449" cy="4103005"/>
          </a:xfrm>
        </p:grpSpPr>
        <p:grpSp>
          <p:nvGrpSpPr>
            <p:cNvPr id="40" name="Graphic 7">
              <a:extLst>
                <a:ext uri="{FF2B5EF4-FFF2-40B4-BE49-F238E27FC236}">
                  <a16:creationId xmlns:a16="http://schemas.microsoft.com/office/drawing/2014/main" id="{C01118B5-D75E-8A1E-ABE9-FF269A7333E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5E4CC660-E4D5-3F28-1568-3FE0574E6DE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2B2E471A-91A9-A761-216D-A4FDC1438841}"/>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3BB1B736-9D44-A23B-E930-B4840EEC08CB}"/>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A0AAD2DA-EBA5-DF56-1603-E8C965DD3FF1}"/>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6EA086CB-96CB-ECE3-9ED3-CF26E8B062B2}"/>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D43B558C-C1F3-2D8E-F76A-05AB3BAA5840}"/>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41593949-7938-3DCB-2BEB-2170C472991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2C82DD8D-8910-C70E-5E4E-9FAA20876867}"/>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CD5AD721-9210-937B-DEC0-9D75004BFDF9}"/>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14A627F8-FEE5-B1EE-DEAD-897DA9F915B2}"/>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F0D40E5C-32F0-3EC9-C8B2-518CA546F41D}"/>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8B549F17-4D42-DF4A-B4FD-90E8C7985A6B}"/>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570BA916-8E3F-7083-F986-9EEA8553B0E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603C2775-9141-74B8-3ADE-5F1A5DF2DD0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03C89DEC-DA5E-2941-C571-C834DE3025D7}"/>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D19435AA-571C-A800-74F3-75B9B383DEE3}"/>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6A1A3BBD-8563-C93E-1868-ADEA9BEF7D33}"/>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CC86B830-4B39-41C1-3CB6-4FE55108873E}"/>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362D573D-4F7F-E2D5-9394-576C30075D08}"/>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784DCEE6-6FB6-E42B-6820-F4FC4DCB5063}"/>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7232D670-E95F-251D-2FEE-BA36CD8F7C5D}"/>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21EFEB26-4FF3-FB20-0996-351F289D6C0F}"/>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B4BD81AA-6128-56E1-CC37-1B3360AC1963}"/>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BA7C39E2-E9D4-FB24-42B2-74D438F310CD}"/>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621835DA-1DB7-3937-D462-21DDE4D5A27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45E9D7D7-D29A-518D-F960-6D2EB48619F3}"/>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2F0CD471-03A7-27B7-5F2E-87C1DB6A0F7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EB6389B2-F245-DC13-1861-A77CC321000F}"/>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20286B68-4AA3-F176-A647-5FDCAB4FD15B}"/>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FC771152-EA11-B1DF-9402-985F3217348E}"/>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00B6515A-CFF0-757C-B399-743FB0148C0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271682AD-8A41-AAE8-1537-2400B361DFCA}"/>
                </a:ext>
              </a:extLst>
            </p:cNvPr>
            <p:cNvSpPr/>
            <p:nvPr/>
          </p:nvSpPr>
          <p:spPr>
            <a:xfrm>
              <a:off x="23044" y="2269932"/>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r>
                <a:rPr lang="en-CA" sz="3200" dirty="0">
                  <a:solidFill>
                    <a:schemeClr val="bg1"/>
                  </a:solidFill>
                  <a:cs typeface="Times New Roman" panose="02020603050405020304" pitchFamily="18" charset="0"/>
                </a:rPr>
                <a:t>2022-23 Results</a:t>
              </a:r>
            </a:p>
          </p:txBody>
        </p:sp>
      </p:grpSp>
    </p:spTree>
    <p:extLst>
      <p:ext uri="{BB962C8B-B14F-4D97-AF65-F5344CB8AC3E}">
        <p14:creationId xmlns:p14="http://schemas.microsoft.com/office/powerpoint/2010/main" val="2167653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1597C2-A8DB-4558-A70A-C90BF38C9985}"/>
              </a:ext>
            </a:extLst>
          </p:cNvPr>
          <p:cNvSpPr/>
          <p:nvPr/>
        </p:nvSpPr>
        <p:spPr>
          <a:xfrm>
            <a:off x="-1" y="0"/>
            <a:ext cx="2956938" cy="6858000"/>
          </a:xfrm>
          <a:prstGeom prst="rect">
            <a:avLst/>
          </a:prstGeom>
          <a:solidFill>
            <a:srgbClr val="4882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5" name="Graphic 7">
            <a:extLst>
              <a:ext uri="{FF2B5EF4-FFF2-40B4-BE49-F238E27FC236}">
                <a16:creationId xmlns:a16="http://schemas.microsoft.com/office/drawing/2014/main" id="{39184AD2-46DE-41EE-8E34-B26CF56C20CC}"/>
              </a:ext>
            </a:extLst>
          </p:cNvPr>
          <p:cNvGrpSpPr/>
          <p:nvPr/>
        </p:nvGrpSpPr>
        <p:grpSpPr>
          <a:xfrm>
            <a:off x="590934" y="5839067"/>
            <a:ext cx="1463795" cy="505295"/>
            <a:chOff x="1247686" y="5656362"/>
            <a:chExt cx="1463795" cy="505295"/>
          </a:xfrm>
        </p:grpSpPr>
        <p:sp>
          <p:nvSpPr>
            <p:cNvPr id="46" name="Freeform: Shape 45">
              <a:extLst>
                <a:ext uri="{FF2B5EF4-FFF2-40B4-BE49-F238E27FC236}">
                  <a16:creationId xmlns:a16="http://schemas.microsoft.com/office/drawing/2014/main" id="{29D6E628-CB19-4292-86A4-379EF0B82446}"/>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44993245-D129-482B-B4A8-C58DD8FEA910}"/>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B9C23E63-29DA-42C1-8FEC-69DFC19A0FCE}"/>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D9DE41BF-050C-4A37-8D1D-16AEA1EC7511}"/>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DD357284-B21A-499A-AD8E-9252377BED64}"/>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711E82C3-3B97-4F21-8752-E3608A7D29A4}"/>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0F4E918F-0DA4-497D-AC86-9271C4587A4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2CD03265-6599-4A07-BF25-DC9A4C54DFD1}"/>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A0CB49F7-19A7-4041-AC13-8E43C6574F52}"/>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62270C4B-C0CF-4CA2-B235-124F017E0B87}"/>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58A5F47-1454-4C4A-B490-1E3C1F3C8B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B2D472A0-2169-413B-A5DC-8E51ECA779D1}"/>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C739D8ED-D209-4FB1-AE50-B5BEDB191B54}"/>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AA2102A-2880-4BEE-A4D8-B8DB9577B256}"/>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A58A8CB1-2848-42B1-8FC3-30DFA2CEEE86}"/>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AFD88D04-58D8-4741-AA62-BE43327F5D72}"/>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BE04D8E4-48DA-4DB3-ABA7-4AC7875FC984}"/>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10F270AE-0CA6-44A0-AD57-51626F376850}"/>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BAABB83C-66E2-470B-AF76-F01F1134C8B9}"/>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D3A23248-0457-45B8-A29D-2D0C0B27D314}"/>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C9D6E3D-98FC-409E-B618-FB9B9EE48449}"/>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6428EBF6-2E96-43A9-B628-C97DD57D1429}"/>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563E6CF8-8E66-41B9-BEC3-379FD5939F19}"/>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42FA1F22-007C-4216-99A8-0172D17246DC}"/>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E55DB051-EED0-479D-BDA2-438160D48285}"/>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86E96E20-053C-4085-8D0A-F42E2FD1F7F4}"/>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72" name="Freeform: Shape 71">
              <a:extLst>
                <a:ext uri="{FF2B5EF4-FFF2-40B4-BE49-F238E27FC236}">
                  <a16:creationId xmlns:a16="http://schemas.microsoft.com/office/drawing/2014/main" id="{D72BEEDA-8FFE-4598-A25A-DEB81693AB6D}"/>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73" name="Freeform: Shape 72">
              <a:extLst>
                <a:ext uri="{FF2B5EF4-FFF2-40B4-BE49-F238E27FC236}">
                  <a16:creationId xmlns:a16="http://schemas.microsoft.com/office/drawing/2014/main" id="{09455AB9-C87F-44EA-B57F-275FD9A839D3}"/>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4" name="Freeform: Shape 73">
              <a:extLst>
                <a:ext uri="{FF2B5EF4-FFF2-40B4-BE49-F238E27FC236}">
                  <a16:creationId xmlns:a16="http://schemas.microsoft.com/office/drawing/2014/main" id="{F495B196-D21E-408B-AB56-A1C14C76ACF8}"/>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5" name="Freeform: Shape 74">
              <a:extLst>
                <a:ext uri="{FF2B5EF4-FFF2-40B4-BE49-F238E27FC236}">
                  <a16:creationId xmlns:a16="http://schemas.microsoft.com/office/drawing/2014/main" id="{F6578539-F5CE-4599-BD2A-77A7AA094DCD}"/>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6" name="Freeform: Shape 75">
              <a:extLst>
                <a:ext uri="{FF2B5EF4-FFF2-40B4-BE49-F238E27FC236}">
                  <a16:creationId xmlns:a16="http://schemas.microsoft.com/office/drawing/2014/main" id="{9A7D4910-1490-4566-BE31-2318E23C97A0}"/>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38" name="Title 1">
            <a:extLst>
              <a:ext uri="{FF2B5EF4-FFF2-40B4-BE49-F238E27FC236}">
                <a16:creationId xmlns:a16="http://schemas.microsoft.com/office/drawing/2014/main" id="{DA4FAF04-4A2F-4014-8DC4-B54B6AFDAB51}"/>
              </a:ext>
            </a:extLst>
          </p:cNvPr>
          <p:cNvSpPr txBox="1">
            <a:spLocks/>
          </p:cNvSpPr>
          <p:nvPr/>
        </p:nvSpPr>
        <p:spPr>
          <a:xfrm>
            <a:off x="3291840" y="340743"/>
            <a:ext cx="8515350" cy="8152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80000"/>
              </a:lnSpc>
            </a:pPr>
            <a:r>
              <a:rPr lang="en-US" sz="3700" b="1" dirty="0">
                <a:solidFill>
                  <a:srgbClr val="0069AA"/>
                </a:solidFill>
                <a:latin typeface="Arial Narrow" pitchFamily="34" charset="0"/>
              </a:rPr>
              <a:t>Background</a:t>
            </a:r>
            <a:endParaRPr lang="en-CA" sz="3700" b="1" dirty="0">
              <a:solidFill>
                <a:srgbClr val="0069AA"/>
              </a:solidFill>
              <a:latin typeface="Arial Narrow" pitchFamily="34" charset="0"/>
            </a:endParaRPr>
          </a:p>
        </p:txBody>
      </p:sp>
      <p:sp>
        <p:nvSpPr>
          <p:cNvPr id="2" name="TextBox 1">
            <a:extLst>
              <a:ext uri="{FF2B5EF4-FFF2-40B4-BE49-F238E27FC236}">
                <a16:creationId xmlns:a16="http://schemas.microsoft.com/office/drawing/2014/main" id="{1516183B-A63E-8266-581F-5D9B04D03CAF}"/>
              </a:ext>
            </a:extLst>
          </p:cNvPr>
          <p:cNvSpPr txBox="1"/>
          <p:nvPr/>
        </p:nvSpPr>
        <p:spPr>
          <a:xfrm>
            <a:off x="3291840" y="1001101"/>
            <a:ext cx="8289275" cy="5319148"/>
          </a:xfrm>
          <a:prstGeom prst="rect">
            <a:avLst/>
          </a:prstGeom>
          <a:noFill/>
        </p:spPr>
        <p:txBody>
          <a:bodyPr wrap="square">
            <a:spAutoFit/>
          </a:bodyPr>
          <a:lstStyle/>
          <a:p>
            <a:pPr marL="1377950" marR="0" indent="-1222375">
              <a:lnSpc>
                <a:spcPct val="115000"/>
              </a:lnSpc>
              <a:spcBef>
                <a:spcPts val="0"/>
              </a:spcBef>
              <a:spcAft>
                <a:spcPts val="12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	Discontinued counting students who missed the assessment as </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Below Appropriate Achievement</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1377950" marR="0" indent="-1222375">
              <a:lnSpc>
                <a:spcPct val="115000"/>
              </a:lnSpc>
              <a:spcBef>
                <a:spcPts val="0"/>
              </a:spcBef>
              <a:spcAft>
                <a:spcPts val="12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	Transition to IRT statistical analysis methodology</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1377950" marR="0" indent="-1222375">
              <a:lnSpc>
                <a:spcPct val="115000"/>
              </a:lnSpc>
              <a:spcBef>
                <a:spcPts val="0"/>
              </a:spcBef>
              <a:spcAft>
                <a:spcPts val="12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	COVID: Only ELPA and Grade 12 OPI administered; IRT transition complete</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1377950" marR="0" indent="-1222375">
              <a:lnSpc>
                <a:spcPct val="115000"/>
              </a:lnSpc>
              <a:spcBef>
                <a:spcPts val="0"/>
              </a:spcBef>
              <a:spcAft>
                <a:spcPts val="12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	COVID: English &amp; FSL Reading and Grade 10 &amp; 12 OPI only; </a:t>
            </a:r>
          </a:p>
          <a:p>
            <a:pPr marL="1377950" marR="0" indent="-1222375">
              <a:lnSpc>
                <a:spcPct val="115000"/>
              </a:lnSpc>
              <a:spcBef>
                <a:spcPts val="0"/>
              </a:spcBef>
              <a:spcAft>
                <a:spcPts val="12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Transition to census administration began; </a:t>
            </a:r>
          </a:p>
          <a:p>
            <a:pPr marL="1377950" marR="0" indent="-1222375">
              <a:lnSpc>
                <a:spcPct val="115000"/>
              </a:lnSpc>
              <a:spcBef>
                <a:spcPts val="0"/>
              </a:spcBef>
              <a:spcAft>
                <a:spcPts val="12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Transition to online assessment began with ELPA </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1377950" marR="0" indent="-1222375">
              <a:lnSpc>
                <a:spcPct val="115000"/>
              </a:lnSpc>
              <a:spcBef>
                <a:spcPts val="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	All assessments delivered online other than 10% mode study for item analysis purposes; no assessments cancelled</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1377950" marR="0" indent="-1222375">
              <a:lnSpc>
                <a:spcPct val="115000"/>
              </a:lnSpc>
              <a:spcBef>
                <a:spcPts val="0"/>
              </a:spcBef>
              <a:spcAft>
                <a:spcPts val="600"/>
              </a:spcAft>
            </a:pPr>
            <a:r>
              <a:rPr lang="en-US" sz="2000" dirty="0">
                <a:solidFill>
                  <a:srgbClr val="000000"/>
                </a:solidFill>
                <a:latin typeface="Calibri" panose="020F0502020204030204" pitchFamily="34" charset="0"/>
                <a:cs typeface="Calibri" panose="020F0502020204030204" pitchFamily="34" charset="0"/>
              </a:rPr>
              <a:t>2022-23	All assessments online; all results available at student level; Early Grades Literacy Assessment pilot (EGLA)</a:t>
            </a:r>
            <a:endParaRPr lang="en-CA"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758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8B8CDE-3382-4C37-AC6A-BFAE01FD13E5}"/>
              </a:ext>
            </a:extLst>
          </p:cNvPr>
          <p:cNvGraphicFramePr>
            <a:graphicFrameLocks noGrp="1"/>
          </p:cNvGraphicFramePr>
          <p:nvPr>
            <p:extLst>
              <p:ext uri="{D42A27DB-BD31-4B8C-83A1-F6EECF244321}">
                <p14:modId xmlns:p14="http://schemas.microsoft.com/office/powerpoint/2010/main" val="2098839968"/>
              </p:ext>
            </p:extLst>
          </p:nvPr>
        </p:nvGraphicFramePr>
        <p:xfrm>
          <a:off x="2726319" y="205123"/>
          <a:ext cx="8964938" cy="659892"/>
        </p:xfrm>
        <a:graphic>
          <a:graphicData uri="http://schemas.openxmlformats.org/drawingml/2006/table">
            <a:tbl>
              <a:tblPr firstRow="1" firstCol="1" bandRow="1"/>
              <a:tblGrid>
                <a:gridCol w="8964938">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dirty="0">
                          <a:solidFill>
                            <a:srgbClr val="00549F"/>
                          </a:solidFill>
                          <a:latin typeface="Calibri" panose="020F0502020204030204" pitchFamily="34" charset="0"/>
                          <a:ea typeface="+mj-ea"/>
                          <a:cs typeface="+mj-cs"/>
                        </a:rPr>
                        <a:t>English Reading - % Success (Province)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2" name="Rectangle 1">
            <a:extLst>
              <a:ext uri="{FF2B5EF4-FFF2-40B4-BE49-F238E27FC236}">
                <a16:creationId xmlns:a16="http://schemas.microsoft.com/office/drawing/2014/main" id="{746CAF2F-F6F0-46DE-57AD-9D814FAF903C}"/>
              </a:ext>
            </a:extLst>
          </p:cNvPr>
          <p:cNvSpPr/>
          <p:nvPr/>
        </p:nvSpPr>
        <p:spPr>
          <a:xfrm>
            <a:off x="-2" y="0"/>
            <a:ext cx="2552834" cy="6858000"/>
          </a:xfrm>
          <a:prstGeom prst="rect">
            <a:avLst/>
          </a:prstGeom>
          <a:solidFill>
            <a:srgbClr val="00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591A37E1-96CA-3911-9694-8A03D2970954}"/>
              </a:ext>
            </a:extLst>
          </p:cNvPr>
          <p:cNvGrpSpPr/>
          <p:nvPr/>
        </p:nvGrpSpPr>
        <p:grpSpPr>
          <a:xfrm>
            <a:off x="99856" y="2519146"/>
            <a:ext cx="2353118" cy="3853792"/>
            <a:chOff x="97291" y="2607162"/>
            <a:chExt cx="2274543" cy="3765775"/>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97291" y="2607162"/>
              <a:ext cx="2274543"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en-CA" sz="3200" dirty="0">
                  <a:solidFill>
                    <a:schemeClr val="bg1"/>
                  </a:solidFill>
                  <a:cs typeface="Times New Roman" panose="02020603050405020304" pitchFamily="18" charset="0"/>
                </a:rPr>
                <a:t>2022-23 Results</a:t>
              </a:r>
            </a:p>
          </p:txBody>
        </p:sp>
      </p:grpSp>
      <p:graphicFrame>
        <p:nvGraphicFramePr>
          <p:cNvPr id="74" name="Table 73">
            <a:extLst>
              <a:ext uri="{FF2B5EF4-FFF2-40B4-BE49-F238E27FC236}">
                <a16:creationId xmlns:a16="http://schemas.microsoft.com/office/drawing/2014/main" id="{94600B2B-F720-7357-71B8-3A20819DDC18}"/>
              </a:ext>
            </a:extLst>
          </p:cNvPr>
          <p:cNvGraphicFramePr>
            <a:graphicFrameLocks noGrp="1"/>
          </p:cNvGraphicFramePr>
          <p:nvPr>
            <p:extLst>
              <p:ext uri="{D42A27DB-BD31-4B8C-83A1-F6EECF244321}">
                <p14:modId xmlns:p14="http://schemas.microsoft.com/office/powerpoint/2010/main" val="2500207230"/>
              </p:ext>
            </p:extLst>
          </p:nvPr>
        </p:nvGraphicFramePr>
        <p:xfrm>
          <a:off x="3798981" y="1210028"/>
          <a:ext cx="7080738" cy="1604296"/>
        </p:xfrm>
        <a:graphic>
          <a:graphicData uri="http://schemas.openxmlformats.org/drawingml/2006/table">
            <a:tbl>
              <a:tblPr firstRow="1" firstCol="1" bandRow="1"/>
              <a:tblGrid>
                <a:gridCol w="1967266">
                  <a:extLst>
                    <a:ext uri="{9D8B030D-6E8A-4147-A177-3AD203B41FA5}">
                      <a16:colId xmlns:a16="http://schemas.microsoft.com/office/drawing/2014/main" val="2601001500"/>
                    </a:ext>
                  </a:extLst>
                </a:gridCol>
                <a:gridCol w="1246320">
                  <a:extLst>
                    <a:ext uri="{9D8B030D-6E8A-4147-A177-3AD203B41FA5}">
                      <a16:colId xmlns:a16="http://schemas.microsoft.com/office/drawing/2014/main" val="607348667"/>
                    </a:ext>
                  </a:extLst>
                </a:gridCol>
                <a:gridCol w="1246320">
                  <a:extLst>
                    <a:ext uri="{9D8B030D-6E8A-4147-A177-3AD203B41FA5}">
                      <a16:colId xmlns:a16="http://schemas.microsoft.com/office/drawing/2014/main" val="2033734317"/>
                    </a:ext>
                  </a:extLst>
                </a:gridCol>
                <a:gridCol w="1310416">
                  <a:extLst>
                    <a:ext uri="{9D8B030D-6E8A-4147-A177-3AD203B41FA5}">
                      <a16:colId xmlns:a16="http://schemas.microsoft.com/office/drawing/2014/main" val="235401844"/>
                    </a:ext>
                  </a:extLst>
                </a:gridCol>
                <a:gridCol w="1310416">
                  <a:extLst>
                    <a:ext uri="{9D8B030D-6E8A-4147-A177-3AD203B41FA5}">
                      <a16:colId xmlns:a16="http://schemas.microsoft.com/office/drawing/2014/main" val="627164249"/>
                    </a:ext>
                  </a:extLst>
                </a:gridCol>
              </a:tblGrid>
              <a:tr h="351488">
                <a:tc rowSpan="2">
                  <a:txBody>
                    <a:bodyPr/>
                    <a:lstStyle/>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Assessment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Success Rate</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672327023"/>
                  </a:ext>
                </a:extLst>
              </a:tr>
              <a:tr h="373380">
                <a:tc vMerge="1">
                  <a:txBody>
                    <a:bodyPr/>
                    <a:lstStyle/>
                    <a:p>
                      <a:endParaRPr lang="en-CA"/>
                    </a:p>
                  </a:txBody>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2019-20</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2020-21</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2021-22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2022-23</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C0DD"/>
                    </a:solidFill>
                  </a:tcPr>
                </a:tc>
                <a:extLst>
                  <a:ext uri="{0D108BD9-81ED-4DB2-BD59-A6C34878D82A}">
                    <a16:rowId xmlns:a16="http://schemas.microsoft.com/office/drawing/2014/main" val="3257208672"/>
                  </a:ext>
                </a:extLst>
              </a:tr>
              <a:tr h="0">
                <a:tc gridSpan="5">
                  <a:txBody>
                    <a:bodyPr/>
                    <a:lstStyle/>
                    <a:p>
                      <a:pPr marL="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cs typeface="Times New Roman" panose="02020603050405020304" pitchFamily="18" charset="0"/>
                        </a:rPr>
                        <a:t> </a:t>
                      </a:r>
                      <a:endParaRPr lang="en-CA" sz="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851730715"/>
                  </a:ext>
                </a:extLst>
              </a:tr>
              <a:tr h="351488">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Grade 4</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(COVID)</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68.6</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59.5</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56.6</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1860601309"/>
                  </a:ext>
                </a:extLst>
              </a:tr>
              <a:tr h="351488">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Grade 6</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(COVID)</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69.0</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71.7</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69.3</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2894906050"/>
                  </a:ext>
                </a:extLst>
              </a:tr>
            </a:tbl>
          </a:graphicData>
        </a:graphic>
      </p:graphicFrame>
      <p:graphicFrame>
        <p:nvGraphicFramePr>
          <p:cNvPr id="76" name="Chart 75">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2324069702"/>
              </p:ext>
            </p:extLst>
          </p:nvPr>
        </p:nvGraphicFramePr>
        <p:xfrm>
          <a:off x="2552832" y="3235570"/>
          <a:ext cx="4599637" cy="3066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8" name="Chart 77">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580125756"/>
              </p:ext>
            </p:extLst>
          </p:nvPr>
        </p:nvGraphicFramePr>
        <p:xfrm>
          <a:off x="7339350" y="3235570"/>
          <a:ext cx="4599637" cy="3066134"/>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Arrow Connector 2">
            <a:extLst>
              <a:ext uri="{FF2B5EF4-FFF2-40B4-BE49-F238E27FC236}">
                <a16:creationId xmlns:a16="http://schemas.microsoft.com/office/drawing/2014/main" id="{B3F944D1-F220-B8F8-DEB9-7C67FA8718C7}"/>
              </a:ext>
            </a:extLst>
          </p:cNvPr>
          <p:cNvCxnSpPr>
            <a:cxnSpLocks/>
          </p:cNvCxnSpPr>
          <p:nvPr/>
        </p:nvCxnSpPr>
        <p:spPr>
          <a:xfrm>
            <a:off x="11028783" y="5164513"/>
            <a:ext cx="0" cy="2332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5F08D953-7F49-8094-3AF9-5D8B09D1BB2D}"/>
              </a:ext>
            </a:extLst>
          </p:cNvPr>
          <p:cNvCxnSpPr>
            <a:cxnSpLocks/>
          </p:cNvCxnSpPr>
          <p:nvPr/>
        </p:nvCxnSpPr>
        <p:spPr>
          <a:xfrm>
            <a:off x="6310604" y="5257032"/>
            <a:ext cx="0" cy="2332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42FBECB0-0E6A-88D2-E5C7-574641063757}"/>
              </a:ext>
            </a:extLst>
          </p:cNvPr>
          <p:cNvPicPr>
            <a:picLocks noChangeAspect="1"/>
          </p:cNvPicPr>
          <p:nvPr/>
        </p:nvPicPr>
        <p:blipFill>
          <a:blip r:embed="rId5"/>
          <a:stretch>
            <a:fillRect/>
          </a:stretch>
        </p:blipFill>
        <p:spPr>
          <a:xfrm>
            <a:off x="6169097" y="5490298"/>
            <a:ext cx="316575" cy="233266"/>
          </a:xfrm>
          <a:prstGeom prst="rect">
            <a:avLst/>
          </a:prstGeom>
        </p:spPr>
      </p:pic>
      <p:pic>
        <p:nvPicPr>
          <p:cNvPr id="77" name="Picture 76">
            <a:extLst>
              <a:ext uri="{FF2B5EF4-FFF2-40B4-BE49-F238E27FC236}">
                <a16:creationId xmlns:a16="http://schemas.microsoft.com/office/drawing/2014/main" id="{902D15C1-DC0A-8502-AF34-C4343544710F}"/>
              </a:ext>
            </a:extLst>
          </p:cNvPr>
          <p:cNvPicPr>
            <a:picLocks noChangeAspect="1"/>
          </p:cNvPicPr>
          <p:nvPr/>
        </p:nvPicPr>
        <p:blipFill>
          <a:blip r:embed="rId6"/>
          <a:stretch>
            <a:fillRect/>
          </a:stretch>
        </p:blipFill>
        <p:spPr>
          <a:xfrm>
            <a:off x="10879719" y="5399528"/>
            <a:ext cx="322984" cy="233266"/>
          </a:xfrm>
          <a:prstGeom prst="rect">
            <a:avLst/>
          </a:prstGeom>
        </p:spPr>
      </p:pic>
    </p:spTree>
    <p:extLst>
      <p:ext uri="{BB962C8B-B14F-4D97-AF65-F5344CB8AC3E}">
        <p14:creationId xmlns:p14="http://schemas.microsoft.com/office/powerpoint/2010/main" val="334241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450975" y="6051591"/>
            <a:ext cx="1463795" cy="806415"/>
            <a:chOff x="1247686" y="5658176"/>
            <a:chExt cx="1463795" cy="503481"/>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aphicFrame>
        <p:nvGraphicFramePr>
          <p:cNvPr id="73" name="Table 72">
            <a:extLst>
              <a:ext uri="{FF2B5EF4-FFF2-40B4-BE49-F238E27FC236}">
                <a16:creationId xmlns:a16="http://schemas.microsoft.com/office/drawing/2014/main" id="{130FF64A-0B11-F50F-F6CC-31F6EF7E456E}"/>
              </a:ext>
            </a:extLst>
          </p:cNvPr>
          <p:cNvGraphicFramePr>
            <a:graphicFrameLocks noGrp="1"/>
          </p:cNvGraphicFramePr>
          <p:nvPr>
            <p:extLst>
              <p:ext uri="{D42A27DB-BD31-4B8C-83A1-F6EECF244321}">
                <p14:modId xmlns:p14="http://schemas.microsoft.com/office/powerpoint/2010/main" val="787951884"/>
              </p:ext>
            </p:extLst>
          </p:nvPr>
        </p:nvGraphicFramePr>
        <p:xfrm>
          <a:off x="165252" y="266399"/>
          <a:ext cx="8688317" cy="1302846"/>
        </p:xfrm>
        <a:graphic>
          <a:graphicData uri="http://schemas.openxmlformats.org/drawingml/2006/table">
            <a:tbl>
              <a:tblPr firstRow="1" firstCol="1" bandRow="1"/>
              <a:tblGrid>
                <a:gridCol w="8688317">
                  <a:extLst>
                    <a:ext uri="{9D8B030D-6E8A-4147-A177-3AD203B41FA5}">
                      <a16:colId xmlns:a16="http://schemas.microsoft.com/office/drawing/2014/main" val="1379027683"/>
                    </a:ext>
                  </a:extLst>
                </a:gridCol>
              </a:tblGrid>
              <a:tr h="1302846">
                <a:tc>
                  <a:txBody>
                    <a:bodyPr/>
                    <a:lstStyle/>
                    <a:p>
                      <a:pPr marL="0" marR="0" algn="l" rtl="0" eaLnBrk="0" fontAlgn="base" hangingPunct="0">
                        <a:lnSpc>
                          <a:spcPct val="100000"/>
                        </a:lnSpc>
                        <a:spcBef>
                          <a:spcPct val="0"/>
                        </a:spcBef>
                        <a:spcAft>
                          <a:spcPct val="0"/>
                        </a:spcAft>
                      </a:pPr>
                      <a:r>
                        <a:rPr lang="en-CA" sz="4000" b="1" i="1" kern="1200" dirty="0">
                          <a:solidFill>
                            <a:srgbClr val="00549F"/>
                          </a:solidFill>
                          <a:latin typeface="Calibri" panose="020F0502020204030204" pitchFamily="34" charset="0"/>
                          <a:ea typeface="+mn-ea"/>
                          <a:cs typeface="+mn-cs"/>
                        </a:rPr>
                        <a:t>Grades 4 &amp; 6 English Reading: % by level</a:t>
                      </a:r>
                    </a:p>
                    <a:p>
                      <a:pPr marL="0" marR="0" algn="l" rtl="0" eaLnBrk="0" fontAlgn="base" hangingPunct="0">
                        <a:lnSpc>
                          <a:spcPct val="100000"/>
                        </a:lnSpc>
                        <a:spcBef>
                          <a:spcPct val="0"/>
                        </a:spcBef>
                        <a:spcAft>
                          <a:spcPct val="0"/>
                        </a:spcAft>
                      </a:pPr>
                      <a:r>
                        <a:rPr lang="en-CA" sz="4000" b="1" i="1" kern="1200" dirty="0">
                          <a:solidFill>
                            <a:srgbClr val="00549F"/>
                          </a:solidFill>
                          <a:latin typeface="Calibri" panose="020F0502020204030204" pitchFamily="34" charset="0"/>
                          <a:ea typeface="+mn-ea"/>
                          <a:cs typeface="+mn-cs"/>
                        </a:rPr>
                        <a:t>and District (Appropriate or Above)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5" name="Chart 4">
            <a:extLst>
              <a:ext uri="{FF2B5EF4-FFF2-40B4-BE49-F238E27FC236}">
                <a16:creationId xmlns:a16="http://schemas.microsoft.com/office/drawing/2014/main" id="{6302331C-928E-4CD2-83E6-775F4B8820C9}"/>
              </a:ext>
            </a:extLst>
          </p:cNvPr>
          <p:cNvGraphicFramePr/>
          <p:nvPr>
            <p:extLst>
              <p:ext uri="{D42A27DB-BD31-4B8C-83A1-F6EECF244321}">
                <p14:modId xmlns:p14="http://schemas.microsoft.com/office/powerpoint/2010/main" val="3189888831"/>
              </p:ext>
            </p:extLst>
          </p:nvPr>
        </p:nvGraphicFramePr>
        <p:xfrm>
          <a:off x="165252" y="1627332"/>
          <a:ext cx="5960480" cy="43632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4" name="Chart 73">
            <a:extLst>
              <a:ext uri="{FF2B5EF4-FFF2-40B4-BE49-F238E27FC236}">
                <a16:creationId xmlns:a16="http://schemas.microsoft.com/office/drawing/2014/main" id="{AFC63F8A-6D48-4B92-8091-58B434F5466E}"/>
              </a:ext>
            </a:extLst>
          </p:cNvPr>
          <p:cNvGraphicFramePr/>
          <p:nvPr>
            <p:extLst>
              <p:ext uri="{D42A27DB-BD31-4B8C-83A1-F6EECF244321}">
                <p14:modId xmlns:p14="http://schemas.microsoft.com/office/powerpoint/2010/main" val="3880268072"/>
              </p:ext>
            </p:extLst>
          </p:nvPr>
        </p:nvGraphicFramePr>
        <p:xfrm>
          <a:off x="6249061" y="1627331"/>
          <a:ext cx="5777687" cy="4363261"/>
        </p:xfrm>
        <a:graphic>
          <a:graphicData uri="http://schemas.openxmlformats.org/drawingml/2006/chart">
            <c:chart xmlns:c="http://schemas.openxmlformats.org/drawingml/2006/chart" xmlns:r="http://schemas.openxmlformats.org/officeDocument/2006/relationships" r:id="rId4"/>
          </a:graphicData>
        </a:graphic>
      </p:graphicFrame>
      <p:pic>
        <p:nvPicPr>
          <p:cNvPr id="78" name="Picture 77">
            <a:extLst>
              <a:ext uri="{FF2B5EF4-FFF2-40B4-BE49-F238E27FC236}">
                <a16:creationId xmlns:a16="http://schemas.microsoft.com/office/drawing/2014/main" id="{C17779A0-D6DA-95F4-1064-BB5AB673C10F}"/>
              </a:ext>
            </a:extLst>
          </p:cNvPr>
          <p:cNvPicPr>
            <a:picLocks noChangeAspect="1"/>
          </p:cNvPicPr>
          <p:nvPr/>
        </p:nvPicPr>
        <p:blipFill>
          <a:blip r:embed="rId5"/>
          <a:stretch>
            <a:fillRect/>
          </a:stretch>
        </p:blipFill>
        <p:spPr>
          <a:xfrm>
            <a:off x="9326521" y="417636"/>
            <a:ext cx="2371052" cy="936712"/>
          </a:xfrm>
          <a:prstGeom prst="rect">
            <a:avLst/>
          </a:prstGeom>
        </p:spPr>
      </p:pic>
      <p:graphicFrame>
        <p:nvGraphicFramePr>
          <p:cNvPr id="2" name="Table 2">
            <a:extLst>
              <a:ext uri="{FF2B5EF4-FFF2-40B4-BE49-F238E27FC236}">
                <a16:creationId xmlns:a16="http://schemas.microsoft.com/office/drawing/2014/main" id="{4CA4D29A-B6D2-48B7-4DC1-16B64B72E70A}"/>
              </a:ext>
            </a:extLst>
          </p:cNvPr>
          <p:cNvGraphicFramePr>
            <a:graphicFrameLocks noGrp="1"/>
          </p:cNvGraphicFramePr>
          <p:nvPr>
            <p:extLst>
              <p:ext uri="{D42A27DB-BD31-4B8C-83A1-F6EECF244321}">
                <p14:modId xmlns:p14="http://schemas.microsoft.com/office/powerpoint/2010/main" val="2159579365"/>
              </p:ext>
            </p:extLst>
          </p:nvPr>
        </p:nvGraphicFramePr>
        <p:xfrm>
          <a:off x="450975" y="5560936"/>
          <a:ext cx="5645027" cy="370840"/>
        </p:xfrm>
        <a:graphic>
          <a:graphicData uri="http://schemas.openxmlformats.org/drawingml/2006/table">
            <a:tbl>
              <a:tblPr firstRow="1" bandRow="1">
                <a:tableStyleId>{5C22544A-7EE6-4342-B048-85BDC9FD1C3A}</a:tableStyleId>
              </a:tblPr>
              <a:tblGrid>
                <a:gridCol w="1149153">
                  <a:extLst>
                    <a:ext uri="{9D8B030D-6E8A-4147-A177-3AD203B41FA5}">
                      <a16:colId xmlns:a16="http://schemas.microsoft.com/office/drawing/2014/main" val="1446375910"/>
                    </a:ext>
                  </a:extLst>
                </a:gridCol>
                <a:gridCol w="1130410">
                  <a:extLst>
                    <a:ext uri="{9D8B030D-6E8A-4147-A177-3AD203B41FA5}">
                      <a16:colId xmlns:a16="http://schemas.microsoft.com/office/drawing/2014/main" val="2417498052"/>
                    </a:ext>
                  </a:extLst>
                </a:gridCol>
                <a:gridCol w="1217364">
                  <a:extLst>
                    <a:ext uri="{9D8B030D-6E8A-4147-A177-3AD203B41FA5}">
                      <a16:colId xmlns:a16="http://schemas.microsoft.com/office/drawing/2014/main" val="326896266"/>
                    </a:ext>
                  </a:extLst>
                </a:gridCol>
                <a:gridCol w="1111085">
                  <a:extLst>
                    <a:ext uri="{9D8B030D-6E8A-4147-A177-3AD203B41FA5}">
                      <a16:colId xmlns:a16="http://schemas.microsoft.com/office/drawing/2014/main" val="119444491"/>
                    </a:ext>
                  </a:extLst>
                </a:gridCol>
                <a:gridCol w="1037015">
                  <a:extLst>
                    <a:ext uri="{9D8B030D-6E8A-4147-A177-3AD203B41FA5}">
                      <a16:colId xmlns:a16="http://schemas.microsoft.com/office/drawing/2014/main" val="2814887999"/>
                    </a:ext>
                  </a:extLst>
                </a:gridCol>
              </a:tblGrid>
              <a:tr h="370840">
                <a:tc>
                  <a:txBody>
                    <a:bodyPr/>
                    <a:lstStyle/>
                    <a:p>
                      <a:pPr algn="ctr"/>
                      <a:r>
                        <a:rPr lang="en-US" sz="1400" dirty="0">
                          <a:solidFill>
                            <a:schemeClr val="tx1"/>
                          </a:solidFill>
                        </a:rPr>
                        <a:t>56.6</a:t>
                      </a:r>
                    </a:p>
                  </a:txBody>
                  <a:tcPr>
                    <a:solidFill>
                      <a:schemeClr val="bg2">
                        <a:lumMod val="95000"/>
                      </a:schemeClr>
                    </a:solidFill>
                  </a:tcPr>
                </a:tc>
                <a:tc>
                  <a:txBody>
                    <a:bodyPr/>
                    <a:lstStyle/>
                    <a:p>
                      <a:pPr algn="ctr"/>
                      <a:r>
                        <a:rPr lang="en-US" sz="1400" dirty="0">
                          <a:solidFill>
                            <a:schemeClr val="tx1"/>
                          </a:solidFill>
                        </a:rPr>
                        <a:t>    58.2</a:t>
                      </a:r>
                    </a:p>
                  </a:txBody>
                  <a:tcPr>
                    <a:solidFill>
                      <a:schemeClr val="bg2">
                        <a:lumMod val="95000"/>
                      </a:schemeClr>
                    </a:solidFill>
                  </a:tcPr>
                </a:tc>
                <a:tc>
                  <a:txBody>
                    <a:bodyPr/>
                    <a:lstStyle/>
                    <a:p>
                      <a:pPr algn="ctr"/>
                      <a:r>
                        <a:rPr lang="en-US" sz="1400" dirty="0">
                          <a:solidFill>
                            <a:schemeClr val="tx1"/>
                          </a:solidFill>
                        </a:rPr>
                        <a:t>  52.7</a:t>
                      </a:r>
                    </a:p>
                  </a:txBody>
                  <a:tcPr>
                    <a:solidFill>
                      <a:schemeClr val="bg2">
                        <a:lumMod val="95000"/>
                      </a:schemeClr>
                    </a:solidFill>
                  </a:tcPr>
                </a:tc>
                <a:tc>
                  <a:txBody>
                    <a:bodyPr/>
                    <a:lstStyle/>
                    <a:p>
                      <a:pPr algn="ctr"/>
                      <a:r>
                        <a:rPr lang="en-US" sz="1400" dirty="0">
                          <a:solidFill>
                            <a:schemeClr val="tx1"/>
                          </a:solidFill>
                        </a:rPr>
                        <a:t>   59.9</a:t>
                      </a:r>
                    </a:p>
                  </a:txBody>
                  <a:tcPr>
                    <a:solidFill>
                      <a:schemeClr val="bg2">
                        <a:lumMod val="95000"/>
                      </a:schemeClr>
                    </a:solidFill>
                  </a:tcPr>
                </a:tc>
                <a:tc>
                  <a:txBody>
                    <a:bodyPr/>
                    <a:lstStyle/>
                    <a:p>
                      <a:pPr algn="ctr"/>
                      <a:r>
                        <a:rPr lang="en-US" sz="1400" dirty="0">
                          <a:solidFill>
                            <a:schemeClr val="tx1"/>
                          </a:solidFill>
                        </a:rPr>
                        <a:t>        </a:t>
                      </a:r>
                      <a:r>
                        <a:rPr lang="en-US" sz="1400" dirty="0">
                          <a:solidFill>
                            <a:schemeClr val="tx1"/>
                          </a:solidFill>
                          <a:highlight>
                            <a:srgbClr val="FFFF00"/>
                          </a:highlight>
                        </a:rPr>
                        <a:t>56.0</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graphicFrame>
        <p:nvGraphicFramePr>
          <p:cNvPr id="4" name="Table 2">
            <a:extLst>
              <a:ext uri="{FF2B5EF4-FFF2-40B4-BE49-F238E27FC236}">
                <a16:creationId xmlns:a16="http://schemas.microsoft.com/office/drawing/2014/main" id="{025C5C1C-F205-2268-35C2-2865E9FFD685}"/>
              </a:ext>
            </a:extLst>
          </p:cNvPr>
          <p:cNvGraphicFramePr>
            <a:graphicFrameLocks noGrp="1"/>
          </p:cNvGraphicFramePr>
          <p:nvPr>
            <p:extLst>
              <p:ext uri="{D42A27DB-BD31-4B8C-83A1-F6EECF244321}">
                <p14:modId xmlns:p14="http://schemas.microsoft.com/office/powerpoint/2010/main" val="3285915216"/>
              </p:ext>
            </p:extLst>
          </p:nvPr>
        </p:nvGraphicFramePr>
        <p:xfrm>
          <a:off x="6474701" y="5560936"/>
          <a:ext cx="5477813" cy="370840"/>
        </p:xfrm>
        <a:graphic>
          <a:graphicData uri="http://schemas.openxmlformats.org/drawingml/2006/table">
            <a:tbl>
              <a:tblPr firstRow="1" bandRow="1">
                <a:tableStyleId>{5C22544A-7EE6-4342-B048-85BDC9FD1C3A}</a:tableStyleId>
              </a:tblPr>
              <a:tblGrid>
                <a:gridCol w="1115113">
                  <a:extLst>
                    <a:ext uri="{9D8B030D-6E8A-4147-A177-3AD203B41FA5}">
                      <a16:colId xmlns:a16="http://schemas.microsoft.com/office/drawing/2014/main" val="1446375910"/>
                    </a:ext>
                  </a:extLst>
                </a:gridCol>
                <a:gridCol w="1096925">
                  <a:extLst>
                    <a:ext uri="{9D8B030D-6E8A-4147-A177-3AD203B41FA5}">
                      <a16:colId xmlns:a16="http://schemas.microsoft.com/office/drawing/2014/main" val="2417498052"/>
                    </a:ext>
                  </a:extLst>
                </a:gridCol>
                <a:gridCol w="1181304">
                  <a:extLst>
                    <a:ext uri="{9D8B030D-6E8A-4147-A177-3AD203B41FA5}">
                      <a16:colId xmlns:a16="http://schemas.microsoft.com/office/drawing/2014/main" val="326896266"/>
                    </a:ext>
                  </a:extLst>
                </a:gridCol>
                <a:gridCol w="1078173">
                  <a:extLst>
                    <a:ext uri="{9D8B030D-6E8A-4147-A177-3AD203B41FA5}">
                      <a16:colId xmlns:a16="http://schemas.microsoft.com/office/drawing/2014/main" val="119444491"/>
                    </a:ext>
                  </a:extLst>
                </a:gridCol>
                <a:gridCol w="1006298">
                  <a:extLst>
                    <a:ext uri="{9D8B030D-6E8A-4147-A177-3AD203B41FA5}">
                      <a16:colId xmlns:a16="http://schemas.microsoft.com/office/drawing/2014/main" val="2814887999"/>
                    </a:ext>
                  </a:extLst>
                </a:gridCol>
              </a:tblGrid>
              <a:tr h="370840">
                <a:tc>
                  <a:txBody>
                    <a:bodyPr/>
                    <a:lstStyle/>
                    <a:p>
                      <a:pPr algn="ctr"/>
                      <a:r>
                        <a:rPr lang="en-US" sz="1400" dirty="0">
                          <a:solidFill>
                            <a:schemeClr val="tx1"/>
                          </a:solidFill>
                        </a:rPr>
                        <a:t> 69.3</a:t>
                      </a:r>
                    </a:p>
                  </a:txBody>
                  <a:tcPr>
                    <a:solidFill>
                      <a:schemeClr val="bg2">
                        <a:lumMod val="95000"/>
                      </a:schemeClr>
                    </a:solidFill>
                  </a:tcPr>
                </a:tc>
                <a:tc>
                  <a:txBody>
                    <a:bodyPr/>
                    <a:lstStyle/>
                    <a:p>
                      <a:pPr algn="ctr"/>
                      <a:r>
                        <a:rPr lang="en-US" sz="1400" dirty="0">
                          <a:solidFill>
                            <a:schemeClr val="tx1"/>
                          </a:solidFill>
                        </a:rPr>
                        <a:t>     73.7</a:t>
                      </a:r>
                    </a:p>
                  </a:txBody>
                  <a:tcPr>
                    <a:solidFill>
                      <a:schemeClr val="bg2">
                        <a:lumMod val="95000"/>
                      </a:schemeClr>
                    </a:solidFill>
                  </a:tcPr>
                </a:tc>
                <a:tc>
                  <a:txBody>
                    <a:bodyPr/>
                    <a:lstStyle/>
                    <a:p>
                      <a:pPr algn="ctr"/>
                      <a:r>
                        <a:rPr lang="en-US" sz="1400" dirty="0">
                          <a:solidFill>
                            <a:schemeClr val="tx1"/>
                          </a:solidFill>
                        </a:rPr>
                        <a:t>   67.4</a:t>
                      </a:r>
                    </a:p>
                  </a:txBody>
                  <a:tcPr>
                    <a:solidFill>
                      <a:schemeClr val="bg2">
                        <a:lumMod val="95000"/>
                      </a:schemeClr>
                    </a:solidFill>
                  </a:tcPr>
                </a:tc>
                <a:tc>
                  <a:txBody>
                    <a:bodyPr/>
                    <a:lstStyle/>
                    <a:p>
                      <a:pPr algn="ctr"/>
                      <a:r>
                        <a:rPr lang="en-US" sz="1400" dirty="0">
                          <a:solidFill>
                            <a:schemeClr val="tx1"/>
                          </a:solidFill>
                        </a:rPr>
                        <a:t>   68.8</a:t>
                      </a:r>
                    </a:p>
                  </a:txBody>
                  <a:tcPr>
                    <a:solidFill>
                      <a:schemeClr val="bg2">
                        <a:lumMod val="95000"/>
                      </a:schemeClr>
                    </a:solidFill>
                  </a:tcPr>
                </a:tc>
                <a:tc>
                  <a:txBody>
                    <a:bodyPr/>
                    <a:lstStyle/>
                    <a:p>
                      <a:pPr algn="ctr"/>
                      <a:r>
                        <a:rPr lang="en-US" sz="1400" dirty="0">
                          <a:solidFill>
                            <a:srgbClr val="FF0000"/>
                          </a:solidFill>
                        </a:rPr>
                        <a:t>     </a:t>
                      </a:r>
                      <a:r>
                        <a:rPr lang="en-US" sz="1400" dirty="0">
                          <a:solidFill>
                            <a:schemeClr val="tx1"/>
                          </a:solidFill>
                          <a:highlight>
                            <a:srgbClr val="FFFF00"/>
                          </a:highlight>
                        </a:rPr>
                        <a:t>69.9</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spTree>
    <p:extLst>
      <p:ext uri="{BB962C8B-B14F-4D97-AF65-F5344CB8AC3E}">
        <p14:creationId xmlns:p14="http://schemas.microsoft.com/office/powerpoint/2010/main" val="383163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8B8CDE-3382-4C37-AC6A-BFAE01FD13E5}"/>
              </a:ext>
            </a:extLst>
          </p:cNvPr>
          <p:cNvGraphicFramePr>
            <a:graphicFrameLocks noGrp="1"/>
          </p:cNvGraphicFramePr>
          <p:nvPr>
            <p:extLst>
              <p:ext uri="{D42A27DB-BD31-4B8C-83A1-F6EECF244321}">
                <p14:modId xmlns:p14="http://schemas.microsoft.com/office/powerpoint/2010/main" val="3046397339"/>
              </p:ext>
            </p:extLst>
          </p:nvPr>
        </p:nvGraphicFramePr>
        <p:xfrm>
          <a:off x="2726319" y="205123"/>
          <a:ext cx="8153400" cy="659892"/>
        </p:xfrm>
        <a:graphic>
          <a:graphicData uri="http://schemas.openxmlformats.org/drawingml/2006/table">
            <a:tbl>
              <a:tblPr firstRow="1" firstCol="1" bandRow="1"/>
              <a:tblGrid>
                <a:gridCol w="8153400">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dirty="0">
                          <a:solidFill>
                            <a:srgbClr val="00549F"/>
                          </a:solidFill>
                          <a:latin typeface="Calibri" panose="020F0502020204030204" pitchFamily="34" charset="0"/>
                          <a:ea typeface="+mj-ea"/>
                          <a:cs typeface="+mj-cs"/>
                        </a:rPr>
                        <a:t>ELPA Reading - % Success </a:t>
                      </a:r>
                      <a:r>
                        <a:rPr lang="en-CA" sz="4000" b="1" i="1" kern="1200" dirty="0">
                          <a:solidFill>
                            <a:srgbClr val="00549F"/>
                          </a:solidFill>
                          <a:latin typeface="Calibri" panose="020F0502020204030204" pitchFamily="34" charset="0"/>
                          <a:ea typeface="+mn-ea"/>
                          <a:cs typeface="+mn-cs"/>
                        </a:rPr>
                        <a:t>(Province)</a:t>
                      </a:r>
                      <a:endParaRPr lang="en-CA" sz="4000" b="1" i="1" dirty="0">
                        <a:solidFill>
                          <a:srgbClr val="00549F"/>
                        </a:solidFill>
                        <a:latin typeface="Calibri" panose="020F0502020204030204" pitchFamily="34" charset="0"/>
                        <a:ea typeface="+mj-ea"/>
                        <a:cs typeface="+mj-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2" name="Rectangle 1">
            <a:extLst>
              <a:ext uri="{FF2B5EF4-FFF2-40B4-BE49-F238E27FC236}">
                <a16:creationId xmlns:a16="http://schemas.microsoft.com/office/drawing/2014/main" id="{746CAF2F-F6F0-46DE-57AD-9D814FAF903C}"/>
              </a:ext>
            </a:extLst>
          </p:cNvPr>
          <p:cNvSpPr/>
          <p:nvPr/>
        </p:nvSpPr>
        <p:spPr>
          <a:xfrm>
            <a:off x="-1" y="0"/>
            <a:ext cx="2466976" cy="6858000"/>
          </a:xfrm>
          <a:prstGeom prst="rect">
            <a:avLst/>
          </a:prstGeom>
          <a:solidFill>
            <a:srgbClr val="00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lumMod val="90000"/>
                  <a:lumOff val="10000"/>
                </a:schemeClr>
              </a:solidFill>
            </a:endParaRPr>
          </a:p>
        </p:txBody>
      </p:sp>
      <p:grpSp>
        <p:nvGrpSpPr>
          <p:cNvPr id="39" name="Group 38">
            <a:extLst>
              <a:ext uri="{FF2B5EF4-FFF2-40B4-BE49-F238E27FC236}">
                <a16:creationId xmlns:a16="http://schemas.microsoft.com/office/drawing/2014/main" id="{591A37E1-96CA-3911-9694-8A03D2970954}"/>
              </a:ext>
            </a:extLst>
          </p:cNvPr>
          <p:cNvGrpSpPr/>
          <p:nvPr/>
        </p:nvGrpSpPr>
        <p:grpSpPr>
          <a:xfrm>
            <a:off x="146786" y="2494237"/>
            <a:ext cx="2214449" cy="3878700"/>
            <a:chOff x="146786" y="2494237"/>
            <a:chExt cx="2214449" cy="3878700"/>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146786" y="2494237"/>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en-CA" sz="3200" dirty="0">
                  <a:solidFill>
                    <a:schemeClr val="bg1"/>
                  </a:solidFill>
                  <a:cs typeface="Times New Roman" panose="02020603050405020304" pitchFamily="18" charset="0"/>
                </a:rPr>
                <a:t>2022-23 Results</a:t>
              </a:r>
            </a:p>
          </p:txBody>
        </p:sp>
      </p:grpSp>
      <p:graphicFrame>
        <p:nvGraphicFramePr>
          <p:cNvPr id="74" name="Table 73">
            <a:extLst>
              <a:ext uri="{FF2B5EF4-FFF2-40B4-BE49-F238E27FC236}">
                <a16:creationId xmlns:a16="http://schemas.microsoft.com/office/drawing/2014/main" id="{94600B2B-F720-7357-71B8-3A20819DDC18}"/>
              </a:ext>
            </a:extLst>
          </p:cNvPr>
          <p:cNvGraphicFramePr>
            <a:graphicFrameLocks noGrp="1"/>
          </p:cNvGraphicFramePr>
          <p:nvPr>
            <p:extLst>
              <p:ext uri="{D42A27DB-BD31-4B8C-83A1-F6EECF244321}">
                <p14:modId xmlns:p14="http://schemas.microsoft.com/office/powerpoint/2010/main" val="2812587681"/>
              </p:ext>
            </p:extLst>
          </p:nvPr>
        </p:nvGraphicFramePr>
        <p:xfrm>
          <a:off x="3569465" y="1092798"/>
          <a:ext cx="7310255" cy="1203278"/>
        </p:xfrm>
        <a:graphic>
          <a:graphicData uri="http://schemas.openxmlformats.org/drawingml/2006/table">
            <a:tbl>
              <a:tblPr firstRow="1" firstCol="1" bandRow="1"/>
              <a:tblGrid>
                <a:gridCol w="2013175">
                  <a:extLst>
                    <a:ext uri="{9D8B030D-6E8A-4147-A177-3AD203B41FA5}">
                      <a16:colId xmlns:a16="http://schemas.microsoft.com/office/drawing/2014/main" val="2601001500"/>
                    </a:ext>
                  </a:extLst>
                </a:gridCol>
                <a:gridCol w="1291071">
                  <a:extLst>
                    <a:ext uri="{9D8B030D-6E8A-4147-A177-3AD203B41FA5}">
                      <a16:colId xmlns:a16="http://schemas.microsoft.com/office/drawing/2014/main" val="607348667"/>
                    </a:ext>
                  </a:extLst>
                </a:gridCol>
                <a:gridCol w="1291071">
                  <a:extLst>
                    <a:ext uri="{9D8B030D-6E8A-4147-A177-3AD203B41FA5}">
                      <a16:colId xmlns:a16="http://schemas.microsoft.com/office/drawing/2014/main" val="2033734317"/>
                    </a:ext>
                  </a:extLst>
                </a:gridCol>
                <a:gridCol w="1357469">
                  <a:extLst>
                    <a:ext uri="{9D8B030D-6E8A-4147-A177-3AD203B41FA5}">
                      <a16:colId xmlns:a16="http://schemas.microsoft.com/office/drawing/2014/main" val="235401844"/>
                    </a:ext>
                  </a:extLst>
                </a:gridCol>
                <a:gridCol w="1357469">
                  <a:extLst>
                    <a:ext uri="{9D8B030D-6E8A-4147-A177-3AD203B41FA5}">
                      <a16:colId xmlns:a16="http://schemas.microsoft.com/office/drawing/2014/main" val="627164249"/>
                    </a:ext>
                  </a:extLst>
                </a:gridCol>
              </a:tblGrid>
              <a:tr h="351488">
                <a:tc rowSpan="2">
                  <a:txBody>
                    <a:bodyPr/>
                    <a:lstStyle/>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Assessment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Success Rate</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672327023"/>
                  </a:ext>
                </a:extLst>
              </a:tr>
              <a:tr h="373380">
                <a:tc vMerge="1">
                  <a:txBody>
                    <a:bodyPr/>
                    <a:lstStyle/>
                    <a:p>
                      <a:endParaRPr lang="en-CA"/>
                    </a:p>
                  </a:txBody>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2019-20</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2020-21</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2021-22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2022-23</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C0DD"/>
                    </a:solidFill>
                  </a:tcPr>
                </a:tc>
                <a:extLst>
                  <a:ext uri="{0D108BD9-81ED-4DB2-BD59-A6C34878D82A}">
                    <a16:rowId xmlns:a16="http://schemas.microsoft.com/office/drawing/2014/main" val="3257208672"/>
                  </a:ext>
                </a:extLst>
              </a:tr>
              <a:tr h="0">
                <a:tc>
                  <a:txBody>
                    <a:bodyPr/>
                    <a:lstStyle/>
                    <a:p>
                      <a:pPr marL="0" marR="0">
                        <a:lnSpc>
                          <a:spcPct val="115000"/>
                        </a:lnSpc>
                        <a:spcBef>
                          <a:spcPts val="0"/>
                        </a:spcBef>
                        <a:spcAft>
                          <a:spcPts val="0"/>
                        </a:spcAft>
                      </a:pPr>
                      <a:r>
                        <a:rPr lang="en-US" sz="500" dirty="0">
                          <a:effectLst/>
                          <a:latin typeface="Calibri" panose="020F0502020204030204" pitchFamily="34" charset="0"/>
                          <a:ea typeface="Calibri" panose="020F0502020204030204" pitchFamily="34" charset="0"/>
                          <a:cs typeface="Times New Roman" panose="02020603050405020304" pitchFamily="18" charset="0"/>
                        </a:rPr>
                        <a:t> </a:t>
                      </a: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CA" sz="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CA" sz="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CA" sz="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500" dirty="0">
                          <a:effectLst/>
                          <a:latin typeface="Calibri" panose="020F0502020204030204" pitchFamily="34" charset="0"/>
                          <a:ea typeface="Calibri" panose="020F0502020204030204" pitchFamily="34" charset="0"/>
                          <a:cs typeface="Times New Roman" panose="02020603050405020304" pitchFamily="18" charset="0"/>
                        </a:rPr>
                        <a:t> </a:t>
                      </a: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851730715"/>
                  </a:ext>
                </a:extLst>
              </a:tr>
              <a:tr h="351488">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ELPA</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78.1</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81.8</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80.3</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2936507703"/>
                  </a:ext>
                </a:extLst>
              </a:tr>
            </a:tbl>
          </a:graphicData>
        </a:graphic>
      </p:graphicFrame>
      <p:graphicFrame>
        <p:nvGraphicFramePr>
          <p:cNvPr id="4" name="Chart 3">
            <a:extLst>
              <a:ext uri="{FF2B5EF4-FFF2-40B4-BE49-F238E27FC236}">
                <a16:creationId xmlns:a16="http://schemas.microsoft.com/office/drawing/2014/main" id="{947F1A43-5130-43ED-9E3A-CA11811D283B}"/>
              </a:ext>
            </a:extLst>
          </p:cNvPr>
          <p:cNvGraphicFramePr/>
          <p:nvPr>
            <p:extLst>
              <p:ext uri="{D42A27DB-BD31-4B8C-83A1-F6EECF244321}">
                <p14:modId xmlns:p14="http://schemas.microsoft.com/office/powerpoint/2010/main" val="3606901294"/>
              </p:ext>
            </p:extLst>
          </p:nvPr>
        </p:nvGraphicFramePr>
        <p:xfrm>
          <a:off x="2616659" y="2698024"/>
          <a:ext cx="8726672" cy="3616879"/>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0A75F5EC-E71A-5C1B-2E23-8B496B0F5373}"/>
              </a:ext>
            </a:extLst>
          </p:cNvPr>
          <p:cNvCxnSpPr>
            <a:cxnSpLocks/>
          </p:cNvCxnSpPr>
          <p:nvPr/>
        </p:nvCxnSpPr>
        <p:spPr>
          <a:xfrm>
            <a:off x="10758196" y="4451489"/>
            <a:ext cx="0" cy="2332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63D42502-5B1E-32B2-2A7B-F0E4174B00EE}"/>
              </a:ext>
            </a:extLst>
          </p:cNvPr>
          <p:cNvPicPr>
            <a:picLocks noChangeAspect="1"/>
          </p:cNvPicPr>
          <p:nvPr/>
        </p:nvPicPr>
        <p:blipFill>
          <a:blip r:embed="rId4"/>
          <a:stretch>
            <a:fillRect/>
          </a:stretch>
        </p:blipFill>
        <p:spPr>
          <a:xfrm>
            <a:off x="10577221" y="4684755"/>
            <a:ext cx="340927" cy="233266"/>
          </a:xfrm>
          <a:prstGeom prst="rect">
            <a:avLst/>
          </a:prstGeom>
        </p:spPr>
      </p:pic>
    </p:spTree>
    <p:extLst>
      <p:ext uri="{BB962C8B-B14F-4D97-AF65-F5344CB8AC3E}">
        <p14:creationId xmlns:p14="http://schemas.microsoft.com/office/powerpoint/2010/main" val="94311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2" name="Rectangle 1">
            <a:extLst>
              <a:ext uri="{FF2B5EF4-FFF2-40B4-BE49-F238E27FC236}">
                <a16:creationId xmlns:a16="http://schemas.microsoft.com/office/drawing/2014/main" id="{746CAF2F-F6F0-46DE-57AD-9D814FAF903C}"/>
              </a:ext>
            </a:extLst>
          </p:cNvPr>
          <p:cNvSpPr/>
          <p:nvPr/>
        </p:nvSpPr>
        <p:spPr>
          <a:xfrm>
            <a:off x="-1" y="0"/>
            <a:ext cx="246697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591A37E1-96CA-3911-9694-8A03D2970954}"/>
              </a:ext>
            </a:extLst>
          </p:cNvPr>
          <p:cNvGrpSpPr/>
          <p:nvPr/>
        </p:nvGrpSpPr>
        <p:grpSpPr>
          <a:xfrm>
            <a:off x="199810" y="2326910"/>
            <a:ext cx="2214449" cy="4046027"/>
            <a:chOff x="199810" y="2326910"/>
            <a:chExt cx="2214449" cy="4046027"/>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199810" y="2326910"/>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r>
                <a:rPr lang="en-CA" sz="3200" dirty="0">
                  <a:solidFill>
                    <a:schemeClr val="bg1"/>
                  </a:solidFill>
                  <a:cs typeface="Times New Roman" panose="02020603050405020304" pitchFamily="18" charset="0"/>
                </a:rPr>
                <a:t>2022-23 Results</a:t>
              </a:r>
            </a:p>
          </p:txBody>
        </p:sp>
      </p:grpSp>
      <p:graphicFrame>
        <p:nvGraphicFramePr>
          <p:cNvPr id="73" name="Table 72">
            <a:extLst>
              <a:ext uri="{FF2B5EF4-FFF2-40B4-BE49-F238E27FC236}">
                <a16:creationId xmlns:a16="http://schemas.microsoft.com/office/drawing/2014/main" id="{130FF64A-0B11-F50F-F6CC-31F6EF7E456E}"/>
              </a:ext>
            </a:extLst>
          </p:cNvPr>
          <p:cNvGraphicFramePr>
            <a:graphicFrameLocks noGrp="1"/>
          </p:cNvGraphicFramePr>
          <p:nvPr/>
        </p:nvGraphicFramePr>
        <p:xfrm>
          <a:off x="2721166" y="205123"/>
          <a:ext cx="8158553" cy="659892"/>
        </p:xfrm>
        <a:graphic>
          <a:graphicData uri="http://schemas.openxmlformats.org/drawingml/2006/table">
            <a:tbl>
              <a:tblPr firstRow="1" firstCol="1" bandRow="1"/>
              <a:tblGrid>
                <a:gridCol w="8158553">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kern="1200" dirty="0">
                          <a:solidFill>
                            <a:srgbClr val="00549F"/>
                          </a:solidFill>
                          <a:latin typeface="Calibri" panose="020F0502020204030204" pitchFamily="34" charset="0"/>
                          <a:ea typeface="+mn-ea"/>
                          <a:cs typeface="+mn-cs"/>
                        </a:rPr>
                        <a:t>ELPA Reading - % Success by District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5" name="Chart 4">
            <a:extLst>
              <a:ext uri="{FF2B5EF4-FFF2-40B4-BE49-F238E27FC236}">
                <a16:creationId xmlns:a16="http://schemas.microsoft.com/office/drawing/2014/main" id="{00000000-0008-0000-0200-000006000000}"/>
              </a:ext>
            </a:extLst>
          </p:cNvPr>
          <p:cNvGraphicFramePr/>
          <p:nvPr>
            <p:extLst>
              <p:ext uri="{D42A27DB-BD31-4B8C-83A1-F6EECF244321}">
                <p14:modId xmlns:p14="http://schemas.microsoft.com/office/powerpoint/2010/main" val="1886281912"/>
              </p:ext>
            </p:extLst>
          </p:nvPr>
        </p:nvGraphicFramePr>
        <p:xfrm>
          <a:off x="3162617" y="1277957"/>
          <a:ext cx="7964419" cy="4889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56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aphicFrame>
        <p:nvGraphicFramePr>
          <p:cNvPr id="73" name="Table 72">
            <a:extLst>
              <a:ext uri="{FF2B5EF4-FFF2-40B4-BE49-F238E27FC236}">
                <a16:creationId xmlns:a16="http://schemas.microsoft.com/office/drawing/2014/main" id="{130FF64A-0B11-F50F-F6CC-31F6EF7E456E}"/>
              </a:ext>
            </a:extLst>
          </p:cNvPr>
          <p:cNvGraphicFramePr>
            <a:graphicFrameLocks noGrp="1"/>
          </p:cNvGraphicFramePr>
          <p:nvPr>
            <p:extLst>
              <p:ext uri="{D42A27DB-BD31-4B8C-83A1-F6EECF244321}">
                <p14:modId xmlns:p14="http://schemas.microsoft.com/office/powerpoint/2010/main" val="230297868"/>
              </p:ext>
            </p:extLst>
          </p:nvPr>
        </p:nvGraphicFramePr>
        <p:xfrm>
          <a:off x="279918" y="205975"/>
          <a:ext cx="11756572" cy="527939"/>
        </p:xfrm>
        <a:graphic>
          <a:graphicData uri="http://schemas.openxmlformats.org/drawingml/2006/table">
            <a:tbl>
              <a:tblPr firstRow="1" firstCol="1" bandRow="1"/>
              <a:tblGrid>
                <a:gridCol w="11756572">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3200" b="1" i="1" kern="1200" dirty="0">
                          <a:solidFill>
                            <a:srgbClr val="00549F"/>
                          </a:solidFill>
                          <a:latin typeface="Calibri" panose="020F0502020204030204" pitchFamily="34" charset="0"/>
                          <a:ea typeface="+mn-ea"/>
                          <a:cs typeface="+mn-cs"/>
                        </a:rPr>
                        <a:t>Grade 4 – 6 - 9 Reading - %-Success Rate over Time (ASDW)</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aphicFrame>
        <p:nvGraphicFramePr>
          <p:cNvPr id="76" name="Chart 75">
            <a:extLst>
              <a:ext uri="{FF2B5EF4-FFF2-40B4-BE49-F238E27FC236}">
                <a16:creationId xmlns:a16="http://schemas.microsoft.com/office/drawing/2014/main" id="{8703625F-BED6-4F92-985F-E217E54A2B0E}"/>
              </a:ext>
            </a:extLst>
          </p:cNvPr>
          <p:cNvGraphicFramePr>
            <a:graphicFrameLocks/>
          </p:cNvGraphicFramePr>
          <p:nvPr>
            <p:extLst>
              <p:ext uri="{D42A27DB-BD31-4B8C-83A1-F6EECF244321}">
                <p14:modId xmlns:p14="http://schemas.microsoft.com/office/powerpoint/2010/main" val="2913043147"/>
              </p:ext>
            </p:extLst>
          </p:nvPr>
        </p:nvGraphicFramePr>
        <p:xfrm>
          <a:off x="496826" y="1274772"/>
          <a:ext cx="5017566" cy="2382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EF4C125C-CB9C-C1FA-C42B-D8D2CC92F45E}"/>
              </a:ext>
            </a:extLst>
          </p:cNvPr>
          <p:cNvGraphicFramePr>
            <a:graphicFrameLocks/>
          </p:cNvGraphicFramePr>
          <p:nvPr>
            <p:extLst>
              <p:ext uri="{D42A27DB-BD31-4B8C-83A1-F6EECF244321}">
                <p14:modId xmlns:p14="http://schemas.microsoft.com/office/powerpoint/2010/main" val="1947763691"/>
              </p:ext>
            </p:extLst>
          </p:nvPr>
        </p:nvGraphicFramePr>
        <p:xfrm>
          <a:off x="6885992" y="1274772"/>
          <a:ext cx="5150498" cy="23828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2F258DB8-49C5-76F4-2B70-6BBC28FC0EF0}"/>
              </a:ext>
            </a:extLst>
          </p:cNvPr>
          <p:cNvGraphicFramePr>
            <a:graphicFrameLocks/>
          </p:cNvGraphicFramePr>
          <p:nvPr>
            <p:extLst>
              <p:ext uri="{D42A27DB-BD31-4B8C-83A1-F6EECF244321}">
                <p14:modId xmlns:p14="http://schemas.microsoft.com/office/powerpoint/2010/main" val="1523844665"/>
              </p:ext>
            </p:extLst>
          </p:nvPr>
        </p:nvGraphicFramePr>
        <p:xfrm>
          <a:off x="3374631" y="3944147"/>
          <a:ext cx="5610749" cy="2774127"/>
        </p:xfrm>
        <a:graphic>
          <a:graphicData uri="http://schemas.openxmlformats.org/drawingml/2006/chart">
            <c:chart xmlns:c="http://schemas.openxmlformats.org/drawingml/2006/chart" xmlns:r="http://schemas.openxmlformats.org/officeDocument/2006/relationships" r:id="rId5"/>
          </a:graphicData>
        </a:graphic>
      </p:graphicFrame>
      <p:cxnSp>
        <p:nvCxnSpPr>
          <p:cNvPr id="74" name="Straight Arrow Connector 73">
            <a:extLst>
              <a:ext uri="{FF2B5EF4-FFF2-40B4-BE49-F238E27FC236}">
                <a16:creationId xmlns:a16="http://schemas.microsoft.com/office/drawing/2014/main" id="{12083643-9F36-C7F4-9459-5580DC88334F}"/>
              </a:ext>
            </a:extLst>
          </p:cNvPr>
          <p:cNvCxnSpPr>
            <a:cxnSpLocks/>
          </p:cNvCxnSpPr>
          <p:nvPr/>
        </p:nvCxnSpPr>
        <p:spPr>
          <a:xfrm>
            <a:off x="4236098" y="2688003"/>
            <a:ext cx="0" cy="2332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D1D4847B-6707-821D-1FC3-AE4B82E32AFA}"/>
              </a:ext>
            </a:extLst>
          </p:cNvPr>
          <p:cNvCxnSpPr>
            <a:cxnSpLocks/>
          </p:cNvCxnSpPr>
          <p:nvPr/>
        </p:nvCxnSpPr>
        <p:spPr>
          <a:xfrm>
            <a:off x="10621348" y="2466186"/>
            <a:ext cx="0" cy="2332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FAFA79A-47C7-8D57-5AE7-ACE6D175F2B8}"/>
              </a:ext>
            </a:extLst>
          </p:cNvPr>
          <p:cNvCxnSpPr>
            <a:cxnSpLocks/>
          </p:cNvCxnSpPr>
          <p:nvPr/>
        </p:nvCxnSpPr>
        <p:spPr>
          <a:xfrm>
            <a:off x="8504755" y="5097944"/>
            <a:ext cx="0" cy="2332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D9AA0E58-31A4-022C-3516-33CEA77E0522}"/>
              </a:ext>
            </a:extLst>
          </p:cNvPr>
          <p:cNvPicPr>
            <a:picLocks noChangeAspect="1"/>
          </p:cNvPicPr>
          <p:nvPr/>
        </p:nvPicPr>
        <p:blipFill>
          <a:blip r:embed="rId6"/>
          <a:stretch>
            <a:fillRect/>
          </a:stretch>
        </p:blipFill>
        <p:spPr>
          <a:xfrm>
            <a:off x="4074173" y="2940717"/>
            <a:ext cx="305040" cy="233266"/>
          </a:xfrm>
          <a:prstGeom prst="rect">
            <a:avLst/>
          </a:prstGeom>
        </p:spPr>
      </p:pic>
      <p:pic>
        <p:nvPicPr>
          <p:cNvPr id="82" name="Picture 81">
            <a:extLst>
              <a:ext uri="{FF2B5EF4-FFF2-40B4-BE49-F238E27FC236}">
                <a16:creationId xmlns:a16="http://schemas.microsoft.com/office/drawing/2014/main" id="{FE66FEC9-8D15-1AC9-14E6-A9DEA105CE80}"/>
              </a:ext>
            </a:extLst>
          </p:cNvPr>
          <p:cNvPicPr>
            <a:picLocks noChangeAspect="1"/>
          </p:cNvPicPr>
          <p:nvPr/>
        </p:nvPicPr>
        <p:blipFill>
          <a:blip r:embed="rId7"/>
          <a:stretch>
            <a:fillRect/>
          </a:stretch>
        </p:blipFill>
        <p:spPr>
          <a:xfrm>
            <a:off x="10412971" y="2724351"/>
            <a:ext cx="345225" cy="218923"/>
          </a:xfrm>
          <a:prstGeom prst="rect">
            <a:avLst/>
          </a:prstGeom>
        </p:spPr>
      </p:pic>
      <p:pic>
        <p:nvPicPr>
          <p:cNvPr id="84" name="Picture 83">
            <a:extLst>
              <a:ext uri="{FF2B5EF4-FFF2-40B4-BE49-F238E27FC236}">
                <a16:creationId xmlns:a16="http://schemas.microsoft.com/office/drawing/2014/main" id="{B077E798-1B77-732B-5EE7-4DAE64D58053}"/>
              </a:ext>
            </a:extLst>
          </p:cNvPr>
          <p:cNvPicPr>
            <a:picLocks noChangeAspect="1"/>
          </p:cNvPicPr>
          <p:nvPr/>
        </p:nvPicPr>
        <p:blipFill>
          <a:blip r:embed="rId8"/>
          <a:stretch>
            <a:fillRect/>
          </a:stretch>
        </p:blipFill>
        <p:spPr>
          <a:xfrm>
            <a:off x="8349975" y="5360581"/>
            <a:ext cx="309560" cy="257175"/>
          </a:xfrm>
          <a:prstGeom prst="rect">
            <a:avLst/>
          </a:prstGeom>
        </p:spPr>
      </p:pic>
    </p:spTree>
    <p:extLst>
      <p:ext uri="{BB962C8B-B14F-4D97-AF65-F5344CB8AC3E}">
        <p14:creationId xmlns:p14="http://schemas.microsoft.com/office/powerpoint/2010/main" val="244257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8B8CDE-3382-4C37-AC6A-BFAE01FD13E5}"/>
              </a:ext>
            </a:extLst>
          </p:cNvPr>
          <p:cNvGraphicFramePr>
            <a:graphicFrameLocks noGrp="1"/>
          </p:cNvGraphicFramePr>
          <p:nvPr>
            <p:extLst>
              <p:ext uri="{D42A27DB-BD31-4B8C-83A1-F6EECF244321}">
                <p14:modId xmlns:p14="http://schemas.microsoft.com/office/powerpoint/2010/main" val="2042922589"/>
              </p:ext>
            </p:extLst>
          </p:nvPr>
        </p:nvGraphicFramePr>
        <p:xfrm>
          <a:off x="2726319" y="205123"/>
          <a:ext cx="9067094" cy="659892"/>
        </p:xfrm>
        <a:graphic>
          <a:graphicData uri="http://schemas.openxmlformats.org/drawingml/2006/table">
            <a:tbl>
              <a:tblPr firstRow="1" firstCol="1" bandRow="1"/>
              <a:tblGrid>
                <a:gridCol w="9067094">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15000"/>
                        </a:lnSpc>
                        <a:spcBef>
                          <a:spcPct val="0"/>
                        </a:spcBef>
                        <a:spcAft>
                          <a:spcPct val="0"/>
                        </a:spcAft>
                      </a:pPr>
                      <a:r>
                        <a:rPr lang="en-CA" sz="4000" b="1" i="1" dirty="0">
                          <a:solidFill>
                            <a:srgbClr val="00549F"/>
                          </a:solidFill>
                          <a:latin typeface="Calibri" panose="020F0502020204030204" pitchFamily="34" charset="0"/>
                          <a:ea typeface="+mj-ea"/>
                          <a:cs typeface="+mj-cs"/>
                        </a:rPr>
                        <a:t>French Reading - % Success </a:t>
                      </a:r>
                      <a:r>
                        <a:rPr lang="en-CA" sz="4000" b="1" i="1" kern="1200" dirty="0">
                          <a:solidFill>
                            <a:srgbClr val="00549F"/>
                          </a:solidFill>
                          <a:latin typeface="Calibri" panose="020F0502020204030204" pitchFamily="34" charset="0"/>
                          <a:ea typeface="+mn-ea"/>
                          <a:cs typeface="+mn-cs"/>
                        </a:rPr>
                        <a:t>(Province)</a:t>
                      </a:r>
                      <a:endParaRPr lang="en-CA" sz="4000" b="1" i="1" dirty="0">
                        <a:solidFill>
                          <a:srgbClr val="00549F"/>
                        </a:solidFill>
                        <a:latin typeface="Calibri" panose="020F0502020204030204" pitchFamily="34" charset="0"/>
                        <a:ea typeface="+mj-ea"/>
                        <a:cs typeface="+mj-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2" name="Rectangle 1">
            <a:extLst>
              <a:ext uri="{FF2B5EF4-FFF2-40B4-BE49-F238E27FC236}">
                <a16:creationId xmlns:a16="http://schemas.microsoft.com/office/drawing/2014/main" id="{746CAF2F-F6F0-46DE-57AD-9D814FAF903C}"/>
              </a:ext>
            </a:extLst>
          </p:cNvPr>
          <p:cNvSpPr/>
          <p:nvPr/>
        </p:nvSpPr>
        <p:spPr>
          <a:xfrm>
            <a:off x="-1" y="0"/>
            <a:ext cx="2466976" cy="6858000"/>
          </a:xfrm>
          <a:prstGeom prst="rect">
            <a:avLst/>
          </a:prstGeom>
          <a:solidFill>
            <a:srgbClr val="00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591A37E1-96CA-3911-9694-8A03D2970954}"/>
              </a:ext>
            </a:extLst>
          </p:cNvPr>
          <p:cNvGrpSpPr/>
          <p:nvPr/>
        </p:nvGrpSpPr>
        <p:grpSpPr>
          <a:xfrm>
            <a:off x="105702" y="2557131"/>
            <a:ext cx="2214449" cy="3815806"/>
            <a:chOff x="105702" y="2557131"/>
            <a:chExt cx="2214449" cy="3815806"/>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105702" y="2557131"/>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en-CA" sz="3200" dirty="0">
                  <a:solidFill>
                    <a:schemeClr val="bg1"/>
                  </a:solidFill>
                  <a:cs typeface="Times New Roman" panose="02020603050405020304" pitchFamily="18" charset="0"/>
                </a:rPr>
                <a:t>2022-23 Results</a:t>
              </a:r>
            </a:p>
          </p:txBody>
        </p:sp>
      </p:grpSp>
      <p:graphicFrame>
        <p:nvGraphicFramePr>
          <p:cNvPr id="5" name="Table 4">
            <a:extLst>
              <a:ext uri="{FF2B5EF4-FFF2-40B4-BE49-F238E27FC236}">
                <a16:creationId xmlns:a16="http://schemas.microsoft.com/office/drawing/2014/main" id="{0B7F70E2-BE1F-9A66-1372-655CB1814C91}"/>
              </a:ext>
            </a:extLst>
          </p:cNvPr>
          <p:cNvGraphicFramePr>
            <a:graphicFrameLocks noGrp="1"/>
          </p:cNvGraphicFramePr>
          <p:nvPr>
            <p:extLst>
              <p:ext uri="{D42A27DB-BD31-4B8C-83A1-F6EECF244321}">
                <p14:modId xmlns:p14="http://schemas.microsoft.com/office/powerpoint/2010/main" val="2256265962"/>
              </p:ext>
            </p:extLst>
          </p:nvPr>
        </p:nvGraphicFramePr>
        <p:xfrm>
          <a:off x="2726319" y="1022328"/>
          <a:ext cx="9067095" cy="5392115"/>
        </p:xfrm>
        <a:graphic>
          <a:graphicData uri="http://schemas.openxmlformats.org/drawingml/2006/table">
            <a:tbl>
              <a:tblPr firstRow="1" firstCol="1" bandRow="1"/>
              <a:tblGrid>
                <a:gridCol w="3652227">
                  <a:extLst>
                    <a:ext uri="{9D8B030D-6E8A-4147-A177-3AD203B41FA5}">
                      <a16:colId xmlns:a16="http://schemas.microsoft.com/office/drawing/2014/main" val="3845113338"/>
                    </a:ext>
                  </a:extLst>
                </a:gridCol>
                <a:gridCol w="1353717">
                  <a:extLst>
                    <a:ext uri="{9D8B030D-6E8A-4147-A177-3AD203B41FA5}">
                      <a16:colId xmlns:a16="http://schemas.microsoft.com/office/drawing/2014/main" val="1232316348"/>
                    </a:ext>
                  </a:extLst>
                </a:gridCol>
                <a:gridCol w="1353717">
                  <a:extLst>
                    <a:ext uri="{9D8B030D-6E8A-4147-A177-3AD203B41FA5}">
                      <a16:colId xmlns:a16="http://schemas.microsoft.com/office/drawing/2014/main" val="2675669817"/>
                    </a:ext>
                  </a:extLst>
                </a:gridCol>
                <a:gridCol w="1353717">
                  <a:extLst>
                    <a:ext uri="{9D8B030D-6E8A-4147-A177-3AD203B41FA5}">
                      <a16:colId xmlns:a16="http://schemas.microsoft.com/office/drawing/2014/main" val="2757999761"/>
                    </a:ext>
                  </a:extLst>
                </a:gridCol>
                <a:gridCol w="1353717">
                  <a:extLst>
                    <a:ext uri="{9D8B030D-6E8A-4147-A177-3AD203B41FA5}">
                      <a16:colId xmlns:a16="http://schemas.microsoft.com/office/drawing/2014/main" val="3580404747"/>
                    </a:ext>
                  </a:extLst>
                </a:gridCol>
              </a:tblGrid>
              <a:tr h="313791">
                <a:tc rowSpan="2">
                  <a:txBody>
                    <a:bodyPr/>
                    <a:lstStyle/>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Assessment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Success Rate</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524355491"/>
                  </a:ext>
                </a:extLst>
              </a:tr>
              <a:tr h="333335">
                <a:tc vMerge="1">
                  <a:txBody>
                    <a:bodyPr/>
                    <a:lstStyle/>
                    <a:p>
                      <a:endParaRPr lang="en-CA"/>
                    </a:p>
                  </a:txBody>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2019-20</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2020-21</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2021-22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2022-23</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C0DD"/>
                    </a:solidFill>
                  </a:tcPr>
                </a:tc>
                <a:extLst>
                  <a:ext uri="{0D108BD9-81ED-4DB2-BD59-A6C34878D82A}">
                    <a16:rowId xmlns:a16="http://schemas.microsoft.com/office/drawing/2014/main" val="2435112140"/>
                  </a:ext>
                </a:extLst>
              </a:tr>
              <a:tr h="114076">
                <a:tc>
                  <a:txBody>
                    <a:bodyPr/>
                    <a:lstStyle/>
                    <a:p>
                      <a:pPr marL="0" marR="0">
                        <a:lnSpc>
                          <a:spcPct val="115000"/>
                        </a:lnSpc>
                        <a:spcBef>
                          <a:spcPts val="0"/>
                        </a:spcBef>
                        <a:spcAft>
                          <a:spcPts val="0"/>
                        </a:spcAft>
                      </a:pPr>
                      <a:r>
                        <a:rPr lang="en-US" sz="4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39105803"/>
                  </a:ext>
                </a:extLst>
              </a:tr>
              <a:tr h="647127">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Grade 4 FI Reading – Grade 1 Entry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(COVID)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Grade 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73.4</a:t>
                      </a:r>
                      <a:endParaRPr lang="en-C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1196255742"/>
                  </a:ext>
                </a:extLst>
              </a:tr>
              <a:tr h="114076">
                <a:tc>
                  <a:txBody>
                    <a:bodyPr/>
                    <a:lstStyle/>
                    <a:p>
                      <a:pPr marL="0" marR="0">
                        <a:lnSpc>
                          <a:spcPct val="115000"/>
                        </a:lnSpc>
                        <a:spcBef>
                          <a:spcPts val="0"/>
                        </a:spcBef>
                        <a:spcAft>
                          <a:spcPts val="0"/>
                        </a:spcAft>
                      </a:pPr>
                      <a:r>
                        <a:rPr lang="en-US" sz="4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007546279"/>
                  </a:ext>
                </a:extLst>
              </a:tr>
              <a:tr h="647127">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Grade 6 FI Reading – Grade 1 Entry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(COVID)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Grade 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66.9</a:t>
                      </a:r>
                      <a:endParaRPr lang="en-C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1752968971"/>
                  </a:ext>
                </a:extLst>
              </a:tr>
              <a:tr h="647127">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Grade 6 FI Reading – Grade 6 Entry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(COVID)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Grade 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57.9</a:t>
                      </a:r>
                      <a:endParaRPr lang="en-C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1393445614"/>
                  </a:ext>
                </a:extLst>
              </a:tr>
              <a:tr h="647127">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Grade 6 PIF Reading</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(COVID)</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Grade 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26.9</a:t>
                      </a:r>
                      <a:endParaRPr lang="en-C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3236780657"/>
                  </a:ext>
                </a:extLst>
              </a:tr>
              <a:tr h="114076">
                <a:tc>
                  <a:txBody>
                    <a:bodyPr/>
                    <a:lstStyle/>
                    <a:p>
                      <a:pPr marL="0" marR="0">
                        <a:lnSpc>
                          <a:spcPct val="115000"/>
                        </a:lnSpc>
                        <a:spcBef>
                          <a:spcPts val="0"/>
                        </a:spcBef>
                        <a:spcAft>
                          <a:spcPts val="0"/>
                        </a:spcAft>
                      </a:pPr>
                      <a:r>
                        <a:rPr lang="en-US" sz="4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4951887"/>
                  </a:ext>
                </a:extLst>
              </a:tr>
              <a:tr h="611282">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Grade 10 FI Reading – Grade 3 Entry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(COVID)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78.6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2578892549"/>
                  </a:ext>
                </a:extLst>
              </a:tr>
              <a:tr h="562708">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Grade 10 FI Reading – Grade 6 Entry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(COVID)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54.3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62.5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2025372907"/>
                  </a:ext>
                </a:extLst>
              </a:tr>
              <a:tr h="558131">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Grade 10 PIF Reading</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(COVID)</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52.7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2E7"/>
                    </a:solidFill>
                  </a:tcPr>
                </a:tc>
                <a:extLst>
                  <a:ext uri="{0D108BD9-81ED-4DB2-BD59-A6C34878D82A}">
                    <a16:rowId xmlns:a16="http://schemas.microsoft.com/office/drawing/2014/main" val="164930046"/>
                  </a:ext>
                </a:extLst>
              </a:tr>
            </a:tbl>
          </a:graphicData>
        </a:graphic>
      </p:graphicFrame>
    </p:spTree>
    <p:extLst>
      <p:ext uri="{BB962C8B-B14F-4D97-AF65-F5344CB8AC3E}">
        <p14:creationId xmlns:p14="http://schemas.microsoft.com/office/powerpoint/2010/main" val="46152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94B77384-8A13-40A6-9A99-1F14F33108F0}"/>
              </a:ext>
            </a:extLst>
          </p:cNvPr>
          <p:cNvGrpSpPr/>
          <p:nvPr/>
        </p:nvGrpSpPr>
        <p:grpSpPr>
          <a:xfrm>
            <a:off x="590934" y="5839067"/>
            <a:ext cx="1463795" cy="505295"/>
            <a:chOff x="1247686" y="5656362"/>
            <a:chExt cx="1463795" cy="505295"/>
          </a:xfrm>
        </p:grpSpPr>
        <p:sp>
          <p:nvSpPr>
            <p:cNvPr id="8" name="Freeform: Shape 7">
              <a:extLst>
                <a:ext uri="{FF2B5EF4-FFF2-40B4-BE49-F238E27FC236}">
                  <a16:creationId xmlns:a16="http://schemas.microsoft.com/office/drawing/2014/main" id="{2713CE46-A53E-4ABA-90DB-1E0533A0C642}"/>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27AF851-498A-4E6C-B5B1-6B1C53B30052}"/>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060EE690-67F4-4AB8-B5AD-CF3C3B2E4872}"/>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09F98012-D6BD-407C-8EEF-89D4E20C9EDF}"/>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7EA304B5-C983-4790-9357-5B1500AB3A5E}"/>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8CE0F5FC-5ED5-4739-81ED-3A706B6DE54E}"/>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CE986F4-EAFC-4B40-9C20-4F2036814E04}"/>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6B23C56-598D-478E-A155-CB52026B6689}"/>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ADCDF1C1-0991-4947-970C-1A013C874A4F}"/>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E9A97CDC-7F8F-449F-9394-4A86943C8DEC}"/>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F32E06AC-3FB3-4481-A765-4B4EA220AA21}"/>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CBD46779-4F4F-4E35-8B68-921ACEF978B4}"/>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16C4ECB6-8F34-44DB-8E96-D897443F25F2}"/>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5C248E2-53CD-49C0-A330-71D64BEF06E1}"/>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ACE528C-819A-4F43-BE04-589E5BC1201D}"/>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D3F7315D-E40E-4B20-B5FB-486A80EFDB30}"/>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6F0FF5DF-A098-44A5-9EA7-A074B5C3A580}"/>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9AA6DB0-E042-4036-8FD2-8C090660936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50AA1B3A-5F50-4BDC-8C58-487C55E55567}"/>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3CFD9069-BC36-47FF-B3BB-92C24A8C4F06}"/>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D6A6A026-76A9-465D-89E9-4C9FCFE3116C}"/>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83F7D03-9A81-4597-AC41-1DDF2B110B85}"/>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9B997F5D-1DD4-4E0F-A972-D5799DB6876D}"/>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9E8B08A-D605-4580-B163-5DC4B2104483}"/>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EBDA1D02-9770-4BD7-A333-7C9829418D3D}"/>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50741046-4579-45D4-B187-F4AF62901CDC}"/>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B091AB73-DA68-447D-892F-08A8B7453E87}"/>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8583CA63-0374-49BD-B274-CB16A98139B4}"/>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527F98AF-0C0F-4CEF-A9AF-9A5A248F74E4}"/>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D68BCD69-E9F2-4171-B964-B17A583FBDE3}"/>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38" name="Freeform: Shape 37">
              <a:extLst>
                <a:ext uri="{FF2B5EF4-FFF2-40B4-BE49-F238E27FC236}">
                  <a16:creationId xmlns:a16="http://schemas.microsoft.com/office/drawing/2014/main" id="{541865C4-3635-4104-8FE8-C17FF19CA0DE}"/>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grpSp>
        <p:nvGrpSpPr>
          <p:cNvPr id="39" name="Group 38">
            <a:extLst>
              <a:ext uri="{FF2B5EF4-FFF2-40B4-BE49-F238E27FC236}">
                <a16:creationId xmlns:a16="http://schemas.microsoft.com/office/drawing/2014/main" id="{591A37E1-96CA-3911-9694-8A03D2970954}"/>
              </a:ext>
            </a:extLst>
          </p:cNvPr>
          <p:cNvGrpSpPr/>
          <p:nvPr/>
        </p:nvGrpSpPr>
        <p:grpSpPr>
          <a:xfrm>
            <a:off x="82003" y="331435"/>
            <a:ext cx="2214449" cy="6041502"/>
            <a:chOff x="82003" y="331435"/>
            <a:chExt cx="2214449" cy="6041502"/>
          </a:xfrm>
        </p:grpSpPr>
        <p:grpSp>
          <p:nvGrpSpPr>
            <p:cNvPr id="40" name="Graphic 7">
              <a:extLst>
                <a:ext uri="{FF2B5EF4-FFF2-40B4-BE49-F238E27FC236}">
                  <a16:creationId xmlns:a16="http://schemas.microsoft.com/office/drawing/2014/main" id="{720B0616-C46F-18B7-D035-602899E9FD29}"/>
                </a:ext>
              </a:extLst>
            </p:cNvPr>
            <p:cNvGrpSpPr/>
            <p:nvPr/>
          </p:nvGrpSpPr>
          <p:grpSpPr>
            <a:xfrm>
              <a:off x="496826" y="5867642"/>
              <a:ext cx="1463795" cy="505295"/>
              <a:chOff x="1247686" y="5656362"/>
              <a:chExt cx="1463795" cy="505295"/>
            </a:xfrm>
          </p:grpSpPr>
          <p:sp>
            <p:nvSpPr>
              <p:cNvPr id="42" name="Freeform: Shape 41">
                <a:extLst>
                  <a:ext uri="{FF2B5EF4-FFF2-40B4-BE49-F238E27FC236}">
                    <a16:creationId xmlns:a16="http://schemas.microsoft.com/office/drawing/2014/main" id="{79714E3A-84EC-88DF-7B26-C2562AB2512E}"/>
                  </a:ext>
                </a:extLst>
              </p:cNvPr>
              <p:cNvSpPr/>
              <p:nvPr/>
            </p:nvSpPr>
            <p:spPr>
              <a:xfrm>
                <a:off x="2339000"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299"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067193E0-5443-AF3B-87CA-C3649D18C31A}"/>
                  </a:ext>
                </a:extLst>
              </p:cNvPr>
              <p:cNvSpPr/>
              <p:nvPr/>
            </p:nvSpPr>
            <p:spPr>
              <a:xfrm>
                <a:off x="2403909" y="5951783"/>
                <a:ext cx="21470" cy="23966"/>
              </a:xfrm>
              <a:custGeom>
                <a:avLst/>
                <a:gdLst>
                  <a:gd name="connsiteX0" fmla="*/ 8488 w 21470"/>
                  <a:gd name="connsiteY0" fmla="*/ 23967 h 23966"/>
                  <a:gd name="connsiteX1" fmla="*/ 21470 w 21470"/>
                  <a:gd name="connsiteY1" fmla="*/ 16643 h 23966"/>
                  <a:gd name="connsiteX2" fmla="*/ 21470 w 21470"/>
                  <a:gd name="connsiteY2" fmla="*/ 0 h 23966"/>
                  <a:gd name="connsiteX3" fmla="*/ 11650 w 21470"/>
                  <a:gd name="connsiteY3" fmla="*/ 4660 h 23966"/>
                  <a:gd name="connsiteX4" fmla="*/ 0 w 21470"/>
                  <a:gd name="connsiteY4" fmla="*/ 15978 h 23966"/>
                  <a:gd name="connsiteX5" fmla="*/ 8488 w 21470"/>
                  <a:gd name="connsiteY5" fmla="*/ 23967 h 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0" h="23966">
                    <a:moveTo>
                      <a:pt x="8488" y="23967"/>
                    </a:moveTo>
                    <a:cubicBezTo>
                      <a:pt x="9986" y="23967"/>
                      <a:pt x="15811" y="23467"/>
                      <a:pt x="21470" y="16643"/>
                    </a:cubicBezTo>
                    <a:lnTo>
                      <a:pt x="21470" y="0"/>
                    </a:lnTo>
                    <a:cubicBezTo>
                      <a:pt x="17642" y="2663"/>
                      <a:pt x="16311" y="3162"/>
                      <a:pt x="11650" y="4660"/>
                    </a:cubicBezTo>
                    <a:cubicBezTo>
                      <a:pt x="8322" y="5825"/>
                      <a:pt x="0" y="8655"/>
                      <a:pt x="0" y="15978"/>
                    </a:cubicBezTo>
                    <a:cubicBezTo>
                      <a:pt x="166" y="20471"/>
                      <a:pt x="3662" y="23967"/>
                      <a:pt x="8488" y="23967"/>
                    </a:cubicBezTo>
                    <a:close/>
                  </a:path>
                </a:pathLst>
              </a:custGeom>
              <a:noFill/>
              <a:ln w="16561"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D6E7DF7D-AA98-EC91-A39A-52791FB60750}"/>
                  </a:ext>
                </a:extLst>
              </p:cNvPr>
              <p:cNvSpPr/>
              <p:nvPr/>
            </p:nvSpPr>
            <p:spPr>
              <a:xfrm>
                <a:off x="2141109" y="5930479"/>
                <a:ext cx="31289" cy="48598"/>
              </a:xfrm>
              <a:custGeom>
                <a:avLst/>
                <a:gdLst>
                  <a:gd name="connsiteX0" fmla="*/ 16976 w 31289"/>
                  <a:gd name="connsiteY0" fmla="*/ 48599 h 48598"/>
                  <a:gd name="connsiteX1" fmla="*/ 23134 w 31289"/>
                  <a:gd name="connsiteY1" fmla="*/ 47101 h 48598"/>
                  <a:gd name="connsiteX2" fmla="*/ 31290 w 31289"/>
                  <a:gd name="connsiteY2" fmla="*/ 25465 h 48598"/>
                  <a:gd name="connsiteX3" fmla="*/ 24965 w 31289"/>
                  <a:gd name="connsiteY3" fmla="*/ 4327 h 48598"/>
                  <a:gd name="connsiteX4" fmla="*/ 15146 w 31289"/>
                  <a:gd name="connsiteY4" fmla="*/ 0 h 48598"/>
                  <a:gd name="connsiteX5" fmla="*/ 4660 w 31289"/>
                  <a:gd name="connsiteY5" fmla="*/ 5326 h 48598"/>
                  <a:gd name="connsiteX6" fmla="*/ 0 w 31289"/>
                  <a:gd name="connsiteY6" fmla="*/ 22635 h 48598"/>
                  <a:gd name="connsiteX7" fmla="*/ 16976 w 31289"/>
                  <a:gd name="connsiteY7" fmla="*/ 48599 h 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9" h="48598">
                    <a:moveTo>
                      <a:pt x="16976" y="48599"/>
                    </a:moveTo>
                    <a:cubicBezTo>
                      <a:pt x="18974" y="48599"/>
                      <a:pt x="21304" y="48100"/>
                      <a:pt x="23134" y="47101"/>
                    </a:cubicBezTo>
                    <a:cubicBezTo>
                      <a:pt x="30957" y="42441"/>
                      <a:pt x="31290" y="29792"/>
                      <a:pt x="31290" y="25465"/>
                    </a:cubicBezTo>
                    <a:cubicBezTo>
                      <a:pt x="31290" y="15811"/>
                      <a:pt x="28460" y="7989"/>
                      <a:pt x="24965" y="4327"/>
                    </a:cubicBezTo>
                    <a:cubicBezTo>
                      <a:pt x="22635" y="1831"/>
                      <a:pt x="19140" y="0"/>
                      <a:pt x="15146" y="0"/>
                    </a:cubicBezTo>
                    <a:cubicBezTo>
                      <a:pt x="10485" y="0"/>
                      <a:pt x="6824" y="2663"/>
                      <a:pt x="4660" y="5326"/>
                    </a:cubicBezTo>
                    <a:cubicBezTo>
                      <a:pt x="1498" y="9320"/>
                      <a:pt x="0" y="15811"/>
                      <a:pt x="0" y="22635"/>
                    </a:cubicBezTo>
                    <a:cubicBezTo>
                      <a:pt x="166" y="34119"/>
                      <a:pt x="4827" y="48599"/>
                      <a:pt x="16976" y="48599"/>
                    </a:cubicBezTo>
                    <a:close/>
                  </a:path>
                </a:pathLst>
              </a:custGeom>
              <a:noFill/>
              <a:ln w="16561"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24E04C40-0218-A192-D972-11592049D03C}"/>
                  </a:ext>
                </a:extLst>
              </p:cNvPr>
              <p:cNvSpPr/>
              <p:nvPr/>
            </p:nvSpPr>
            <p:spPr>
              <a:xfrm>
                <a:off x="1815728" y="5699302"/>
                <a:ext cx="191980" cy="168598"/>
              </a:xfrm>
              <a:custGeom>
                <a:avLst/>
                <a:gdLst>
                  <a:gd name="connsiteX0" fmla="*/ 134479 w 191980"/>
                  <a:gd name="connsiteY0" fmla="*/ 113176 h 168598"/>
                  <a:gd name="connsiteX1" fmla="*/ 172427 w 191980"/>
                  <a:gd name="connsiteY1" fmla="*/ 145630 h 168598"/>
                  <a:gd name="connsiteX2" fmla="*/ 188072 w 191980"/>
                  <a:gd name="connsiteY2" fmla="*/ 43939 h 168598"/>
                  <a:gd name="connsiteX3" fmla="*/ 70901 w 191980"/>
                  <a:gd name="connsiteY3" fmla="*/ 0 h 168598"/>
                  <a:gd name="connsiteX4" fmla="*/ 0 w 191980"/>
                  <a:gd name="connsiteY4" fmla="*/ 168598 h 168598"/>
                  <a:gd name="connsiteX5" fmla="*/ 134479 w 191980"/>
                  <a:gd name="connsiteY5" fmla="*/ 113176 h 1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0" h="168598">
                    <a:moveTo>
                      <a:pt x="134479" y="113176"/>
                    </a:moveTo>
                    <a:cubicBezTo>
                      <a:pt x="134479" y="113176"/>
                      <a:pt x="154618" y="117836"/>
                      <a:pt x="172427" y="145630"/>
                    </a:cubicBezTo>
                    <a:cubicBezTo>
                      <a:pt x="186574" y="112676"/>
                      <a:pt x="198390" y="76061"/>
                      <a:pt x="188072" y="43939"/>
                    </a:cubicBezTo>
                    <a:cubicBezTo>
                      <a:pt x="188072" y="43939"/>
                      <a:pt x="154285" y="0"/>
                      <a:pt x="70901" y="0"/>
                    </a:cubicBezTo>
                    <a:cubicBezTo>
                      <a:pt x="70901" y="0"/>
                      <a:pt x="110346" y="36782"/>
                      <a:pt x="0" y="168598"/>
                    </a:cubicBezTo>
                    <a:cubicBezTo>
                      <a:pt x="166" y="168598"/>
                      <a:pt x="83218" y="99528"/>
                      <a:pt x="134479" y="113176"/>
                    </a:cubicBezTo>
                    <a:close/>
                  </a:path>
                </a:pathLst>
              </a:custGeom>
              <a:noFill/>
              <a:ln w="16561"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31C0D21A-0E6D-D4AD-2966-736B72D62BCD}"/>
                  </a:ext>
                </a:extLst>
              </p:cNvPr>
              <p:cNvSpPr/>
              <p:nvPr/>
            </p:nvSpPr>
            <p:spPr>
              <a:xfrm>
                <a:off x="1310931" y="6048648"/>
                <a:ext cx="74895" cy="83550"/>
              </a:xfrm>
              <a:custGeom>
                <a:avLst/>
                <a:gdLst>
                  <a:gd name="connsiteX0" fmla="*/ 74896 w 74895"/>
                  <a:gd name="connsiteY0" fmla="*/ 42940 h 83550"/>
                  <a:gd name="connsiteX1" fmla="*/ 56921 w 74895"/>
                  <a:gd name="connsiteY1" fmla="*/ 7656 h 83550"/>
                  <a:gd name="connsiteX2" fmla="*/ 21969 w 74895"/>
                  <a:gd name="connsiteY2" fmla="*/ 0 h 83550"/>
                  <a:gd name="connsiteX3" fmla="*/ 0 w 74895"/>
                  <a:gd name="connsiteY3" fmla="*/ 0 h 83550"/>
                  <a:gd name="connsiteX4" fmla="*/ 0 w 74895"/>
                  <a:gd name="connsiteY4" fmla="*/ 55090 h 83550"/>
                  <a:gd name="connsiteX5" fmla="*/ 22802 w 74895"/>
                  <a:gd name="connsiteY5" fmla="*/ 83550 h 83550"/>
                  <a:gd name="connsiteX6" fmla="*/ 60915 w 74895"/>
                  <a:gd name="connsiteY6" fmla="*/ 74230 h 83550"/>
                  <a:gd name="connsiteX7" fmla="*/ 74896 w 74895"/>
                  <a:gd name="connsiteY7" fmla="*/ 42940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95" h="83550">
                    <a:moveTo>
                      <a:pt x="74896" y="42940"/>
                    </a:moveTo>
                    <a:cubicBezTo>
                      <a:pt x="74896" y="21803"/>
                      <a:pt x="63079" y="11484"/>
                      <a:pt x="56921" y="7656"/>
                    </a:cubicBezTo>
                    <a:cubicBezTo>
                      <a:pt x="45104" y="333"/>
                      <a:pt x="32288" y="0"/>
                      <a:pt x="21969" y="0"/>
                    </a:cubicBezTo>
                    <a:lnTo>
                      <a:pt x="0" y="0"/>
                    </a:lnTo>
                    <a:lnTo>
                      <a:pt x="0" y="55090"/>
                    </a:lnTo>
                    <a:cubicBezTo>
                      <a:pt x="0" y="70735"/>
                      <a:pt x="333" y="83550"/>
                      <a:pt x="22802" y="83550"/>
                    </a:cubicBezTo>
                    <a:cubicBezTo>
                      <a:pt x="35617" y="83550"/>
                      <a:pt x="51096" y="81719"/>
                      <a:pt x="60915" y="74230"/>
                    </a:cubicBezTo>
                    <a:cubicBezTo>
                      <a:pt x="67905" y="68904"/>
                      <a:pt x="74896" y="58585"/>
                      <a:pt x="74896" y="42940"/>
                    </a:cubicBezTo>
                    <a:close/>
                  </a:path>
                </a:pathLst>
              </a:custGeom>
              <a:noFill/>
              <a:ln w="16561"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3DDBE182-5774-3484-8C12-2EB11B9DB4A9}"/>
                  </a:ext>
                </a:extLst>
              </p:cNvPr>
              <p:cNvSpPr/>
              <p:nvPr/>
            </p:nvSpPr>
            <p:spPr>
              <a:xfrm>
                <a:off x="1310931" y="5952948"/>
                <a:ext cx="64077" cy="71566"/>
              </a:xfrm>
              <a:custGeom>
                <a:avLst/>
                <a:gdLst>
                  <a:gd name="connsiteX0" fmla="*/ 64077 w 64077"/>
                  <a:gd name="connsiteY0" fmla="*/ 36283 h 71566"/>
                  <a:gd name="connsiteX1" fmla="*/ 45770 w 64077"/>
                  <a:gd name="connsiteY1" fmla="*/ 4161 h 71566"/>
                  <a:gd name="connsiteX2" fmla="*/ 13315 w 64077"/>
                  <a:gd name="connsiteY2" fmla="*/ 0 h 71566"/>
                  <a:gd name="connsiteX3" fmla="*/ 0 w 64077"/>
                  <a:gd name="connsiteY3" fmla="*/ 0 h 71566"/>
                  <a:gd name="connsiteX4" fmla="*/ 0 w 64077"/>
                  <a:gd name="connsiteY4" fmla="*/ 71567 h 71566"/>
                  <a:gd name="connsiteX5" fmla="*/ 16976 w 64077"/>
                  <a:gd name="connsiteY5" fmla="*/ 71567 h 71566"/>
                  <a:gd name="connsiteX6" fmla="*/ 64077 w 64077"/>
                  <a:gd name="connsiteY6" fmla="*/ 36283 h 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7" h="71566">
                    <a:moveTo>
                      <a:pt x="64077" y="36283"/>
                    </a:moveTo>
                    <a:cubicBezTo>
                      <a:pt x="64077" y="21137"/>
                      <a:pt x="58585" y="9986"/>
                      <a:pt x="45770" y="4161"/>
                    </a:cubicBezTo>
                    <a:cubicBezTo>
                      <a:pt x="36782" y="333"/>
                      <a:pt x="26463" y="0"/>
                      <a:pt x="13315" y="0"/>
                    </a:cubicBezTo>
                    <a:lnTo>
                      <a:pt x="0" y="0"/>
                    </a:lnTo>
                    <a:lnTo>
                      <a:pt x="0" y="71567"/>
                    </a:lnTo>
                    <a:lnTo>
                      <a:pt x="16976" y="71567"/>
                    </a:lnTo>
                    <a:cubicBezTo>
                      <a:pt x="38779" y="71567"/>
                      <a:pt x="64077" y="65242"/>
                      <a:pt x="64077" y="36283"/>
                    </a:cubicBezTo>
                    <a:close/>
                  </a:path>
                </a:pathLst>
              </a:custGeom>
              <a:noFill/>
              <a:ln w="16561"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34B452A8-D709-7F94-00C4-DAE8B14BBB5A}"/>
                  </a:ext>
                </a:extLst>
              </p:cNvPr>
              <p:cNvSpPr/>
              <p:nvPr/>
            </p:nvSpPr>
            <p:spPr>
              <a:xfrm>
                <a:off x="1555091" y="5930479"/>
                <a:ext cx="30624" cy="14979"/>
              </a:xfrm>
              <a:custGeom>
                <a:avLst/>
                <a:gdLst>
                  <a:gd name="connsiteX0" fmla="*/ 27795 w 30624"/>
                  <a:gd name="connsiteY0" fmla="*/ 5659 h 14979"/>
                  <a:gd name="connsiteX1" fmla="*/ 16144 w 30624"/>
                  <a:gd name="connsiteY1" fmla="*/ 0 h 14979"/>
                  <a:gd name="connsiteX2" fmla="*/ 4327 w 30624"/>
                  <a:gd name="connsiteY2" fmla="*/ 5492 h 14979"/>
                  <a:gd name="connsiteX3" fmla="*/ 0 w 30624"/>
                  <a:gd name="connsiteY3" fmla="*/ 14979 h 14979"/>
                  <a:gd name="connsiteX4" fmla="*/ 30624 w 30624"/>
                  <a:gd name="connsiteY4" fmla="*/ 14979 h 14979"/>
                  <a:gd name="connsiteX5" fmla="*/ 27795 w 30624"/>
                  <a:gd name="connsiteY5" fmla="*/ 5659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4" h="14979">
                    <a:moveTo>
                      <a:pt x="27795" y="5659"/>
                    </a:moveTo>
                    <a:cubicBezTo>
                      <a:pt x="24300" y="499"/>
                      <a:pt x="19140" y="0"/>
                      <a:pt x="16144" y="0"/>
                    </a:cubicBezTo>
                    <a:cubicBezTo>
                      <a:pt x="13814" y="0"/>
                      <a:pt x="8488" y="333"/>
                      <a:pt x="4327" y="5492"/>
                    </a:cubicBezTo>
                    <a:cubicBezTo>
                      <a:pt x="1664" y="8655"/>
                      <a:pt x="832" y="11983"/>
                      <a:pt x="0" y="14979"/>
                    </a:cubicBezTo>
                    <a:lnTo>
                      <a:pt x="30624" y="14979"/>
                    </a:lnTo>
                    <a:cubicBezTo>
                      <a:pt x="30291" y="11650"/>
                      <a:pt x="29958" y="8821"/>
                      <a:pt x="27795" y="5659"/>
                    </a:cubicBezTo>
                    <a:close/>
                  </a:path>
                </a:pathLst>
              </a:custGeom>
              <a:noFill/>
              <a:ln w="16561"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BF9EDCBB-1B63-2A9D-05F3-C549AC3916AC}"/>
                  </a:ext>
                </a:extLst>
              </p:cNvPr>
              <p:cNvSpPr/>
              <p:nvPr/>
            </p:nvSpPr>
            <p:spPr>
              <a:xfrm>
                <a:off x="2260775" y="5924987"/>
                <a:ext cx="68904" cy="60582"/>
              </a:xfrm>
              <a:custGeom>
                <a:avLst/>
                <a:gdLst>
                  <a:gd name="connsiteX0" fmla="*/ 8322 w 68904"/>
                  <a:gd name="connsiteY0" fmla="*/ 9986 h 60582"/>
                  <a:gd name="connsiteX1" fmla="*/ 29792 w 68904"/>
                  <a:gd name="connsiteY1" fmla="*/ 60582 h 60582"/>
                  <a:gd name="connsiteX2" fmla="*/ 37614 w 68904"/>
                  <a:gd name="connsiteY2" fmla="*/ 60582 h 60582"/>
                  <a:gd name="connsiteX3" fmla="*/ 60915 w 68904"/>
                  <a:gd name="connsiteY3" fmla="*/ 9986 h 60582"/>
                  <a:gd name="connsiteX4" fmla="*/ 68904 w 68904"/>
                  <a:gd name="connsiteY4" fmla="*/ 1997 h 60582"/>
                  <a:gd name="connsiteX5" fmla="*/ 68904 w 68904"/>
                  <a:gd name="connsiteY5" fmla="*/ 0 h 60582"/>
                  <a:gd name="connsiteX6" fmla="*/ 45936 w 68904"/>
                  <a:gd name="connsiteY6" fmla="*/ 0 h 60582"/>
                  <a:gd name="connsiteX7" fmla="*/ 45936 w 68904"/>
                  <a:gd name="connsiteY7" fmla="*/ 1997 h 60582"/>
                  <a:gd name="connsiteX8" fmla="*/ 51428 w 68904"/>
                  <a:gd name="connsiteY8" fmla="*/ 7157 h 60582"/>
                  <a:gd name="connsiteX9" fmla="*/ 50097 w 68904"/>
                  <a:gd name="connsiteY9" fmla="*/ 12316 h 60582"/>
                  <a:gd name="connsiteX10" fmla="*/ 37614 w 68904"/>
                  <a:gd name="connsiteY10" fmla="*/ 40943 h 60582"/>
                  <a:gd name="connsiteX11" fmla="*/ 25964 w 68904"/>
                  <a:gd name="connsiteY11" fmla="*/ 11484 h 60582"/>
                  <a:gd name="connsiteX12" fmla="*/ 24799 w 68904"/>
                  <a:gd name="connsiteY12" fmla="*/ 7157 h 60582"/>
                  <a:gd name="connsiteX13" fmla="*/ 29792 w 68904"/>
                  <a:gd name="connsiteY13" fmla="*/ 2164 h 60582"/>
                  <a:gd name="connsiteX14" fmla="*/ 29792 w 68904"/>
                  <a:gd name="connsiteY14" fmla="*/ 166 h 60582"/>
                  <a:gd name="connsiteX15" fmla="*/ 0 w 68904"/>
                  <a:gd name="connsiteY15" fmla="*/ 166 h 60582"/>
                  <a:gd name="connsiteX16" fmla="*/ 0 w 68904"/>
                  <a:gd name="connsiteY16" fmla="*/ 2164 h 60582"/>
                  <a:gd name="connsiteX17" fmla="*/ 8322 w 68904"/>
                  <a:gd name="connsiteY17" fmla="*/ 9986 h 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4" h="60582">
                    <a:moveTo>
                      <a:pt x="8322" y="9986"/>
                    </a:moveTo>
                    <a:lnTo>
                      <a:pt x="29792" y="60582"/>
                    </a:lnTo>
                    <a:lnTo>
                      <a:pt x="37614" y="60582"/>
                    </a:lnTo>
                    <a:lnTo>
                      <a:pt x="60915" y="9986"/>
                    </a:lnTo>
                    <a:cubicBezTo>
                      <a:pt x="63745" y="4161"/>
                      <a:pt x="64910" y="2497"/>
                      <a:pt x="68904" y="1997"/>
                    </a:cubicBezTo>
                    <a:lnTo>
                      <a:pt x="68904" y="0"/>
                    </a:lnTo>
                    <a:lnTo>
                      <a:pt x="45936" y="0"/>
                    </a:lnTo>
                    <a:lnTo>
                      <a:pt x="45936" y="1997"/>
                    </a:lnTo>
                    <a:cubicBezTo>
                      <a:pt x="47600" y="2164"/>
                      <a:pt x="51428" y="2663"/>
                      <a:pt x="51428" y="7157"/>
                    </a:cubicBezTo>
                    <a:cubicBezTo>
                      <a:pt x="51428" y="8655"/>
                      <a:pt x="50596" y="11151"/>
                      <a:pt x="50097" y="12316"/>
                    </a:cubicBezTo>
                    <a:lnTo>
                      <a:pt x="37614" y="40943"/>
                    </a:lnTo>
                    <a:lnTo>
                      <a:pt x="25964" y="11484"/>
                    </a:lnTo>
                    <a:cubicBezTo>
                      <a:pt x="25465" y="10153"/>
                      <a:pt x="24799" y="8488"/>
                      <a:pt x="24799" y="7157"/>
                    </a:cubicBezTo>
                    <a:cubicBezTo>
                      <a:pt x="24799" y="3162"/>
                      <a:pt x="28294" y="2497"/>
                      <a:pt x="29792" y="2164"/>
                    </a:cubicBezTo>
                    <a:lnTo>
                      <a:pt x="29792" y="166"/>
                    </a:lnTo>
                    <a:lnTo>
                      <a:pt x="0" y="166"/>
                    </a:lnTo>
                    <a:lnTo>
                      <a:pt x="0" y="2164"/>
                    </a:lnTo>
                    <a:cubicBezTo>
                      <a:pt x="3994" y="2497"/>
                      <a:pt x="5992" y="4993"/>
                      <a:pt x="8322" y="9986"/>
                    </a:cubicBezTo>
                    <a:close/>
                  </a:path>
                </a:pathLst>
              </a:custGeom>
              <a:solidFill>
                <a:srgbClr val="FFFFFF"/>
              </a:solidFill>
              <a:ln w="16561"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9A1C2745-E20F-853E-98CE-65FAD9B37A90}"/>
                  </a:ext>
                </a:extLst>
              </p:cNvPr>
              <p:cNvSpPr/>
              <p:nvPr/>
            </p:nvSpPr>
            <p:spPr>
              <a:xfrm>
                <a:off x="1247686" y="5929481"/>
                <a:ext cx="183577" cy="226184"/>
              </a:xfrm>
              <a:custGeom>
                <a:avLst/>
                <a:gdLst>
                  <a:gd name="connsiteX0" fmla="*/ 155117 w 183577"/>
                  <a:gd name="connsiteY0" fmla="*/ 214701 h 226184"/>
                  <a:gd name="connsiteX1" fmla="*/ 183578 w 183577"/>
                  <a:gd name="connsiteY1" fmla="*/ 163439 h 226184"/>
                  <a:gd name="connsiteX2" fmla="*/ 126491 w 183577"/>
                  <a:gd name="connsiteY2" fmla="*/ 103855 h 226184"/>
                  <a:gd name="connsiteX3" fmla="*/ 172427 w 183577"/>
                  <a:gd name="connsiteY3" fmla="*/ 53259 h 226184"/>
                  <a:gd name="connsiteX4" fmla="*/ 141969 w 183577"/>
                  <a:gd name="connsiteY4" fmla="*/ 6158 h 226184"/>
                  <a:gd name="connsiteX5" fmla="*/ 94202 w 183577"/>
                  <a:gd name="connsiteY5" fmla="*/ 0 h 226184"/>
                  <a:gd name="connsiteX6" fmla="*/ 0 w 183577"/>
                  <a:gd name="connsiteY6" fmla="*/ 0 h 226184"/>
                  <a:gd name="connsiteX7" fmla="*/ 0 w 183577"/>
                  <a:gd name="connsiteY7" fmla="*/ 4827 h 226184"/>
                  <a:gd name="connsiteX8" fmla="*/ 19639 w 183577"/>
                  <a:gd name="connsiteY8" fmla="*/ 35284 h 226184"/>
                  <a:gd name="connsiteX9" fmla="*/ 19639 w 183577"/>
                  <a:gd name="connsiteY9" fmla="*/ 192398 h 226184"/>
                  <a:gd name="connsiteX10" fmla="*/ 0 w 183577"/>
                  <a:gd name="connsiteY10" fmla="*/ 221525 h 226184"/>
                  <a:gd name="connsiteX11" fmla="*/ 0 w 183577"/>
                  <a:gd name="connsiteY11" fmla="*/ 226185 h 226184"/>
                  <a:gd name="connsiteX12" fmla="*/ 96865 w 183577"/>
                  <a:gd name="connsiteY12" fmla="*/ 226185 h 226184"/>
                  <a:gd name="connsiteX13" fmla="*/ 155117 w 183577"/>
                  <a:gd name="connsiteY13" fmla="*/ 214701 h 226184"/>
                  <a:gd name="connsiteX14" fmla="*/ 63245 w 183577"/>
                  <a:gd name="connsiteY14" fmla="*/ 23634 h 226184"/>
                  <a:gd name="connsiteX15" fmla="*/ 76560 w 183577"/>
                  <a:gd name="connsiteY15" fmla="*/ 23634 h 226184"/>
                  <a:gd name="connsiteX16" fmla="*/ 109015 w 183577"/>
                  <a:gd name="connsiteY16" fmla="*/ 27795 h 226184"/>
                  <a:gd name="connsiteX17" fmla="*/ 127323 w 183577"/>
                  <a:gd name="connsiteY17" fmla="*/ 59916 h 226184"/>
                  <a:gd name="connsiteX18" fmla="*/ 80222 w 183577"/>
                  <a:gd name="connsiteY18" fmla="*/ 95201 h 226184"/>
                  <a:gd name="connsiteX19" fmla="*/ 63245 w 183577"/>
                  <a:gd name="connsiteY19" fmla="*/ 95201 h 226184"/>
                  <a:gd name="connsiteX20" fmla="*/ 63245 w 183577"/>
                  <a:gd name="connsiteY20" fmla="*/ 23634 h 226184"/>
                  <a:gd name="connsiteX21" fmla="*/ 63245 w 183577"/>
                  <a:gd name="connsiteY21" fmla="*/ 174257 h 226184"/>
                  <a:gd name="connsiteX22" fmla="*/ 63245 w 183577"/>
                  <a:gd name="connsiteY22" fmla="*/ 119167 h 226184"/>
                  <a:gd name="connsiteX23" fmla="*/ 85381 w 183577"/>
                  <a:gd name="connsiteY23" fmla="*/ 119167 h 226184"/>
                  <a:gd name="connsiteX24" fmla="*/ 120333 w 183577"/>
                  <a:gd name="connsiteY24" fmla="*/ 126823 h 226184"/>
                  <a:gd name="connsiteX25" fmla="*/ 138307 w 183577"/>
                  <a:gd name="connsiteY25" fmla="*/ 162107 h 226184"/>
                  <a:gd name="connsiteX26" fmla="*/ 124161 w 183577"/>
                  <a:gd name="connsiteY26" fmla="*/ 193564 h 226184"/>
                  <a:gd name="connsiteX27" fmla="*/ 86047 w 183577"/>
                  <a:gd name="connsiteY27" fmla="*/ 202884 h 226184"/>
                  <a:gd name="connsiteX28" fmla="*/ 63245 w 183577"/>
                  <a:gd name="connsiteY28" fmla="*/ 174257 h 2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577" h="226184">
                    <a:moveTo>
                      <a:pt x="155117" y="214701"/>
                    </a:moveTo>
                    <a:cubicBezTo>
                      <a:pt x="169930" y="205713"/>
                      <a:pt x="183578" y="188404"/>
                      <a:pt x="183578" y="163439"/>
                    </a:cubicBezTo>
                    <a:cubicBezTo>
                      <a:pt x="183578" y="128155"/>
                      <a:pt x="157281" y="110180"/>
                      <a:pt x="126491" y="103855"/>
                    </a:cubicBezTo>
                    <a:cubicBezTo>
                      <a:pt x="150790" y="97364"/>
                      <a:pt x="172427" y="83384"/>
                      <a:pt x="172427" y="53259"/>
                    </a:cubicBezTo>
                    <a:cubicBezTo>
                      <a:pt x="172427" y="34286"/>
                      <a:pt x="164105" y="15146"/>
                      <a:pt x="141969" y="6158"/>
                    </a:cubicBezTo>
                    <a:cubicBezTo>
                      <a:pt x="129486" y="999"/>
                      <a:pt x="114008" y="0"/>
                      <a:pt x="94202" y="0"/>
                    </a:cubicBezTo>
                    <a:lnTo>
                      <a:pt x="0" y="0"/>
                    </a:lnTo>
                    <a:lnTo>
                      <a:pt x="0" y="4827"/>
                    </a:lnTo>
                    <a:cubicBezTo>
                      <a:pt x="19639" y="7323"/>
                      <a:pt x="19639" y="18641"/>
                      <a:pt x="19639" y="35284"/>
                    </a:cubicBezTo>
                    <a:lnTo>
                      <a:pt x="19639" y="192398"/>
                    </a:lnTo>
                    <a:cubicBezTo>
                      <a:pt x="19639" y="210041"/>
                      <a:pt x="17476" y="218362"/>
                      <a:pt x="0" y="221525"/>
                    </a:cubicBezTo>
                    <a:lnTo>
                      <a:pt x="0" y="226185"/>
                    </a:lnTo>
                    <a:lnTo>
                      <a:pt x="96865" y="226185"/>
                    </a:lnTo>
                    <a:cubicBezTo>
                      <a:pt x="114174" y="226185"/>
                      <a:pt x="136310" y="226185"/>
                      <a:pt x="155117" y="214701"/>
                    </a:cubicBezTo>
                    <a:close/>
                    <a:moveTo>
                      <a:pt x="63245" y="23634"/>
                    </a:moveTo>
                    <a:lnTo>
                      <a:pt x="76560" y="23634"/>
                    </a:lnTo>
                    <a:cubicBezTo>
                      <a:pt x="89708" y="23634"/>
                      <a:pt x="100027" y="23967"/>
                      <a:pt x="109015" y="27795"/>
                    </a:cubicBezTo>
                    <a:cubicBezTo>
                      <a:pt x="121830" y="33620"/>
                      <a:pt x="127323" y="44771"/>
                      <a:pt x="127323" y="59916"/>
                    </a:cubicBezTo>
                    <a:cubicBezTo>
                      <a:pt x="127323" y="88710"/>
                      <a:pt x="102025" y="95201"/>
                      <a:pt x="80222" y="95201"/>
                    </a:cubicBezTo>
                    <a:lnTo>
                      <a:pt x="63245" y="95201"/>
                    </a:lnTo>
                    <a:lnTo>
                      <a:pt x="63245" y="23634"/>
                    </a:lnTo>
                    <a:close/>
                    <a:moveTo>
                      <a:pt x="63245" y="174257"/>
                    </a:moveTo>
                    <a:lnTo>
                      <a:pt x="63245" y="119167"/>
                    </a:lnTo>
                    <a:lnTo>
                      <a:pt x="85381" y="119167"/>
                    </a:lnTo>
                    <a:cubicBezTo>
                      <a:pt x="95700" y="119167"/>
                      <a:pt x="108516" y="119500"/>
                      <a:pt x="120333" y="126823"/>
                    </a:cubicBezTo>
                    <a:cubicBezTo>
                      <a:pt x="126491" y="130651"/>
                      <a:pt x="138307" y="140970"/>
                      <a:pt x="138307" y="162107"/>
                    </a:cubicBezTo>
                    <a:cubicBezTo>
                      <a:pt x="138307" y="177752"/>
                      <a:pt x="131317" y="188071"/>
                      <a:pt x="124161" y="193564"/>
                    </a:cubicBezTo>
                    <a:cubicBezTo>
                      <a:pt x="114174" y="200887"/>
                      <a:pt x="98862" y="202884"/>
                      <a:pt x="86047" y="202884"/>
                    </a:cubicBezTo>
                    <a:cubicBezTo>
                      <a:pt x="63412" y="202884"/>
                      <a:pt x="63245" y="189902"/>
                      <a:pt x="63245" y="174257"/>
                    </a:cubicBezTo>
                    <a:close/>
                  </a:path>
                </a:pathLst>
              </a:custGeom>
              <a:solidFill>
                <a:srgbClr val="FFFFFF"/>
              </a:solidFill>
              <a:ln w="16561"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4307875B-37EF-610A-9CC9-893CBBC4972F}"/>
                  </a:ext>
                </a:extLst>
              </p:cNvPr>
              <p:cNvSpPr/>
              <p:nvPr/>
            </p:nvSpPr>
            <p:spPr>
              <a:xfrm>
                <a:off x="1427269" y="6001713"/>
                <a:ext cx="127655" cy="153952"/>
              </a:xfrm>
              <a:custGeom>
                <a:avLst/>
                <a:gdLst>
                  <a:gd name="connsiteX0" fmla="*/ 109015 w 127655"/>
                  <a:gd name="connsiteY0" fmla="*/ 1997 h 153952"/>
                  <a:gd name="connsiteX1" fmla="*/ 61914 w 127655"/>
                  <a:gd name="connsiteY1" fmla="*/ 27628 h 153952"/>
                  <a:gd name="connsiteX2" fmla="*/ 61914 w 127655"/>
                  <a:gd name="connsiteY2" fmla="*/ 0 h 153952"/>
                  <a:gd name="connsiteX3" fmla="*/ 0 w 127655"/>
                  <a:gd name="connsiteY3" fmla="*/ 32455 h 153952"/>
                  <a:gd name="connsiteX4" fmla="*/ 1664 w 127655"/>
                  <a:gd name="connsiteY4" fmla="*/ 35950 h 153952"/>
                  <a:gd name="connsiteX5" fmla="*/ 22136 w 127655"/>
                  <a:gd name="connsiteY5" fmla="*/ 68072 h 153952"/>
                  <a:gd name="connsiteX6" fmla="*/ 22136 w 127655"/>
                  <a:gd name="connsiteY6" fmla="*/ 115506 h 153952"/>
                  <a:gd name="connsiteX7" fmla="*/ 19639 w 127655"/>
                  <a:gd name="connsiteY7" fmla="*/ 135977 h 153952"/>
                  <a:gd name="connsiteX8" fmla="*/ 3329 w 127655"/>
                  <a:gd name="connsiteY8" fmla="*/ 149458 h 153952"/>
                  <a:gd name="connsiteX9" fmla="*/ 3329 w 127655"/>
                  <a:gd name="connsiteY9" fmla="*/ 153952 h 153952"/>
                  <a:gd name="connsiteX10" fmla="*/ 81553 w 127655"/>
                  <a:gd name="connsiteY10" fmla="*/ 153952 h 153952"/>
                  <a:gd name="connsiteX11" fmla="*/ 81553 w 127655"/>
                  <a:gd name="connsiteY11" fmla="*/ 149458 h 153952"/>
                  <a:gd name="connsiteX12" fmla="*/ 61914 w 127655"/>
                  <a:gd name="connsiteY12" fmla="*/ 115506 h 153952"/>
                  <a:gd name="connsiteX13" fmla="*/ 61914 w 127655"/>
                  <a:gd name="connsiteY13" fmla="*/ 71567 h 153952"/>
                  <a:gd name="connsiteX14" fmla="*/ 68405 w 127655"/>
                  <a:gd name="connsiteY14" fmla="*/ 45603 h 153952"/>
                  <a:gd name="connsiteX15" fmla="*/ 93370 w 127655"/>
                  <a:gd name="connsiteY15" fmla="*/ 32788 h 153952"/>
                  <a:gd name="connsiteX16" fmla="*/ 117170 w 127655"/>
                  <a:gd name="connsiteY16" fmla="*/ 48432 h 153952"/>
                  <a:gd name="connsiteX17" fmla="*/ 120998 w 127655"/>
                  <a:gd name="connsiteY17" fmla="*/ 48432 h 153952"/>
                  <a:gd name="connsiteX18" fmla="*/ 127656 w 127655"/>
                  <a:gd name="connsiteY18" fmla="*/ 5492 h 153952"/>
                  <a:gd name="connsiteX19" fmla="*/ 109015 w 127655"/>
                  <a:gd name="connsiteY19" fmla="*/ 1997 h 1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55" h="153952">
                    <a:moveTo>
                      <a:pt x="109015" y="1997"/>
                    </a:moveTo>
                    <a:cubicBezTo>
                      <a:pt x="84715" y="1997"/>
                      <a:pt x="71733" y="16477"/>
                      <a:pt x="61914" y="27628"/>
                    </a:cubicBezTo>
                    <a:lnTo>
                      <a:pt x="61914" y="0"/>
                    </a:lnTo>
                    <a:lnTo>
                      <a:pt x="0" y="32455"/>
                    </a:lnTo>
                    <a:lnTo>
                      <a:pt x="1664" y="35950"/>
                    </a:lnTo>
                    <a:cubicBezTo>
                      <a:pt x="21803" y="35950"/>
                      <a:pt x="22136" y="51595"/>
                      <a:pt x="22136" y="68072"/>
                    </a:cubicBezTo>
                    <a:lnTo>
                      <a:pt x="22136" y="115506"/>
                    </a:lnTo>
                    <a:cubicBezTo>
                      <a:pt x="22136" y="121664"/>
                      <a:pt x="21803" y="130318"/>
                      <a:pt x="19639" y="135977"/>
                    </a:cubicBezTo>
                    <a:cubicBezTo>
                      <a:pt x="15478" y="145297"/>
                      <a:pt x="8155" y="147794"/>
                      <a:pt x="3329" y="149458"/>
                    </a:cubicBezTo>
                    <a:lnTo>
                      <a:pt x="3329" y="153952"/>
                    </a:lnTo>
                    <a:lnTo>
                      <a:pt x="81553" y="153952"/>
                    </a:lnTo>
                    <a:lnTo>
                      <a:pt x="81553" y="149458"/>
                    </a:lnTo>
                    <a:cubicBezTo>
                      <a:pt x="63911" y="143134"/>
                      <a:pt x="61914" y="139139"/>
                      <a:pt x="61914" y="115506"/>
                    </a:cubicBezTo>
                    <a:lnTo>
                      <a:pt x="61914" y="71567"/>
                    </a:lnTo>
                    <a:cubicBezTo>
                      <a:pt x="61914" y="63911"/>
                      <a:pt x="61914" y="54591"/>
                      <a:pt x="68405" y="45603"/>
                    </a:cubicBezTo>
                    <a:cubicBezTo>
                      <a:pt x="74230" y="37614"/>
                      <a:pt x="82885" y="32788"/>
                      <a:pt x="93370" y="32788"/>
                    </a:cubicBezTo>
                    <a:cubicBezTo>
                      <a:pt x="107517" y="32788"/>
                      <a:pt x="113176" y="41775"/>
                      <a:pt x="117170" y="48432"/>
                    </a:cubicBezTo>
                    <a:lnTo>
                      <a:pt x="120998" y="48432"/>
                    </a:lnTo>
                    <a:lnTo>
                      <a:pt x="127656" y="5492"/>
                    </a:lnTo>
                    <a:cubicBezTo>
                      <a:pt x="123994" y="4161"/>
                      <a:pt x="118002" y="1997"/>
                      <a:pt x="109015" y="1997"/>
                    </a:cubicBezTo>
                    <a:close/>
                  </a:path>
                </a:pathLst>
              </a:custGeom>
              <a:solidFill>
                <a:srgbClr val="FFFFFF"/>
              </a:solidFill>
              <a:ln w="16561"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E8068FDC-0906-0430-C4F1-0348F565D13C}"/>
                  </a:ext>
                </a:extLst>
              </p:cNvPr>
              <p:cNvSpPr/>
              <p:nvPr/>
            </p:nvSpPr>
            <p:spPr>
              <a:xfrm>
                <a:off x="1560583" y="6004210"/>
                <a:ext cx="183078" cy="157447"/>
              </a:xfrm>
              <a:custGeom>
                <a:avLst/>
                <a:gdLst>
                  <a:gd name="connsiteX0" fmla="*/ 181081 w 183078"/>
                  <a:gd name="connsiteY0" fmla="*/ 128321 h 157447"/>
                  <a:gd name="connsiteX1" fmla="*/ 164438 w 183078"/>
                  <a:gd name="connsiteY1" fmla="*/ 97531 h 157447"/>
                  <a:gd name="connsiteX2" fmla="*/ 164438 w 183078"/>
                  <a:gd name="connsiteY2" fmla="*/ 333 h 157447"/>
                  <a:gd name="connsiteX3" fmla="*/ 105520 w 183078"/>
                  <a:gd name="connsiteY3" fmla="*/ 12150 h 157447"/>
                  <a:gd name="connsiteX4" fmla="*/ 105520 w 183078"/>
                  <a:gd name="connsiteY4" fmla="*/ 16643 h 157447"/>
                  <a:gd name="connsiteX5" fmla="*/ 124493 w 183078"/>
                  <a:gd name="connsiteY5" fmla="*/ 40277 h 157447"/>
                  <a:gd name="connsiteX6" fmla="*/ 124493 w 183078"/>
                  <a:gd name="connsiteY6" fmla="*/ 91872 h 157447"/>
                  <a:gd name="connsiteX7" fmla="*/ 116837 w 183078"/>
                  <a:gd name="connsiteY7" fmla="*/ 116837 h 157447"/>
                  <a:gd name="connsiteX8" fmla="*/ 88876 w 183078"/>
                  <a:gd name="connsiteY8" fmla="*/ 128321 h 157447"/>
                  <a:gd name="connsiteX9" fmla="*/ 60249 w 183078"/>
                  <a:gd name="connsiteY9" fmla="*/ 109015 h 157447"/>
                  <a:gd name="connsiteX10" fmla="*/ 58086 w 183078"/>
                  <a:gd name="connsiteY10" fmla="*/ 91706 h 157447"/>
                  <a:gd name="connsiteX11" fmla="*/ 58086 w 183078"/>
                  <a:gd name="connsiteY11" fmla="*/ 0 h 157447"/>
                  <a:gd name="connsiteX12" fmla="*/ 0 w 183078"/>
                  <a:gd name="connsiteY12" fmla="*/ 11817 h 157447"/>
                  <a:gd name="connsiteX13" fmla="*/ 0 w 183078"/>
                  <a:gd name="connsiteY13" fmla="*/ 16311 h 157447"/>
                  <a:gd name="connsiteX14" fmla="*/ 17975 w 183078"/>
                  <a:gd name="connsiteY14" fmla="*/ 43939 h 157447"/>
                  <a:gd name="connsiteX15" fmla="*/ 17975 w 183078"/>
                  <a:gd name="connsiteY15" fmla="*/ 100027 h 157447"/>
                  <a:gd name="connsiteX16" fmla="*/ 28294 w 183078"/>
                  <a:gd name="connsiteY16" fmla="*/ 138141 h 157447"/>
                  <a:gd name="connsiteX17" fmla="*/ 70901 w 183078"/>
                  <a:gd name="connsiteY17" fmla="*/ 156449 h 157447"/>
                  <a:gd name="connsiteX18" fmla="*/ 126657 w 183078"/>
                  <a:gd name="connsiteY18" fmla="*/ 127988 h 157447"/>
                  <a:gd name="connsiteX19" fmla="*/ 147794 w 183078"/>
                  <a:gd name="connsiteY19" fmla="*/ 157447 h 157447"/>
                  <a:gd name="connsiteX20" fmla="*/ 183079 w 183078"/>
                  <a:gd name="connsiteY20" fmla="*/ 131151 h 157447"/>
                  <a:gd name="connsiteX21" fmla="*/ 181081 w 183078"/>
                  <a:gd name="connsiteY21" fmla="*/ 128321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78" h="157447">
                    <a:moveTo>
                      <a:pt x="181081" y="128321"/>
                    </a:moveTo>
                    <a:cubicBezTo>
                      <a:pt x="164438" y="125159"/>
                      <a:pt x="164438" y="113176"/>
                      <a:pt x="164438" y="97531"/>
                    </a:cubicBezTo>
                    <a:lnTo>
                      <a:pt x="164438" y="333"/>
                    </a:lnTo>
                    <a:lnTo>
                      <a:pt x="105520" y="12150"/>
                    </a:lnTo>
                    <a:lnTo>
                      <a:pt x="105520" y="16643"/>
                    </a:lnTo>
                    <a:cubicBezTo>
                      <a:pt x="121165" y="18807"/>
                      <a:pt x="124493" y="24965"/>
                      <a:pt x="124493" y="40277"/>
                    </a:cubicBezTo>
                    <a:lnTo>
                      <a:pt x="124493" y="91872"/>
                    </a:lnTo>
                    <a:cubicBezTo>
                      <a:pt x="124493" y="98529"/>
                      <a:pt x="124161" y="108183"/>
                      <a:pt x="116837" y="116837"/>
                    </a:cubicBezTo>
                    <a:cubicBezTo>
                      <a:pt x="111012" y="123495"/>
                      <a:pt x="101359" y="128321"/>
                      <a:pt x="88876" y="128321"/>
                    </a:cubicBezTo>
                    <a:cubicBezTo>
                      <a:pt x="74064" y="128321"/>
                      <a:pt x="64244" y="120998"/>
                      <a:pt x="60249" y="109015"/>
                    </a:cubicBezTo>
                    <a:cubicBezTo>
                      <a:pt x="58585" y="103855"/>
                      <a:pt x="58086" y="98696"/>
                      <a:pt x="58086" y="91706"/>
                    </a:cubicBezTo>
                    <a:lnTo>
                      <a:pt x="58086" y="0"/>
                    </a:lnTo>
                    <a:lnTo>
                      <a:pt x="0" y="11817"/>
                    </a:lnTo>
                    <a:lnTo>
                      <a:pt x="0" y="16311"/>
                    </a:lnTo>
                    <a:cubicBezTo>
                      <a:pt x="16311" y="18474"/>
                      <a:pt x="17975" y="26962"/>
                      <a:pt x="17975" y="43939"/>
                    </a:cubicBezTo>
                    <a:lnTo>
                      <a:pt x="17975" y="100027"/>
                    </a:lnTo>
                    <a:cubicBezTo>
                      <a:pt x="17975" y="111844"/>
                      <a:pt x="18641" y="125991"/>
                      <a:pt x="28294" y="138141"/>
                    </a:cubicBezTo>
                    <a:cubicBezTo>
                      <a:pt x="32455" y="143633"/>
                      <a:pt x="44272" y="156449"/>
                      <a:pt x="70901" y="156449"/>
                    </a:cubicBezTo>
                    <a:cubicBezTo>
                      <a:pt x="96865" y="156449"/>
                      <a:pt x="115839" y="142635"/>
                      <a:pt x="126657" y="127988"/>
                    </a:cubicBezTo>
                    <a:cubicBezTo>
                      <a:pt x="128987" y="136976"/>
                      <a:pt x="133148" y="146629"/>
                      <a:pt x="147794" y="157447"/>
                    </a:cubicBezTo>
                    <a:lnTo>
                      <a:pt x="183079" y="131151"/>
                    </a:lnTo>
                    <a:lnTo>
                      <a:pt x="181081" y="128321"/>
                    </a:lnTo>
                    <a:close/>
                  </a:path>
                </a:pathLst>
              </a:custGeom>
              <a:solidFill>
                <a:srgbClr val="FFFFFF"/>
              </a:solidFill>
              <a:ln w="16561"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3B1F2C86-EE25-B49C-A521-F52EA1BCB5F2}"/>
                  </a:ext>
                </a:extLst>
              </p:cNvPr>
              <p:cNvSpPr/>
              <p:nvPr/>
            </p:nvSpPr>
            <p:spPr>
              <a:xfrm>
                <a:off x="1743662" y="6001547"/>
                <a:ext cx="187738" cy="154118"/>
              </a:xfrm>
              <a:custGeom>
                <a:avLst/>
                <a:gdLst>
                  <a:gd name="connsiteX0" fmla="*/ 110846 w 187738"/>
                  <a:gd name="connsiteY0" fmla="*/ 149625 h 154118"/>
                  <a:gd name="connsiteX1" fmla="*/ 110846 w 187738"/>
                  <a:gd name="connsiteY1" fmla="*/ 154119 h 154118"/>
                  <a:gd name="connsiteX2" fmla="*/ 187739 w 187738"/>
                  <a:gd name="connsiteY2" fmla="*/ 154119 h 154118"/>
                  <a:gd name="connsiteX3" fmla="*/ 187739 w 187738"/>
                  <a:gd name="connsiteY3" fmla="*/ 149625 h 154118"/>
                  <a:gd name="connsiteX4" fmla="*/ 168432 w 187738"/>
                  <a:gd name="connsiteY4" fmla="*/ 117170 h 154118"/>
                  <a:gd name="connsiteX5" fmla="*/ 168432 w 187738"/>
                  <a:gd name="connsiteY5" fmla="*/ 62080 h 154118"/>
                  <a:gd name="connsiteX6" fmla="*/ 158446 w 187738"/>
                  <a:gd name="connsiteY6" fmla="*/ 21304 h 154118"/>
                  <a:gd name="connsiteX7" fmla="*/ 116505 w 187738"/>
                  <a:gd name="connsiteY7" fmla="*/ 2996 h 154118"/>
                  <a:gd name="connsiteX8" fmla="*/ 62247 w 187738"/>
                  <a:gd name="connsiteY8" fmla="*/ 27961 h 154118"/>
                  <a:gd name="connsiteX9" fmla="*/ 62247 w 187738"/>
                  <a:gd name="connsiteY9" fmla="*/ 0 h 154118"/>
                  <a:gd name="connsiteX10" fmla="*/ 0 w 187738"/>
                  <a:gd name="connsiteY10" fmla="*/ 32455 h 154118"/>
                  <a:gd name="connsiteX11" fmla="*/ 2330 w 187738"/>
                  <a:gd name="connsiteY11" fmla="*/ 36283 h 154118"/>
                  <a:gd name="connsiteX12" fmla="*/ 22136 w 187738"/>
                  <a:gd name="connsiteY12" fmla="*/ 67739 h 154118"/>
                  <a:gd name="connsiteX13" fmla="*/ 22136 w 187738"/>
                  <a:gd name="connsiteY13" fmla="*/ 116504 h 154118"/>
                  <a:gd name="connsiteX14" fmla="*/ 2829 w 187738"/>
                  <a:gd name="connsiteY14" fmla="*/ 149458 h 154118"/>
                  <a:gd name="connsiteX15" fmla="*/ 2829 w 187738"/>
                  <a:gd name="connsiteY15" fmla="*/ 154119 h 154118"/>
                  <a:gd name="connsiteX16" fmla="*/ 80388 w 187738"/>
                  <a:gd name="connsiteY16" fmla="*/ 154119 h 154118"/>
                  <a:gd name="connsiteX17" fmla="*/ 80055 w 187738"/>
                  <a:gd name="connsiteY17" fmla="*/ 149625 h 154118"/>
                  <a:gd name="connsiteX18" fmla="*/ 62080 w 187738"/>
                  <a:gd name="connsiteY18" fmla="*/ 120499 h 154118"/>
                  <a:gd name="connsiteX19" fmla="*/ 62080 w 187738"/>
                  <a:gd name="connsiteY19" fmla="*/ 65742 h 154118"/>
                  <a:gd name="connsiteX20" fmla="*/ 73564 w 187738"/>
                  <a:gd name="connsiteY20" fmla="*/ 38446 h 154118"/>
                  <a:gd name="connsiteX21" fmla="*/ 96366 w 187738"/>
                  <a:gd name="connsiteY21" fmla="*/ 31456 h 154118"/>
                  <a:gd name="connsiteX22" fmla="*/ 128155 w 187738"/>
                  <a:gd name="connsiteY22" fmla="*/ 65742 h 154118"/>
                  <a:gd name="connsiteX23" fmla="*/ 128155 w 187738"/>
                  <a:gd name="connsiteY23" fmla="*/ 120499 h 154118"/>
                  <a:gd name="connsiteX24" fmla="*/ 110846 w 187738"/>
                  <a:gd name="connsiteY24" fmla="*/ 149625 h 1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738" h="154118">
                    <a:moveTo>
                      <a:pt x="110846" y="149625"/>
                    </a:moveTo>
                    <a:lnTo>
                      <a:pt x="110846" y="154119"/>
                    </a:lnTo>
                    <a:lnTo>
                      <a:pt x="187739" y="154119"/>
                    </a:lnTo>
                    <a:lnTo>
                      <a:pt x="187739" y="149625"/>
                    </a:lnTo>
                    <a:cubicBezTo>
                      <a:pt x="168765" y="146130"/>
                      <a:pt x="168432" y="137142"/>
                      <a:pt x="168432" y="117170"/>
                    </a:cubicBezTo>
                    <a:lnTo>
                      <a:pt x="168432" y="62080"/>
                    </a:lnTo>
                    <a:cubicBezTo>
                      <a:pt x="168432" y="47933"/>
                      <a:pt x="168099" y="33453"/>
                      <a:pt x="158446" y="21304"/>
                    </a:cubicBezTo>
                    <a:cubicBezTo>
                      <a:pt x="151456" y="11983"/>
                      <a:pt x="137309" y="2996"/>
                      <a:pt x="116505" y="2996"/>
                    </a:cubicBezTo>
                    <a:cubicBezTo>
                      <a:pt x="88876" y="2996"/>
                      <a:pt x="72899" y="18141"/>
                      <a:pt x="62247" y="27961"/>
                    </a:cubicBezTo>
                    <a:lnTo>
                      <a:pt x="62247" y="0"/>
                    </a:lnTo>
                    <a:lnTo>
                      <a:pt x="0" y="32455"/>
                    </a:lnTo>
                    <a:lnTo>
                      <a:pt x="2330" y="36283"/>
                    </a:lnTo>
                    <a:cubicBezTo>
                      <a:pt x="21969" y="36948"/>
                      <a:pt x="22136" y="47267"/>
                      <a:pt x="22136" y="67739"/>
                    </a:cubicBezTo>
                    <a:lnTo>
                      <a:pt x="22136" y="116504"/>
                    </a:lnTo>
                    <a:cubicBezTo>
                      <a:pt x="22136" y="132482"/>
                      <a:pt x="21803" y="146629"/>
                      <a:pt x="2829" y="149458"/>
                    </a:cubicBezTo>
                    <a:lnTo>
                      <a:pt x="2829" y="154119"/>
                    </a:lnTo>
                    <a:lnTo>
                      <a:pt x="80388" y="154119"/>
                    </a:lnTo>
                    <a:lnTo>
                      <a:pt x="80055" y="149625"/>
                    </a:lnTo>
                    <a:cubicBezTo>
                      <a:pt x="62746" y="144798"/>
                      <a:pt x="62080" y="137808"/>
                      <a:pt x="62080" y="120499"/>
                    </a:cubicBezTo>
                    <a:lnTo>
                      <a:pt x="62080" y="65742"/>
                    </a:lnTo>
                    <a:cubicBezTo>
                      <a:pt x="62080" y="58086"/>
                      <a:pt x="62413" y="47101"/>
                      <a:pt x="73564" y="38446"/>
                    </a:cubicBezTo>
                    <a:cubicBezTo>
                      <a:pt x="78724" y="34618"/>
                      <a:pt x="86047" y="31456"/>
                      <a:pt x="96366" y="31456"/>
                    </a:cubicBezTo>
                    <a:cubicBezTo>
                      <a:pt x="127822" y="31456"/>
                      <a:pt x="128155" y="57753"/>
                      <a:pt x="128155" y="65742"/>
                    </a:cubicBezTo>
                    <a:lnTo>
                      <a:pt x="128155" y="120499"/>
                    </a:lnTo>
                    <a:cubicBezTo>
                      <a:pt x="128488" y="137142"/>
                      <a:pt x="128155" y="145797"/>
                      <a:pt x="110846" y="149625"/>
                    </a:cubicBezTo>
                    <a:close/>
                  </a:path>
                </a:pathLst>
              </a:custGeom>
              <a:solidFill>
                <a:srgbClr val="FFFFFF"/>
              </a:solidFill>
              <a:ln w="16561"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9C351AD0-F3EF-C04C-F9C6-4DDE4446822E}"/>
                  </a:ext>
                </a:extLst>
              </p:cNvPr>
              <p:cNvSpPr/>
              <p:nvPr/>
            </p:nvSpPr>
            <p:spPr>
              <a:xfrm>
                <a:off x="1940055" y="6004376"/>
                <a:ext cx="105687" cy="156615"/>
              </a:xfrm>
              <a:custGeom>
                <a:avLst/>
                <a:gdLst>
                  <a:gd name="connsiteX0" fmla="*/ 76061 w 105687"/>
                  <a:gd name="connsiteY0" fmla="*/ 67240 h 156615"/>
                  <a:gd name="connsiteX1" fmla="*/ 63911 w 105687"/>
                  <a:gd name="connsiteY1" fmla="*/ 61414 h 156615"/>
                  <a:gd name="connsiteX2" fmla="*/ 41442 w 105687"/>
                  <a:gd name="connsiteY2" fmla="*/ 38280 h 156615"/>
                  <a:gd name="connsiteX3" fmla="*/ 65742 w 105687"/>
                  <a:gd name="connsiteY3" fmla="*/ 19306 h 156615"/>
                  <a:gd name="connsiteX4" fmla="*/ 95534 w 105687"/>
                  <a:gd name="connsiteY4" fmla="*/ 43273 h 156615"/>
                  <a:gd name="connsiteX5" fmla="*/ 100027 w 105687"/>
                  <a:gd name="connsiteY5" fmla="*/ 43273 h 156615"/>
                  <a:gd name="connsiteX6" fmla="*/ 100027 w 105687"/>
                  <a:gd name="connsiteY6" fmla="*/ 7656 h 156615"/>
                  <a:gd name="connsiteX7" fmla="*/ 58752 w 105687"/>
                  <a:gd name="connsiteY7" fmla="*/ 0 h 156615"/>
                  <a:gd name="connsiteX8" fmla="*/ 1997 w 105687"/>
                  <a:gd name="connsiteY8" fmla="*/ 44937 h 156615"/>
                  <a:gd name="connsiteX9" fmla="*/ 26963 w 105687"/>
                  <a:gd name="connsiteY9" fmla="*/ 81220 h 156615"/>
                  <a:gd name="connsiteX10" fmla="*/ 40444 w 105687"/>
                  <a:gd name="connsiteY10" fmla="*/ 87711 h 156615"/>
                  <a:gd name="connsiteX11" fmla="*/ 65742 w 105687"/>
                  <a:gd name="connsiteY11" fmla="*/ 115006 h 156615"/>
                  <a:gd name="connsiteX12" fmla="*/ 37448 w 105687"/>
                  <a:gd name="connsiteY12" fmla="*/ 137142 h 156615"/>
                  <a:gd name="connsiteX13" fmla="*/ 4660 w 105687"/>
                  <a:gd name="connsiteY13" fmla="*/ 111178 h 156615"/>
                  <a:gd name="connsiteX14" fmla="*/ 0 w 105687"/>
                  <a:gd name="connsiteY14" fmla="*/ 111178 h 156615"/>
                  <a:gd name="connsiteX15" fmla="*/ 0 w 105687"/>
                  <a:gd name="connsiteY15" fmla="*/ 149292 h 156615"/>
                  <a:gd name="connsiteX16" fmla="*/ 43606 w 105687"/>
                  <a:gd name="connsiteY16" fmla="*/ 156615 h 156615"/>
                  <a:gd name="connsiteX17" fmla="*/ 90041 w 105687"/>
                  <a:gd name="connsiteY17" fmla="*/ 142135 h 156615"/>
                  <a:gd name="connsiteX18" fmla="*/ 105686 w 105687"/>
                  <a:gd name="connsiteY18" fmla="*/ 107517 h 156615"/>
                  <a:gd name="connsiteX19" fmla="*/ 76061 w 105687"/>
                  <a:gd name="connsiteY19" fmla="*/ 67240 h 1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687" h="156615">
                    <a:moveTo>
                      <a:pt x="76061" y="67240"/>
                    </a:moveTo>
                    <a:lnTo>
                      <a:pt x="63911" y="61414"/>
                    </a:lnTo>
                    <a:cubicBezTo>
                      <a:pt x="53592" y="56588"/>
                      <a:pt x="41442" y="50763"/>
                      <a:pt x="41442" y="38280"/>
                    </a:cubicBezTo>
                    <a:cubicBezTo>
                      <a:pt x="41442" y="27628"/>
                      <a:pt x="51428" y="19306"/>
                      <a:pt x="65742" y="19306"/>
                    </a:cubicBezTo>
                    <a:cubicBezTo>
                      <a:pt x="88876" y="19306"/>
                      <a:pt x="93370" y="35284"/>
                      <a:pt x="95534" y="43273"/>
                    </a:cubicBezTo>
                    <a:lnTo>
                      <a:pt x="100027" y="43273"/>
                    </a:lnTo>
                    <a:lnTo>
                      <a:pt x="100027" y="7656"/>
                    </a:lnTo>
                    <a:cubicBezTo>
                      <a:pt x="93037" y="5159"/>
                      <a:pt x="78890" y="0"/>
                      <a:pt x="58752" y="0"/>
                    </a:cubicBezTo>
                    <a:cubicBezTo>
                      <a:pt x="21803" y="0"/>
                      <a:pt x="1997" y="20471"/>
                      <a:pt x="1997" y="44937"/>
                    </a:cubicBezTo>
                    <a:cubicBezTo>
                      <a:pt x="1997" y="67406"/>
                      <a:pt x="18308" y="76394"/>
                      <a:pt x="26963" y="81220"/>
                    </a:cubicBezTo>
                    <a:lnTo>
                      <a:pt x="40444" y="87711"/>
                    </a:lnTo>
                    <a:cubicBezTo>
                      <a:pt x="51595" y="93536"/>
                      <a:pt x="65742" y="100859"/>
                      <a:pt x="65742" y="115006"/>
                    </a:cubicBezTo>
                    <a:cubicBezTo>
                      <a:pt x="65742" y="130984"/>
                      <a:pt x="50929" y="137142"/>
                      <a:pt x="37448" y="137142"/>
                    </a:cubicBezTo>
                    <a:cubicBezTo>
                      <a:pt x="13481" y="137142"/>
                      <a:pt x="7656" y="120499"/>
                      <a:pt x="4660" y="111178"/>
                    </a:cubicBezTo>
                    <a:lnTo>
                      <a:pt x="0" y="111178"/>
                    </a:lnTo>
                    <a:lnTo>
                      <a:pt x="0" y="149292"/>
                    </a:lnTo>
                    <a:cubicBezTo>
                      <a:pt x="12150" y="153120"/>
                      <a:pt x="23467" y="156615"/>
                      <a:pt x="43606" y="156615"/>
                    </a:cubicBezTo>
                    <a:cubicBezTo>
                      <a:pt x="68904" y="156615"/>
                      <a:pt x="83051" y="148293"/>
                      <a:pt x="90041" y="142135"/>
                    </a:cubicBezTo>
                    <a:cubicBezTo>
                      <a:pt x="100027" y="133481"/>
                      <a:pt x="105686" y="120332"/>
                      <a:pt x="105686" y="107517"/>
                    </a:cubicBezTo>
                    <a:cubicBezTo>
                      <a:pt x="105853" y="81387"/>
                      <a:pt x="83717" y="70901"/>
                      <a:pt x="76061" y="67240"/>
                    </a:cubicBezTo>
                    <a:close/>
                  </a:path>
                </a:pathLst>
              </a:custGeom>
              <a:solidFill>
                <a:srgbClr val="FFFFFF"/>
              </a:solidFill>
              <a:ln w="16561"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88DB5BAA-C37E-77AC-A170-AA452D918B83}"/>
                  </a:ext>
                </a:extLst>
              </p:cNvPr>
              <p:cNvSpPr/>
              <p:nvPr/>
            </p:nvSpPr>
            <p:spPr>
              <a:xfrm>
                <a:off x="2048071" y="6010202"/>
                <a:ext cx="268459" cy="148459"/>
              </a:xfrm>
              <a:custGeom>
                <a:avLst/>
                <a:gdLst>
                  <a:gd name="connsiteX0" fmla="*/ 268127 w 268459"/>
                  <a:gd name="connsiteY0" fmla="*/ 0 h 148459"/>
                  <a:gd name="connsiteX1" fmla="*/ 211040 w 268459"/>
                  <a:gd name="connsiteY1" fmla="*/ 0 h 148459"/>
                  <a:gd name="connsiteX2" fmla="*/ 211040 w 268459"/>
                  <a:gd name="connsiteY2" fmla="*/ 4494 h 148459"/>
                  <a:gd name="connsiteX3" fmla="*/ 224521 w 268459"/>
                  <a:gd name="connsiteY3" fmla="*/ 17975 h 148459"/>
                  <a:gd name="connsiteX4" fmla="*/ 221359 w 268459"/>
                  <a:gd name="connsiteY4" fmla="*/ 29293 h 148459"/>
                  <a:gd name="connsiteX5" fmla="*/ 190235 w 268459"/>
                  <a:gd name="connsiteY5" fmla="*/ 99861 h 148459"/>
                  <a:gd name="connsiteX6" fmla="*/ 160776 w 268459"/>
                  <a:gd name="connsiteY6" fmla="*/ 29293 h 148459"/>
                  <a:gd name="connsiteX7" fmla="*/ 158613 w 268459"/>
                  <a:gd name="connsiteY7" fmla="*/ 18641 h 148459"/>
                  <a:gd name="connsiteX8" fmla="*/ 171428 w 268459"/>
                  <a:gd name="connsiteY8" fmla="*/ 4494 h 148459"/>
                  <a:gd name="connsiteX9" fmla="*/ 171428 w 268459"/>
                  <a:gd name="connsiteY9" fmla="*/ 0 h 148459"/>
                  <a:gd name="connsiteX10" fmla="*/ 97364 w 268459"/>
                  <a:gd name="connsiteY10" fmla="*/ 0 h 148459"/>
                  <a:gd name="connsiteX11" fmla="*/ 97364 w 268459"/>
                  <a:gd name="connsiteY11" fmla="*/ 4494 h 148459"/>
                  <a:gd name="connsiteX12" fmla="*/ 114674 w 268459"/>
                  <a:gd name="connsiteY12" fmla="*/ 18974 h 148459"/>
                  <a:gd name="connsiteX13" fmla="*/ 121997 w 268459"/>
                  <a:gd name="connsiteY13" fmla="*/ 34618 h 148459"/>
                  <a:gd name="connsiteX14" fmla="*/ 92538 w 268459"/>
                  <a:gd name="connsiteY14" fmla="*/ 99694 h 148459"/>
                  <a:gd name="connsiteX15" fmla="*/ 64077 w 268459"/>
                  <a:gd name="connsiteY15" fmla="*/ 30125 h 148459"/>
                  <a:gd name="connsiteX16" fmla="*/ 61248 w 268459"/>
                  <a:gd name="connsiteY16" fmla="*/ 18641 h 148459"/>
                  <a:gd name="connsiteX17" fmla="*/ 74396 w 268459"/>
                  <a:gd name="connsiteY17" fmla="*/ 4494 h 148459"/>
                  <a:gd name="connsiteX18" fmla="*/ 74396 w 268459"/>
                  <a:gd name="connsiteY18" fmla="*/ 0 h 148459"/>
                  <a:gd name="connsiteX19" fmla="*/ 0 w 268459"/>
                  <a:gd name="connsiteY19" fmla="*/ 0 h 148459"/>
                  <a:gd name="connsiteX20" fmla="*/ 0 w 268459"/>
                  <a:gd name="connsiteY20" fmla="*/ 4494 h 148459"/>
                  <a:gd name="connsiteX21" fmla="*/ 20804 w 268459"/>
                  <a:gd name="connsiteY21" fmla="*/ 27628 h 148459"/>
                  <a:gd name="connsiteX22" fmla="*/ 73398 w 268459"/>
                  <a:gd name="connsiteY22" fmla="*/ 148460 h 148459"/>
                  <a:gd name="connsiteX23" fmla="*/ 92371 w 268459"/>
                  <a:gd name="connsiteY23" fmla="*/ 148460 h 148459"/>
                  <a:gd name="connsiteX24" fmla="*/ 133148 w 268459"/>
                  <a:gd name="connsiteY24" fmla="*/ 61248 h 148459"/>
                  <a:gd name="connsiteX25" fmla="*/ 171595 w 268459"/>
                  <a:gd name="connsiteY25" fmla="*/ 148460 h 148459"/>
                  <a:gd name="connsiteX26" fmla="*/ 190568 w 268459"/>
                  <a:gd name="connsiteY26" fmla="*/ 148460 h 148459"/>
                  <a:gd name="connsiteX27" fmla="*/ 247322 w 268459"/>
                  <a:gd name="connsiteY27" fmla="*/ 27628 h 148459"/>
                  <a:gd name="connsiteX28" fmla="*/ 268460 w 268459"/>
                  <a:gd name="connsiteY28" fmla="*/ 4494 h 148459"/>
                  <a:gd name="connsiteX29" fmla="*/ 268460 w 268459"/>
                  <a:gd name="connsiteY29" fmla="*/ 0 h 1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459" h="148459">
                    <a:moveTo>
                      <a:pt x="268127" y="0"/>
                    </a:moveTo>
                    <a:lnTo>
                      <a:pt x="211040" y="0"/>
                    </a:lnTo>
                    <a:lnTo>
                      <a:pt x="211040" y="4494"/>
                    </a:lnTo>
                    <a:cubicBezTo>
                      <a:pt x="214535" y="5159"/>
                      <a:pt x="224521" y="6657"/>
                      <a:pt x="224521" y="17975"/>
                    </a:cubicBezTo>
                    <a:cubicBezTo>
                      <a:pt x="224521" y="21470"/>
                      <a:pt x="222856" y="25298"/>
                      <a:pt x="221359" y="29293"/>
                    </a:cubicBezTo>
                    <a:lnTo>
                      <a:pt x="190235" y="99861"/>
                    </a:lnTo>
                    <a:lnTo>
                      <a:pt x="160776" y="29293"/>
                    </a:lnTo>
                    <a:cubicBezTo>
                      <a:pt x="159778" y="26130"/>
                      <a:pt x="158613" y="21969"/>
                      <a:pt x="158613" y="18641"/>
                    </a:cubicBezTo>
                    <a:cubicBezTo>
                      <a:pt x="158613" y="7323"/>
                      <a:pt x="167267" y="5492"/>
                      <a:pt x="171428" y="4494"/>
                    </a:cubicBezTo>
                    <a:lnTo>
                      <a:pt x="171428" y="0"/>
                    </a:lnTo>
                    <a:lnTo>
                      <a:pt x="97364" y="0"/>
                    </a:lnTo>
                    <a:lnTo>
                      <a:pt x="97364" y="4494"/>
                    </a:lnTo>
                    <a:cubicBezTo>
                      <a:pt x="105686" y="6158"/>
                      <a:pt x="109514" y="8322"/>
                      <a:pt x="114674" y="18974"/>
                    </a:cubicBezTo>
                    <a:lnTo>
                      <a:pt x="121997" y="34618"/>
                    </a:lnTo>
                    <a:lnTo>
                      <a:pt x="92538" y="99694"/>
                    </a:lnTo>
                    <a:lnTo>
                      <a:pt x="64077" y="30125"/>
                    </a:lnTo>
                    <a:cubicBezTo>
                      <a:pt x="62746" y="26962"/>
                      <a:pt x="61248" y="22802"/>
                      <a:pt x="61248" y="18641"/>
                    </a:cubicBezTo>
                    <a:cubicBezTo>
                      <a:pt x="61248" y="10319"/>
                      <a:pt x="66075" y="5825"/>
                      <a:pt x="74396" y="4494"/>
                    </a:cubicBezTo>
                    <a:lnTo>
                      <a:pt x="74396" y="0"/>
                    </a:lnTo>
                    <a:lnTo>
                      <a:pt x="0" y="0"/>
                    </a:lnTo>
                    <a:lnTo>
                      <a:pt x="0" y="4494"/>
                    </a:lnTo>
                    <a:cubicBezTo>
                      <a:pt x="12150" y="8655"/>
                      <a:pt x="13814" y="11151"/>
                      <a:pt x="20804" y="27628"/>
                    </a:cubicBezTo>
                    <a:lnTo>
                      <a:pt x="73398" y="148460"/>
                    </a:lnTo>
                    <a:lnTo>
                      <a:pt x="92371" y="148460"/>
                    </a:lnTo>
                    <a:lnTo>
                      <a:pt x="133148" y="61248"/>
                    </a:lnTo>
                    <a:lnTo>
                      <a:pt x="171595" y="148460"/>
                    </a:lnTo>
                    <a:lnTo>
                      <a:pt x="190568" y="148460"/>
                    </a:lnTo>
                    <a:lnTo>
                      <a:pt x="247322" y="27628"/>
                    </a:lnTo>
                    <a:cubicBezTo>
                      <a:pt x="254146" y="13148"/>
                      <a:pt x="255977" y="8655"/>
                      <a:pt x="268460" y="4494"/>
                    </a:cubicBezTo>
                    <a:lnTo>
                      <a:pt x="268460" y="0"/>
                    </a:lnTo>
                    <a:close/>
                  </a:path>
                </a:pathLst>
              </a:custGeom>
              <a:solidFill>
                <a:srgbClr val="FFFFFF"/>
              </a:solidFill>
              <a:ln w="16561"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D470CD80-EFFB-52C1-C13E-462DBE428E74}"/>
                  </a:ext>
                </a:extLst>
              </p:cNvPr>
              <p:cNvSpPr/>
              <p:nvPr/>
            </p:nvSpPr>
            <p:spPr>
              <a:xfrm>
                <a:off x="1599529" y="5925153"/>
                <a:ext cx="108682" cy="60082"/>
              </a:xfrm>
              <a:custGeom>
                <a:avLst/>
                <a:gdLst>
                  <a:gd name="connsiteX0" fmla="*/ 8322 w 108682"/>
                  <a:gd name="connsiteY0" fmla="*/ 11151 h 60082"/>
                  <a:gd name="connsiteX1" fmla="*/ 29625 w 108682"/>
                  <a:gd name="connsiteY1" fmla="*/ 60083 h 60082"/>
                  <a:gd name="connsiteX2" fmla="*/ 37281 w 108682"/>
                  <a:gd name="connsiteY2" fmla="*/ 60083 h 60082"/>
                  <a:gd name="connsiteX3" fmla="*/ 53759 w 108682"/>
                  <a:gd name="connsiteY3" fmla="*/ 24799 h 60082"/>
                  <a:gd name="connsiteX4" fmla="*/ 69403 w 108682"/>
                  <a:gd name="connsiteY4" fmla="*/ 60083 h 60082"/>
                  <a:gd name="connsiteX5" fmla="*/ 77059 w 108682"/>
                  <a:gd name="connsiteY5" fmla="*/ 60083 h 60082"/>
                  <a:gd name="connsiteX6" fmla="*/ 100027 w 108682"/>
                  <a:gd name="connsiteY6" fmla="*/ 11151 h 60082"/>
                  <a:gd name="connsiteX7" fmla="*/ 108682 w 108682"/>
                  <a:gd name="connsiteY7" fmla="*/ 1831 h 60082"/>
                  <a:gd name="connsiteX8" fmla="*/ 108682 w 108682"/>
                  <a:gd name="connsiteY8" fmla="*/ 0 h 60082"/>
                  <a:gd name="connsiteX9" fmla="*/ 85548 w 108682"/>
                  <a:gd name="connsiteY9" fmla="*/ 0 h 60082"/>
                  <a:gd name="connsiteX10" fmla="*/ 85548 w 108682"/>
                  <a:gd name="connsiteY10" fmla="*/ 1831 h 60082"/>
                  <a:gd name="connsiteX11" fmla="*/ 91040 w 108682"/>
                  <a:gd name="connsiteY11" fmla="*/ 7323 h 60082"/>
                  <a:gd name="connsiteX12" fmla="*/ 89708 w 108682"/>
                  <a:gd name="connsiteY12" fmla="*/ 11817 h 60082"/>
                  <a:gd name="connsiteX13" fmla="*/ 77059 w 108682"/>
                  <a:gd name="connsiteY13" fmla="*/ 40444 h 60082"/>
                  <a:gd name="connsiteX14" fmla="*/ 65076 w 108682"/>
                  <a:gd name="connsiteY14" fmla="*/ 11817 h 60082"/>
                  <a:gd name="connsiteX15" fmla="*/ 64244 w 108682"/>
                  <a:gd name="connsiteY15" fmla="*/ 7490 h 60082"/>
                  <a:gd name="connsiteX16" fmla="*/ 69403 w 108682"/>
                  <a:gd name="connsiteY16" fmla="*/ 1831 h 60082"/>
                  <a:gd name="connsiteX17" fmla="*/ 69403 w 108682"/>
                  <a:gd name="connsiteY17" fmla="*/ 0 h 60082"/>
                  <a:gd name="connsiteX18" fmla="*/ 39445 w 108682"/>
                  <a:gd name="connsiteY18" fmla="*/ 0 h 60082"/>
                  <a:gd name="connsiteX19" fmla="*/ 39445 w 108682"/>
                  <a:gd name="connsiteY19" fmla="*/ 1831 h 60082"/>
                  <a:gd name="connsiteX20" fmla="*/ 46435 w 108682"/>
                  <a:gd name="connsiteY20" fmla="*/ 7656 h 60082"/>
                  <a:gd name="connsiteX21" fmla="*/ 49431 w 108682"/>
                  <a:gd name="connsiteY21" fmla="*/ 13981 h 60082"/>
                  <a:gd name="connsiteX22" fmla="*/ 37448 w 108682"/>
                  <a:gd name="connsiteY22" fmla="*/ 40277 h 60082"/>
                  <a:gd name="connsiteX23" fmla="*/ 25964 w 108682"/>
                  <a:gd name="connsiteY23" fmla="*/ 12150 h 60082"/>
                  <a:gd name="connsiteX24" fmla="*/ 24799 w 108682"/>
                  <a:gd name="connsiteY24" fmla="*/ 7490 h 60082"/>
                  <a:gd name="connsiteX25" fmla="*/ 30125 w 108682"/>
                  <a:gd name="connsiteY25" fmla="*/ 1831 h 60082"/>
                  <a:gd name="connsiteX26" fmla="*/ 30125 w 108682"/>
                  <a:gd name="connsiteY26" fmla="*/ 0 h 60082"/>
                  <a:gd name="connsiteX27" fmla="*/ 0 w 108682"/>
                  <a:gd name="connsiteY27" fmla="*/ 0 h 60082"/>
                  <a:gd name="connsiteX28" fmla="*/ 0 w 108682"/>
                  <a:gd name="connsiteY28" fmla="*/ 1831 h 60082"/>
                  <a:gd name="connsiteX29" fmla="*/ 8322 w 108682"/>
                  <a:gd name="connsiteY29" fmla="*/ 11151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682" h="60082">
                    <a:moveTo>
                      <a:pt x="8322" y="11151"/>
                    </a:moveTo>
                    <a:lnTo>
                      <a:pt x="29625" y="60083"/>
                    </a:lnTo>
                    <a:lnTo>
                      <a:pt x="37281" y="60083"/>
                    </a:lnTo>
                    <a:lnTo>
                      <a:pt x="53759" y="24799"/>
                    </a:lnTo>
                    <a:lnTo>
                      <a:pt x="69403" y="60083"/>
                    </a:lnTo>
                    <a:lnTo>
                      <a:pt x="77059" y="60083"/>
                    </a:lnTo>
                    <a:lnTo>
                      <a:pt x="100027" y="11151"/>
                    </a:lnTo>
                    <a:cubicBezTo>
                      <a:pt x="102690" y="5326"/>
                      <a:pt x="103523" y="3495"/>
                      <a:pt x="108682" y="1831"/>
                    </a:cubicBezTo>
                    <a:lnTo>
                      <a:pt x="108682" y="0"/>
                    </a:lnTo>
                    <a:lnTo>
                      <a:pt x="85548" y="0"/>
                    </a:lnTo>
                    <a:lnTo>
                      <a:pt x="85548" y="1831"/>
                    </a:lnTo>
                    <a:cubicBezTo>
                      <a:pt x="87046" y="1997"/>
                      <a:pt x="91040" y="2663"/>
                      <a:pt x="91040" y="7323"/>
                    </a:cubicBezTo>
                    <a:cubicBezTo>
                      <a:pt x="91040" y="8821"/>
                      <a:pt x="90374" y="10319"/>
                      <a:pt x="89708" y="11817"/>
                    </a:cubicBezTo>
                    <a:lnTo>
                      <a:pt x="77059" y="40444"/>
                    </a:lnTo>
                    <a:lnTo>
                      <a:pt x="65076" y="11817"/>
                    </a:lnTo>
                    <a:cubicBezTo>
                      <a:pt x="64743" y="10485"/>
                      <a:pt x="64244" y="8821"/>
                      <a:pt x="64244" y="7490"/>
                    </a:cubicBezTo>
                    <a:cubicBezTo>
                      <a:pt x="64244" y="2996"/>
                      <a:pt x="67739" y="2164"/>
                      <a:pt x="69403" y="1831"/>
                    </a:cubicBezTo>
                    <a:lnTo>
                      <a:pt x="69403" y="0"/>
                    </a:lnTo>
                    <a:lnTo>
                      <a:pt x="39445" y="0"/>
                    </a:lnTo>
                    <a:lnTo>
                      <a:pt x="39445" y="1831"/>
                    </a:lnTo>
                    <a:cubicBezTo>
                      <a:pt x="42774" y="2497"/>
                      <a:pt x="44438" y="3329"/>
                      <a:pt x="46435" y="7656"/>
                    </a:cubicBezTo>
                    <a:lnTo>
                      <a:pt x="49431" y="13981"/>
                    </a:lnTo>
                    <a:lnTo>
                      <a:pt x="37448" y="40277"/>
                    </a:lnTo>
                    <a:lnTo>
                      <a:pt x="25964" y="12150"/>
                    </a:lnTo>
                    <a:cubicBezTo>
                      <a:pt x="25465" y="10818"/>
                      <a:pt x="24799" y="9154"/>
                      <a:pt x="24799" y="7490"/>
                    </a:cubicBezTo>
                    <a:cubicBezTo>
                      <a:pt x="24799" y="4161"/>
                      <a:pt x="26796" y="2330"/>
                      <a:pt x="30125" y="1831"/>
                    </a:cubicBezTo>
                    <a:lnTo>
                      <a:pt x="30125" y="0"/>
                    </a:lnTo>
                    <a:lnTo>
                      <a:pt x="0" y="0"/>
                    </a:lnTo>
                    <a:lnTo>
                      <a:pt x="0" y="1831"/>
                    </a:lnTo>
                    <a:cubicBezTo>
                      <a:pt x="4827" y="3495"/>
                      <a:pt x="5492" y="4494"/>
                      <a:pt x="8322" y="11151"/>
                    </a:cubicBezTo>
                    <a:close/>
                  </a:path>
                </a:pathLst>
              </a:custGeom>
              <a:solidFill>
                <a:srgbClr val="FFFFFF"/>
              </a:solidFill>
              <a:ln w="16561"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478391DE-8C03-662F-3C7E-54C96CA12F51}"/>
                  </a:ext>
                </a:extLst>
              </p:cNvPr>
              <p:cNvSpPr/>
              <p:nvPr/>
            </p:nvSpPr>
            <p:spPr>
              <a:xfrm>
                <a:off x="2314367" y="6001880"/>
                <a:ext cx="81386" cy="153785"/>
              </a:xfrm>
              <a:custGeom>
                <a:avLst/>
                <a:gdLst>
                  <a:gd name="connsiteX0" fmla="*/ 2497 w 81386"/>
                  <a:gd name="connsiteY0" fmla="*/ 149292 h 153785"/>
                  <a:gd name="connsiteX1" fmla="*/ 2497 w 81386"/>
                  <a:gd name="connsiteY1" fmla="*/ 153786 h 153785"/>
                  <a:gd name="connsiteX2" fmla="*/ 81387 w 81386"/>
                  <a:gd name="connsiteY2" fmla="*/ 153786 h 153785"/>
                  <a:gd name="connsiteX3" fmla="*/ 81387 w 81386"/>
                  <a:gd name="connsiteY3" fmla="*/ 149292 h 153785"/>
                  <a:gd name="connsiteX4" fmla="*/ 61581 w 81386"/>
                  <a:gd name="connsiteY4" fmla="*/ 119500 h 153785"/>
                  <a:gd name="connsiteX5" fmla="*/ 61581 w 81386"/>
                  <a:gd name="connsiteY5" fmla="*/ 0 h 153785"/>
                  <a:gd name="connsiteX6" fmla="*/ 0 w 81386"/>
                  <a:gd name="connsiteY6" fmla="*/ 30125 h 153785"/>
                  <a:gd name="connsiteX7" fmla="*/ 1831 w 81386"/>
                  <a:gd name="connsiteY7" fmla="*/ 33620 h 153785"/>
                  <a:gd name="connsiteX8" fmla="*/ 21803 w 81386"/>
                  <a:gd name="connsiteY8" fmla="*/ 57919 h 153785"/>
                  <a:gd name="connsiteX9" fmla="*/ 21803 w 81386"/>
                  <a:gd name="connsiteY9" fmla="*/ 117503 h 153785"/>
                  <a:gd name="connsiteX10" fmla="*/ 2497 w 81386"/>
                  <a:gd name="connsiteY10" fmla="*/ 149292 h 1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6" h="153785">
                    <a:moveTo>
                      <a:pt x="2497" y="149292"/>
                    </a:moveTo>
                    <a:lnTo>
                      <a:pt x="2497" y="153786"/>
                    </a:lnTo>
                    <a:lnTo>
                      <a:pt x="81387" y="153786"/>
                    </a:lnTo>
                    <a:lnTo>
                      <a:pt x="81387" y="149292"/>
                    </a:lnTo>
                    <a:cubicBezTo>
                      <a:pt x="64078" y="145131"/>
                      <a:pt x="61581" y="140637"/>
                      <a:pt x="61581" y="119500"/>
                    </a:cubicBezTo>
                    <a:lnTo>
                      <a:pt x="61581" y="0"/>
                    </a:lnTo>
                    <a:lnTo>
                      <a:pt x="0" y="30125"/>
                    </a:lnTo>
                    <a:lnTo>
                      <a:pt x="1831" y="33620"/>
                    </a:lnTo>
                    <a:cubicBezTo>
                      <a:pt x="20804" y="32621"/>
                      <a:pt x="21803" y="41276"/>
                      <a:pt x="21803" y="57919"/>
                    </a:cubicBezTo>
                    <a:lnTo>
                      <a:pt x="21803" y="117503"/>
                    </a:lnTo>
                    <a:cubicBezTo>
                      <a:pt x="21637" y="135811"/>
                      <a:pt x="21637" y="143633"/>
                      <a:pt x="2497" y="149292"/>
                    </a:cubicBezTo>
                    <a:close/>
                  </a:path>
                </a:pathLst>
              </a:custGeom>
              <a:solidFill>
                <a:srgbClr val="FFFFFF"/>
              </a:solidFill>
              <a:ln w="16561"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309E058C-B784-BB7C-69DE-6F0BF6CF3408}"/>
                  </a:ext>
                </a:extLst>
              </p:cNvPr>
              <p:cNvSpPr/>
              <p:nvPr/>
            </p:nvSpPr>
            <p:spPr>
              <a:xfrm>
                <a:off x="2395754" y="6004709"/>
                <a:ext cx="137974" cy="156448"/>
              </a:xfrm>
              <a:custGeom>
                <a:avLst/>
                <a:gdLst>
                  <a:gd name="connsiteX0" fmla="*/ 132982 w 137974"/>
                  <a:gd name="connsiteY0" fmla="*/ 102857 h 156448"/>
                  <a:gd name="connsiteX1" fmla="*/ 86213 w 137974"/>
                  <a:gd name="connsiteY1" fmla="*/ 125325 h 156448"/>
                  <a:gd name="connsiteX2" fmla="*/ 35950 w 137974"/>
                  <a:gd name="connsiteY2" fmla="*/ 69903 h 156448"/>
                  <a:gd name="connsiteX3" fmla="*/ 79889 w 137974"/>
                  <a:gd name="connsiteY3" fmla="*/ 18641 h 156448"/>
                  <a:gd name="connsiteX4" fmla="*/ 120998 w 137974"/>
                  <a:gd name="connsiteY4" fmla="*/ 52926 h 156448"/>
                  <a:gd name="connsiteX5" fmla="*/ 125492 w 137974"/>
                  <a:gd name="connsiteY5" fmla="*/ 52926 h 156448"/>
                  <a:gd name="connsiteX6" fmla="*/ 132815 w 137974"/>
                  <a:gd name="connsiteY6" fmla="*/ 16311 h 156448"/>
                  <a:gd name="connsiteX7" fmla="*/ 79889 w 137974"/>
                  <a:gd name="connsiteY7" fmla="*/ 0 h 156448"/>
                  <a:gd name="connsiteX8" fmla="*/ 0 w 137974"/>
                  <a:gd name="connsiteY8" fmla="*/ 82052 h 156448"/>
                  <a:gd name="connsiteX9" fmla="*/ 70568 w 137974"/>
                  <a:gd name="connsiteY9" fmla="*/ 156449 h 156448"/>
                  <a:gd name="connsiteX10" fmla="*/ 137975 w 137974"/>
                  <a:gd name="connsiteY10" fmla="*/ 105520 h 156448"/>
                  <a:gd name="connsiteX11" fmla="*/ 132982 w 137974"/>
                  <a:gd name="connsiteY11" fmla="*/ 102857 h 1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74" h="156448">
                    <a:moveTo>
                      <a:pt x="132982" y="102857"/>
                    </a:moveTo>
                    <a:cubicBezTo>
                      <a:pt x="123328" y="112510"/>
                      <a:pt x="110513" y="125325"/>
                      <a:pt x="86213" y="125325"/>
                    </a:cubicBezTo>
                    <a:cubicBezTo>
                      <a:pt x="48765" y="125325"/>
                      <a:pt x="35950" y="93869"/>
                      <a:pt x="35950" y="69903"/>
                    </a:cubicBezTo>
                    <a:cubicBezTo>
                      <a:pt x="35950" y="44272"/>
                      <a:pt x="48765" y="18641"/>
                      <a:pt x="79889" y="18641"/>
                    </a:cubicBezTo>
                    <a:cubicBezTo>
                      <a:pt x="108682" y="18641"/>
                      <a:pt x="115839" y="38779"/>
                      <a:pt x="120998" y="52926"/>
                    </a:cubicBezTo>
                    <a:lnTo>
                      <a:pt x="125492" y="52926"/>
                    </a:lnTo>
                    <a:lnTo>
                      <a:pt x="132815" y="16311"/>
                    </a:lnTo>
                    <a:cubicBezTo>
                      <a:pt x="125825" y="11484"/>
                      <a:pt x="108516" y="0"/>
                      <a:pt x="79889" y="0"/>
                    </a:cubicBezTo>
                    <a:cubicBezTo>
                      <a:pt x="31123" y="0"/>
                      <a:pt x="0" y="36948"/>
                      <a:pt x="0" y="82052"/>
                    </a:cubicBezTo>
                    <a:cubicBezTo>
                      <a:pt x="0" y="114174"/>
                      <a:pt x="18641" y="156449"/>
                      <a:pt x="70568" y="156449"/>
                    </a:cubicBezTo>
                    <a:cubicBezTo>
                      <a:pt x="95201" y="156449"/>
                      <a:pt x="119334" y="147794"/>
                      <a:pt x="137975" y="105520"/>
                    </a:cubicBezTo>
                    <a:lnTo>
                      <a:pt x="132982" y="102857"/>
                    </a:lnTo>
                    <a:close/>
                  </a:path>
                </a:pathLst>
              </a:custGeom>
              <a:solidFill>
                <a:srgbClr val="FFFFFF"/>
              </a:solidFill>
              <a:ln w="16561"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2D907ECA-CB66-0C1B-63E2-D3DF438C4A05}"/>
                  </a:ext>
                </a:extLst>
              </p:cNvPr>
              <p:cNvSpPr/>
              <p:nvPr/>
            </p:nvSpPr>
            <p:spPr>
              <a:xfrm>
                <a:off x="2526406" y="5925320"/>
                <a:ext cx="185075" cy="230512"/>
              </a:xfrm>
              <a:custGeom>
                <a:avLst/>
                <a:gdLst>
                  <a:gd name="connsiteX0" fmla="*/ 163938 w 185075"/>
                  <a:gd name="connsiteY0" fmla="*/ 207877 h 230512"/>
                  <a:gd name="connsiteX1" fmla="*/ 102690 w 185075"/>
                  <a:gd name="connsiteY1" fmla="*/ 143467 h 230512"/>
                  <a:gd name="connsiteX2" fmla="*/ 147628 w 185075"/>
                  <a:gd name="connsiteY2" fmla="*/ 103356 h 230512"/>
                  <a:gd name="connsiteX3" fmla="*/ 169431 w 185075"/>
                  <a:gd name="connsiteY3" fmla="*/ 89209 h 230512"/>
                  <a:gd name="connsiteX4" fmla="*/ 169431 w 185075"/>
                  <a:gd name="connsiteY4" fmla="*/ 84715 h 230512"/>
                  <a:gd name="connsiteX5" fmla="*/ 106851 w 185075"/>
                  <a:gd name="connsiteY5" fmla="*/ 84715 h 230512"/>
                  <a:gd name="connsiteX6" fmla="*/ 106851 w 185075"/>
                  <a:gd name="connsiteY6" fmla="*/ 89209 h 230512"/>
                  <a:gd name="connsiteX7" fmla="*/ 115839 w 185075"/>
                  <a:gd name="connsiteY7" fmla="*/ 96865 h 230512"/>
                  <a:gd name="connsiteX8" fmla="*/ 106851 w 185075"/>
                  <a:gd name="connsiteY8" fmla="*/ 110013 h 230512"/>
                  <a:gd name="connsiteX9" fmla="*/ 61914 w 185075"/>
                  <a:gd name="connsiteY9" fmla="*/ 149458 h 230512"/>
                  <a:gd name="connsiteX10" fmla="*/ 61914 w 185075"/>
                  <a:gd name="connsiteY10" fmla="*/ 0 h 230512"/>
                  <a:gd name="connsiteX11" fmla="*/ 0 w 185075"/>
                  <a:gd name="connsiteY11" fmla="*/ 31789 h 230512"/>
                  <a:gd name="connsiteX12" fmla="*/ 1997 w 185075"/>
                  <a:gd name="connsiteY12" fmla="*/ 35617 h 230512"/>
                  <a:gd name="connsiteX13" fmla="*/ 8155 w 185075"/>
                  <a:gd name="connsiteY13" fmla="*/ 34618 h 230512"/>
                  <a:gd name="connsiteX14" fmla="*/ 22302 w 185075"/>
                  <a:gd name="connsiteY14" fmla="*/ 59916 h 230512"/>
                  <a:gd name="connsiteX15" fmla="*/ 22302 w 185075"/>
                  <a:gd name="connsiteY15" fmla="*/ 200054 h 230512"/>
                  <a:gd name="connsiteX16" fmla="*/ 3994 w 185075"/>
                  <a:gd name="connsiteY16" fmla="*/ 225685 h 230512"/>
                  <a:gd name="connsiteX17" fmla="*/ 3994 w 185075"/>
                  <a:gd name="connsiteY17" fmla="*/ 230346 h 230512"/>
                  <a:gd name="connsiteX18" fmla="*/ 80388 w 185075"/>
                  <a:gd name="connsiteY18" fmla="*/ 230346 h 230512"/>
                  <a:gd name="connsiteX19" fmla="*/ 80388 w 185075"/>
                  <a:gd name="connsiteY19" fmla="*/ 225852 h 230512"/>
                  <a:gd name="connsiteX20" fmla="*/ 62080 w 185075"/>
                  <a:gd name="connsiteY20" fmla="*/ 197392 h 230512"/>
                  <a:gd name="connsiteX21" fmla="*/ 62080 w 185075"/>
                  <a:gd name="connsiteY21" fmla="*/ 155450 h 230512"/>
                  <a:gd name="connsiteX22" fmla="*/ 111844 w 185075"/>
                  <a:gd name="connsiteY22" fmla="*/ 208043 h 230512"/>
                  <a:gd name="connsiteX23" fmla="*/ 161941 w 185075"/>
                  <a:gd name="connsiteY23" fmla="*/ 230512 h 230512"/>
                  <a:gd name="connsiteX24" fmla="*/ 185076 w 185075"/>
                  <a:gd name="connsiteY24" fmla="*/ 230512 h 230512"/>
                  <a:gd name="connsiteX25" fmla="*/ 185076 w 185075"/>
                  <a:gd name="connsiteY25" fmla="*/ 226018 h 230512"/>
                  <a:gd name="connsiteX26" fmla="*/ 163938 w 185075"/>
                  <a:gd name="connsiteY26" fmla="*/ 207877 h 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075" h="230512">
                    <a:moveTo>
                      <a:pt x="163938" y="207877"/>
                    </a:moveTo>
                    <a:lnTo>
                      <a:pt x="102690" y="143467"/>
                    </a:lnTo>
                    <a:lnTo>
                      <a:pt x="147628" y="103356"/>
                    </a:lnTo>
                    <a:cubicBezTo>
                      <a:pt x="160110" y="92371"/>
                      <a:pt x="160443" y="92038"/>
                      <a:pt x="169431" y="89209"/>
                    </a:cubicBezTo>
                    <a:lnTo>
                      <a:pt x="169431" y="84715"/>
                    </a:lnTo>
                    <a:lnTo>
                      <a:pt x="106851" y="84715"/>
                    </a:lnTo>
                    <a:lnTo>
                      <a:pt x="106851" y="89209"/>
                    </a:lnTo>
                    <a:cubicBezTo>
                      <a:pt x="109681" y="89875"/>
                      <a:pt x="115839" y="91206"/>
                      <a:pt x="115839" y="96865"/>
                    </a:cubicBezTo>
                    <a:cubicBezTo>
                      <a:pt x="115839" y="101026"/>
                      <a:pt x="113009" y="103855"/>
                      <a:pt x="106851" y="110013"/>
                    </a:cubicBezTo>
                    <a:lnTo>
                      <a:pt x="61914" y="149458"/>
                    </a:lnTo>
                    <a:lnTo>
                      <a:pt x="61914" y="0"/>
                    </a:lnTo>
                    <a:lnTo>
                      <a:pt x="0" y="31789"/>
                    </a:lnTo>
                    <a:lnTo>
                      <a:pt x="1997" y="35617"/>
                    </a:lnTo>
                    <a:cubicBezTo>
                      <a:pt x="4327" y="34951"/>
                      <a:pt x="6158" y="34618"/>
                      <a:pt x="8155" y="34618"/>
                    </a:cubicBezTo>
                    <a:cubicBezTo>
                      <a:pt x="21969" y="34618"/>
                      <a:pt x="22302" y="47101"/>
                      <a:pt x="22302" y="59916"/>
                    </a:cubicBezTo>
                    <a:lnTo>
                      <a:pt x="22302" y="200054"/>
                    </a:lnTo>
                    <a:cubicBezTo>
                      <a:pt x="22302" y="213869"/>
                      <a:pt x="20638" y="222856"/>
                      <a:pt x="3994" y="225685"/>
                    </a:cubicBezTo>
                    <a:lnTo>
                      <a:pt x="3994" y="230346"/>
                    </a:lnTo>
                    <a:lnTo>
                      <a:pt x="80388" y="230346"/>
                    </a:lnTo>
                    <a:lnTo>
                      <a:pt x="80388" y="225852"/>
                    </a:lnTo>
                    <a:cubicBezTo>
                      <a:pt x="62413" y="222024"/>
                      <a:pt x="62080" y="212038"/>
                      <a:pt x="62080" y="197392"/>
                    </a:cubicBezTo>
                    <a:lnTo>
                      <a:pt x="62080" y="155450"/>
                    </a:lnTo>
                    <a:lnTo>
                      <a:pt x="111844" y="208043"/>
                    </a:lnTo>
                    <a:cubicBezTo>
                      <a:pt x="127822" y="224687"/>
                      <a:pt x="133980" y="230179"/>
                      <a:pt x="161941" y="230512"/>
                    </a:cubicBezTo>
                    <a:lnTo>
                      <a:pt x="185076" y="230512"/>
                    </a:lnTo>
                    <a:lnTo>
                      <a:pt x="185076" y="226018"/>
                    </a:lnTo>
                    <a:cubicBezTo>
                      <a:pt x="176588" y="222357"/>
                      <a:pt x="170097" y="215034"/>
                      <a:pt x="163938" y="207877"/>
                    </a:cubicBezTo>
                    <a:close/>
                  </a:path>
                </a:pathLst>
              </a:custGeom>
              <a:solidFill>
                <a:srgbClr val="FFFFFF"/>
              </a:solidFill>
              <a:ln w="16561"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FCFDB91C-F433-8276-915B-0B4F0C6C43D2}"/>
                  </a:ext>
                </a:extLst>
              </p:cNvPr>
              <p:cNvSpPr/>
              <p:nvPr/>
            </p:nvSpPr>
            <p:spPr>
              <a:xfrm>
                <a:off x="202560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45BB6DA8-59B5-429E-A5AE-E0864936377E}"/>
                  </a:ext>
                </a:extLst>
              </p:cNvPr>
              <p:cNvSpPr/>
              <p:nvPr/>
            </p:nvSpPr>
            <p:spPr>
              <a:xfrm>
                <a:off x="1441083" y="5892033"/>
                <a:ext cx="98363" cy="93203"/>
              </a:xfrm>
              <a:custGeom>
                <a:avLst/>
                <a:gdLst>
                  <a:gd name="connsiteX0" fmla="*/ 25964 w 98363"/>
                  <a:gd name="connsiteY0" fmla="*/ 90540 h 93203"/>
                  <a:gd name="connsiteX1" fmla="*/ 18141 w 98363"/>
                  <a:gd name="connsiteY1" fmla="*/ 79223 h 93203"/>
                  <a:gd name="connsiteX2" fmla="*/ 18141 w 98363"/>
                  <a:gd name="connsiteY2" fmla="*/ 18141 h 93203"/>
                  <a:gd name="connsiteX3" fmla="*/ 82718 w 98363"/>
                  <a:gd name="connsiteY3" fmla="*/ 93203 h 93203"/>
                  <a:gd name="connsiteX4" fmla="*/ 90541 w 98363"/>
                  <a:gd name="connsiteY4" fmla="*/ 93203 h 93203"/>
                  <a:gd name="connsiteX5" fmla="*/ 90541 w 98363"/>
                  <a:gd name="connsiteY5" fmla="*/ 13481 h 93203"/>
                  <a:gd name="connsiteX6" fmla="*/ 98363 w 98363"/>
                  <a:gd name="connsiteY6" fmla="*/ 2164 h 93203"/>
                  <a:gd name="connsiteX7" fmla="*/ 98363 w 98363"/>
                  <a:gd name="connsiteY7" fmla="*/ 166 h 93203"/>
                  <a:gd name="connsiteX8" fmla="*/ 72399 w 98363"/>
                  <a:gd name="connsiteY8" fmla="*/ 166 h 93203"/>
                  <a:gd name="connsiteX9" fmla="*/ 72399 w 98363"/>
                  <a:gd name="connsiteY9" fmla="*/ 2164 h 93203"/>
                  <a:gd name="connsiteX10" fmla="*/ 80555 w 98363"/>
                  <a:gd name="connsiteY10" fmla="*/ 13981 h 93203"/>
                  <a:gd name="connsiteX11" fmla="*/ 80555 w 98363"/>
                  <a:gd name="connsiteY11" fmla="*/ 63911 h 93203"/>
                  <a:gd name="connsiteX12" fmla="*/ 25964 w 98363"/>
                  <a:gd name="connsiteY12" fmla="*/ 0 h 93203"/>
                  <a:gd name="connsiteX13" fmla="*/ 0 w 98363"/>
                  <a:gd name="connsiteY13" fmla="*/ 0 h 93203"/>
                  <a:gd name="connsiteX14" fmla="*/ 0 w 98363"/>
                  <a:gd name="connsiteY14" fmla="*/ 1997 h 93203"/>
                  <a:gd name="connsiteX15" fmla="*/ 7157 w 98363"/>
                  <a:gd name="connsiteY15" fmla="*/ 6491 h 93203"/>
                  <a:gd name="connsiteX16" fmla="*/ 7989 w 98363"/>
                  <a:gd name="connsiteY16" fmla="*/ 12815 h 93203"/>
                  <a:gd name="connsiteX17" fmla="*/ 7989 w 98363"/>
                  <a:gd name="connsiteY17" fmla="*/ 79056 h 93203"/>
                  <a:gd name="connsiteX18" fmla="*/ 5659 w 98363"/>
                  <a:gd name="connsiteY18" fmla="*/ 88210 h 93203"/>
                  <a:gd name="connsiteX19" fmla="*/ 0 w 98363"/>
                  <a:gd name="connsiteY19" fmla="*/ 90374 h 93203"/>
                  <a:gd name="connsiteX20" fmla="*/ 0 w 98363"/>
                  <a:gd name="connsiteY20" fmla="*/ 92205 h 93203"/>
                  <a:gd name="connsiteX21" fmla="*/ 25964 w 98363"/>
                  <a:gd name="connsiteY21" fmla="*/ 92205 h 93203"/>
                  <a:gd name="connsiteX22" fmla="*/ 25964 w 98363"/>
                  <a:gd name="connsiteY22" fmla="*/ 90540 h 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63" h="93203">
                    <a:moveTo>
                      <a:pt x="25964" y="90540"/>
                    </a:moveTo>
                    <a:cubicBezTo>
                      <a:pt x="20638" y="89375"/>
                      <a:pt x="18141" y="88044"/>
                      <a:pt x="18141" y="79223"/>
                    </a:cubicBezTo>
                    <a:lnTo>
                      <a:pt x="18141" y="18141"/>
                    </a:lnTo>
                    <a:lnTo>
                      <a:pt x="82718" y="93203"/>
                    </a:lnTo>
                    <a:lnTo>
                      <a:pt x="90541" y="93203"/>
                    </a:lnTo>
                    <a:lnTo>
                      <a:pt x="90541" y="13481"/>
                    </a:lnTo>
                    <a:cubicBezTo>
                      <a:pt x="90541" y="6158"/>
                      <a:pt x="91706" y="3495"/>
                      <a:pt x="98363" y="2164"/>
                    </a:cubicBezTo>
                    <a:lnTo>
                      <a:pt x="98363" y="166"/>
                    </a:lnTo>
                    <a:lnTo>
                      <a:pt x="72399" y="166"/>
                    </a:lnTo>
                    <a:lnTo>
                      <a:pt x="72399" y="2164"/>
                    </a:lnTo>
                    <a:cubicBezTo>
                      <a:pt x="79722" y="3495"/>
                      <a:pt x="80555" y="6657"/>
                      <a:pt x="80555" y="13981"/>
                    </a:cubicBezTo>
                    <a:lnTo>
                      <a:pt x="80555" y="63911"/>
                    </a:lnTo>
                    <a:lnTo>
                      <a:pt x="25964" y="0"/>
                    </a:lnTo>
                    <a:lnTo>
                      <a:pt x="0" y="0"/>
                    </a:lnTo>
                    <a:lnTo>
                      <a:pt x="0" y="1997"/>
                    </a:lnTo>
                    <a:cubicBezTo>
                      <a:pt x="2164" y="2164"/>
                      <a:pt x="5492" y="2663"/>
                      <a:pt x="7157" y="6491"/>
                    </a:cubicBezTo>
                    <a:cubicBezTo>
                      <a:pt x="7989" y="8322"/>
                      <a:pt x="7989" y="10319"/>
                      <a:pt x="7989" y="12815"/>
                    </a:cubicBezTo>
                    <a:lnTo>
                      <a:pt x="7989" y="79056"/>
                    </a:lnTo>
                    <a:cubicBezTo>
                      <a:pt x="7989" y="83550"/>
                      <a:pt x="7656" y="86047"/>
                      <a:pt x="5659" y="88210"/>
                    </a:cubicBezTo>
                    <a:cubicBezTo>
                      <a:pt x="3994" y="89875"/>
                      <a:pt x="1997" y="90208"/>
                      <a:pt x="0" y="90374"/>
                    </a:cubicBezTo>
                    <a:lnTo>
                      <a:pt x="0" y="92205"/>
                    </a:lnTo>
                    <a:lnTo>
                      <a:pt x="25964" y="92205"/>
                    </a:lnTo>
                    <a:lnTo>
                      <a:pt x="25964" y="90540"/>
                    </a:lnTo>
                    <a:close/>
                  </a:path>
                </a:pathLst>
              </a:custGeom>
              <a:solidFill>
                <a:srgbClr val="FFFFFF"/>
              </a:solidFill>
              <a:ln w="16561" cap="flat">
                <a:noFill/>
                <a:prstDash val="solid"/>
                <a:miter/>
              </a:ln>
            </p:spPr>
            <p:txBody>
              <a:bodyPr rtlCol="0" anchor="ctr"/>
              <a:lstStyle/>
              <a:p>
                <a:endParaRPr lang="en-CA"/>
              </a:p>
            </p:txBody>
          </p:sp>
          <p:sp>
            <p:nvSpPr>
              <p:cNvPr id="62" name="Freeform: Shape 61">
                <a:extLst>
                  <a:ext uri="{FF2B5EF4-FFF2-40B4-BE49-F238E27FC236}">
                    <a16:creationId xmlns:a16="http://schemas.microsoft.com/office/drawing/2014/main" id="{4E85B46C-7B12-8F96-C3C1-5B2005DB1380}"/>
                  </a:ext>
                </a:extLst>
              </p:cNvPr>
              <p:cNvSpPr/>
              <p:nvPr/>
            </p:nvSpPr>
            <p:spPr>
              <a:xfrm>
                <a:off x="2124126" y="5922823"/>
                <a:ext cx="65748" cy="63744"/>
              </a:xfrm>
              <a:custGeom>
                <a:avLst/>
                <a:gdLst>
                  <a:gd name="connsiteX0" fmla="*/ 8494 w 65748"/>
                  <a:gd name="connsiteY0" fmla="*/ 54923 h 63744"/>
                  <a:gd name="connsiteX1" fmla="*/ 31962 w 65748"/>
                  <a:gd name="connsiteY1" fmla="*/ 63744 h 63744"/>
                  <a:gd name="connsiteX2" fmla="*/ 65748 w 65748"/>
                  <a:gd name="connsiteY2" fmla="*/ 31623 h 63744"/>
                  <a:gd name="connsiteX3" fmla="*/ 33293 w 65748"/>
                  <a:gd name="connsiteY3" fmla="*/ 0 h 63744"/>
                  <a:gd name="connsiteX4" fmla="*/ 6 w 65748"/>
                  <a:gd name="connsiteY4" fmla="*/ 32288 h 63744"/>
                  <a:gd name="connsiteX5" fmla="*/ 8494 w 65748"/>
                  <a:gd name="connsiteY5" fmla="*/ 54923 h 63744"/>
                  <a:gd name="connsiteX6" fmla="*/ 21809 w 65748"/>
                  <a:gd name="connsiteY6" fmla="*/ 12982 h 63744"/>
                  <a:gd name="connsiteX7" fmla="*/ 32295 w 65748"/>
                  <a:gd name="connsiteY7" fmla="*/ 7656 h 63744"/>
                  <a:gd name="connsiteX8" fmla="*/ 42114 w 65748"/>
                  <a:gd name="connsiteY8" fmla="*/ 11983 h 63744"/>
                  <a:gd name="connsiteX9" fmla="*/ 48439 w 65748"/>
                  <a:gd name="connsiteY9" fmla="*/ 33120 h 63744"/>
                  <a:gd name="connsiteX10" fmla="*/ 40284 w 65748"/>
                  <a:gd name="connsiteY10" fmla="*/ 54757 h 63744"/>
                  <a:gd name="connsiteX11" fmla="*/ 34125 w 65748"/>
                  <a:gd name="connsiteY11" fmla="*/ 56255 h 63744"/>
                  <a:gd name="connsiteX12" fmla="*/ 17316 w 65748"/>
                  <a:gd name="connsiteY12" fmla="*/ 30125 h 63744"/>
                  <a:gd name="connsiteX13" fmla="*/ 21809 w 65748"/>
                  <a:gd name="connsiteY13" fmla="*/ 12982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48" h="63744">
                    <a:moveTo>
                      <a:pt x="8494" y="54923"/>
                    </a:moveTo>
                    <a:cubicBezTo>
                      <a:pt x="15818" y="62579"/>
                      <a:pt x="24639" y="63744"/>
                      <a:pt x="31962" y="63744"/>
                    </a:cubicBezTo>
                    <a:cubicBezTo>
                      <a:pt x="56095" y="63744"/>
                      <a:pt x="65748" y="46935"/>
                      <a:pt x="65748" y="31623"/>
                    </a:cubicBezTo>
                    <a:cubicBezTo>
                      <a:pt x="65748" y="15146"/>
                      <a:pt x="55096" y="0"/>
                      <a:pt x="33293" y="0"/>
                    </a:cubicBezTo>
                    <a:cubicBezTo>
                      <a:pt x="12655" y="0"/>
                      <a:pt x="6" y="14813"/>
                      <a:pt x="6" y="32288"/>
                    </a:cubicBezTo>
                    <a:cubicBezTo>
                      <a:pt x="-160" y="41109"/>
                      <a:pt x="3002" y="49431"/>
                      <a:pt x="8494" y="54923"/>
                    </a:cubicBezTo>
                    <a:close/>
                    <a:moveTo>
                      <a:pt x="21809" y="12982"/>
                    </a:moveTo>
                    <a:cubicBezTo>
                      <a:pt x="23973" y="10319"/>
                      <a:pt x="27634" y="7656"/>
                      <a:pt x="32295" y="7656"/>
                    </a:cubicBezTo>
                    <a:cubicBezTo>
                      <a:pt x="36289" y="7656"/>
                      <a:pt x="39784" y="9487"/>
                      <a:pt x="42114" y="11983"/>
                    </a:cubicBezTo>
                    <a:cubicBezTo>
                      <a:pt x="45443" y="15645"/>
                      <a:pt x="48439" y="23467"/>
                      <a:pt x="48439" y="33120"/>
                    </a:cubicBezTo>
                    <a:cubicBezTo>
                      <a:pt x="48439" y="37614"/>
                      <a:pt x="48106" y="50097"/>
                      <a:pt x="40284" y="54757"/>
                    </a:cubicBezTo>
                    <a:cubicBezTo>
                      <a:pt x="38453" y="55756"/>
                      <a:pt x="36289" y="56255"/>
                      <a:pt x="34125" y="56255"/>
                    </a:cubicBezTo>
                    <a:cubicBezTo>
                      <a:pt x="22142" y="56255"/>
                      <a:pt x="17316" y="41775"/>
                      <a:pt x="17316" y="30125"/>
                    </a:cubicBezTo>
                    <a:cubicBezTo>
                      <a:pt x="17149" y="23467"/>
                      <a:pt x="18647" y="16976"/>
                      <a:pt x="21809" y="12982"/>
                    </a:cubicBezTo>
                    <a:close/>
                  </a:path>
                </a:pathLst>
              </a:custGeom>
              <a:solidFill>
                <a:srgbClr val="FFFFFF"/>
              </a:solidFill>
              <a:ln w="16561" cap="flat">
                <a:noFill/>
                <a:prstDash val="solid"/>
                <a:miter/>
              </a:ln>
            </p:spPr>
            <p:txBody>
              <a:bodyPr rtlCol="0" anchor="ctr"/>
              <a:lstStyle/>
              <a:p>
                <a:endParaRPr lang="en-CA"/>
              </a:p>
            </p:txBody>
          </p:sp>
          <p:sp>
            <p:nvSpPr>
              <p:cNvPr id="63" name="Freeform: Shape 62">
                <a:extLst>
                  <a:ext uri="{FF2B5EF4-FFF2-40B4-BE49-F238E27FC236}">
                    <a16:creationId xmlns:a16="http://schemas.microsoft.com/office/drawing/2014/main" id="{381D6F46-7CBD-3B98-13D0-97DEC328AA6E}"/>
                  </a:ext>
                </a:extLst>
              </p:cNvPr>
              <p:cNvSpPr/>
              <p:nvPr/>
            </p:nvSpPr>
            <p:spPr>
              <a:xfrm>
                <a:off x="2189708" y="5922823"/>
                <a:ext cx="74562" cy="64077"/>
              </a:xfrm>
              <a:custGeom>
                <a:avLst/>
                <a:gdLst>
                  <a:gd name="connsiteX0" fmla="*/ 7323 w 74562"/>
                  <a:gd name="connsiteY0" fmla="*/ 17975 h 64077"/>
                  <a:gd name="connsiteX1" fmla="*/ 7323 w 74562"/>
                  <a:gd name="connsiteY1" fmla="*/ 40776 h 64077"/>
                  <a:gd name="connsiteX2" fmla="*/ 11484 w 74562"/>
                  <a:gd name="connsiteY2" fmla="*/ 56255 h 64077"/>
                  <a:gd name="connsiteX3" fmla="*/ 28793 w 74562"/>
                  <a:gd name="connsiteY3" fmla="*/ 63744 h 64077"/>
                  <a:gd name="connsiteX4" fmla="*/ 51595 w 74562"/>
                  <a:gd name="connsiteY4" fmla="*/ 52094 h 64077"/>
                  <a:gd name="connsiteX5" fmla="*/ 60250 w 74562"/>
                  <a:gd name="connsiteY5" fmla="*/ 64077 h 64077"/>
                  <a:gd name="connsiteX6" fmla="*/ 74563 w 74562"/>
                  <a:gd name="connsiteY6" fmla="*/ 53426 h 64077"/>
                  <a:gd name="connsiteX7" fmla="*/ 73731 w 74562"/>
                  <a:gd name="connsiteY7" fmla="*/ 52094 h 64077"/>
                  <a:gd name="connsiteX8" fmla="*/ 66907 w 74562"/>
                  <a:gd name="connsiteY8" fmla="*/ 39611 h 64077"/>
                  <a:gd name="connsiteX9" fmla="*/ 66907 w 74562"/>
                  <a:gd name="connsiteY9" fmla="*/ 0 h 64077"/>
                  <a:gd name="connsiteX10" fmla="*/ 42940 w 74562"/>
                  <a:gd name="connsiteY10" fmla="*/ 4827 h 64077"/>
                  <a:gd name="connsiteX11" fmla="*/ 42940 w 74562"/>
                  <a:gd name="connsiteY11" fmla="*/ 6657 h 64077"/>
                  <a:gd name="connsiteX12" fmla="*/ 50596 w 74562"/>
                  <a:gd name="connsiteY12" fmla="*/ 16311 h 64077"/>
                  <a:gd name="connsiteX13" fmla="*/ 50596 w 74562"/>
                  <a:gd name="connsiteY13" fmla="*/ 37281 h 64077"/>
                  <a:gd name="connsiteX14" fmla="*/ 47434 w 74562"/>
                  <a:gd name="connsiteY14" fmla="*/ 47434 h 64077"/>
                  <a:gd name="connsiteX15" fmla="*/ 36116 w 74562"/>
                  <a:gd name="connsiteY15" fmla="*/ 52094 h 64077"/>
                  <a:gd name="connsiteX16" fmla="*/ 24466 w 74562"/>
                  <a:gd name="connsiteY16" fmla="*/ 44272 h 64077"/>
                  <a:gd name="connsiteX17" fmla="*/ 23467 w 74562"/>
                  <a:gd name="connsiteY17" fmla="*/ 37281 h 64077"/>
                  <a:gd name="connsiteX18" fmla="*/ 23467 w 74562"/>
                  <a:gd name="connsiteY18" fmla="*/ 0 h 64077"/>
                  <a:gd name="connsiteX19" fmla="*/ 0 w 74562"/>
                  <a:gd name="connsiteY19" fmla="*/ 4827 h 64077"/>
                  <a:gd name="connsiteX20" fmla="*/ 0 w 74562"/>
                  <a:gd name="connsiteY20" fmla="*/ 6657 h 64077"/>
                  <a:gd name="connsiteX21" fmla="*/ 7323 w 74562"/>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62" h="64077">
                    <a:moveTo>
                      <a:pt x="7323" y="17975"/>
                    </a:moveTo>
                    <a:lnTo>
                      <a:pt x="7323" y="40776"/>
                    </a:lnTo>
                    <a:cubicBezTo>
                      <a:pt x="7323" y="45603"/>
                      <a:pt x="7656" y="51428"/>
                      <a:pt x="11484" y="56255"/>
                    </a:cubicBezTo>
                    <a:cubicBezTo>
                      <a:pt x="13148" y="58419"/>
                      <a:pt x="17975" y="63744"/>
                      <a:pt x="28793" y="63744"/>
                    </a:cubicBezTo>
                    <a:cubicBezTo>
                      <a:pt x="39445" y="63744"/>
                      <a:pt x="47101" y="58086"/>
                      <a:pt x="51595" y="52094"/>
                    </a:cubicBezTo>
                    <a:cubicBezTo>
                      <a:pt x="52593" y="55756"/>
                      <a:pt x="54258" y="59584"/>
                      <a:pt x="60250" y="64077"/>
                    </a:cubicBezTo>
                    <a:lnTo>
                      <a:pt x="74563" y="53426"/>
                    </a:lnTo>
                    <a:lnTo>
                      <a:pt x="73731" y="52094"/>
                    </a:lnTo>
                    <a:cubicBezTo>
                      <a:pt x="66907" y="50763"/>
                      <a:pt x="66907" y="45936"/>
                      <a:pt x="66907" y="39611"/>
                    </a:cubicBezTo>
                    <a:lnTo>
                      <a:pt x="66907" y="0"/>
                    </a:lnTo>
                    <a:lnTo>
                      <a:pt x="42940" y="4827"/>
                    </a:lnTo>
                    <a:lnTo>
                      <a:pt x="42940" y="6657"/>
                    </a:lnTo>
                    <a:cubicBezTo>
                      <a:pt x="49265" y="7490"/>
                      <a:pt x="50596" y="9986"/>
                      <a:pt x="50596" y="16311"/>
                    </a:cubicBezTo>
                    <a:lnTo>
                      <a:pt x="50596" y="37281"/>
                    </a:lnTo>
                    <a:cubicBezTo>
                      <a:pt x="50596" y="40111"/>
                      <a:pt x="50430" y="43939"/>
                      <a:pt x="47434" y="47434"/>
                    </a:cubicBezTo>
                    <a:cubicBezTo>
                      <a:pt x="45104" y="50263"/>
                      <a:pt x="41109" y="52094"/>
                      <a:pt x="36116" y="52094"/>
                    </a:cubicBezTo>
                    <a:cubicBezTo>
                      <a:pt x="30125" y="52094"/>
                      <a:pt x="26130" y="49098"/>
                      <a:pt x="24466" y="44272"/>
                    </a:cubicBezTo>
                    <a:cubicBezTo>
                      <a:pt x="23800" y="42108"/>
                      <a:pt x="23467" y="40111"/>
                      <a:pt x="23467" y="37281"/>
                    </a:cubicBezTo>
                    <a:lnTo>
                      <a:pt x="23467" y="0"/>
                    </a:lnTo>
                    <a:lnTo>
                      <a:pt x="0" y="4827"/>
                    </a:lnTo>
                    <a:lnTo>
                      <a:pt x="0" y="6657"/>
                    </a:lnTo>
                    <a:cubicBezTo>
                      <a:pt x="6657" y="7656"/>
                      <a:pt x="7323" y="10985"/>
                      <a:pt x="7323" y="17975"/>
                    </a:cubicBezTo>
                    <a:close/>
                  </a:path>
                </a:pathLst>
              </a:custGeom>
              <a:solidFill>
                <a:srgbClr val="FFFFFF"/>
              </a:solidFill>
              <a:ln w="16561" cap="flat">
                <a:noFill/>
                <a:prstDash val="solid"/>
                <a:miter/>
              </a:ln>
            </p:spPr>
            <p:txBody>
              <a:bodyPr rtlCol="0" anchor="ctr"/>
              <a:lstStyle/>
              <a:p>
                <a:endParaRPr lang="en-CA"/>
              </a:p>
            </p:txBody>
          </p:sp>
          <p:sp>
            <p:nvSpPr>
              <p:cNvPr id="64" name="Freeform: Shape 63">
                <a:extLst>
                  <a:ext uri="{FF2B5EF4-FFF2-40B4-BE49-F238E27FC236}">
                    <a16:creationId xmlns:a16="http://schemas.microsoft.com/office/drawing/2014/main" id="{300D4EA8-BF48-065D-140E-528AA6D0900F}"/>
                  </a:ext>
                </a:extLst>
              </p:cNvPr>
              <p:cNvSpPr/>
              <p:nvPr/>
            </p:nvSpPr>
            <p:spPr>
              <a:xfrm>
                <a:off x="2324351"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39"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5" name="Freeform: Shape 64">
                <a:extLst>
                  <a:ext uri="{FF2B5EF4-FFF2-40B4-BE49-F238E27FC236}">
                    <a16:creationId xmlns:a16="http://schemas.microsoft.com/office/drawing/2014/main" id="{339ABED1-19BA-356A-12F0-C633D9ACD5E7}"/>
                  </a:ext>
                </a:extLst>
              </p:cNvPr>
              <p:cNvSpPr/>
              <p:nvPr/>
            </p:nvSpPr>
            <p:spPr>
              <a:xfrm>
                <a:off x="1540443" y="5922990"/>
                <a:ext cx="61416" cy="63578"/>
              </a:xfrm>
              <a:custGeom>
                <a:avLst/>
                <a:gdLst>
                  <a:gd name="connsiteX0" fmla="*/ 31292 w 61416"/>
                  <a:gd name="connsiteY0" fmla="*/ 63578 h 63578"/>
                  <a:gd name="connsiteX1" fmla="*/ 59919 w 61416"/>
                  <a:gd name="connsiteY1" fmla="*/ 43273 h 63578"/>
                  <a:gd name="connsiteX2" fmla="*/ 57921 w 61416"/>
                  <a:gd name="connsiteY2" fmla="*/ 41942 h 63578"/>
                  <a:gd name="connsiteX3" fmla="*/ 35786 w 61416"/>
                  <a:gd name="connsiteY3" fmla="*/ 51095 h 63578"/>
                  <a:gd name="connsiteX4" fmla="*/ 15980 w 61416"/>
                  <a:gd name="connsiteY4" fmla="*/ 38613 h 63578"/>
                  <a:gd name="connsiteX5" fmla="*/ 14482 w 61416"/>
                  <a:gd name="connsiteY5" fmla="*/ 29792 h 63578"/>
                  <a:gd name="connsiteX6" fmla="*/ 61417 w 61416"/>
                  <a:gd name="connsiteY6" fmla="*/ 29792 h 63578"/>
                  <a:gd name="connsiteX7" fmla="*/ 56590 w 61416"/>
                  <a:gd name="connsiteY7" fmla="*/ 12316 h 63578"/>
                  <a:gd name="connsiteX8" fmla="*/ 32124 w 61416"/>
                  <a:gd name="connsiteY8" fmla="*/ 0 h 63578"/>
                  <a:gd name="connsiteX9" fmla="*/ 2 w 61416"/>
                  <a:gd name="connsiteY9" fmla="*/ 32122 h 63578"/>
                  <a:gd name="connsiteX10" fmla="*/ 31292 w 61416"/>
                  <a:gd name="connsiteY10" fmla="*/ 63578 h 63578"/>
                  <a:gd name="connsiteX11" fmla="*/ 18976 w 61416"/>
                  <a:gd name="connsiteY11" fmla="*/ 12982 h 63578"/>
                  <a:gd name="connsiteX12" fmla="*/ 30793 w 61416"/>
                  <a:gd name="connsiteY12" fmla="*/ 7490 h 63578"/>
                  <a:gd name="connsiteX13" fmla="*/ 42443 w 61416"/>
                  <a:gd name="connsiteY13" fmla="*/ 13148 h 63578"/>
                  <a:gd name="connsiteX14" fmla="*/ 45106 w 61416"/>
                  <a:gd name="connsiteY14" fmla="*/ 22469 h 63578"/>
                  <a:gd name="connsiteX15" fmla="*/ 14482 w 61416"/>
                  <a:gd name="connsiteY15" fmla="*/ 22469 h 63578"/>
                  <a:gd name="connsiteX16" fmla="*/ 18976 w 61416"/>
                  <a:gd name="connsiteY16" fmla="*/ 12982 h 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6" h="63578">
                    <a:moveTo>
                      <a:pt x="31292" y="63578"/>
                    </a:moveTo>
                    <a:cubicBezTo>
                      <a:pt x="47935" y="63578"/>
                      <a:pt x="54593" y="54258"/>
                      <a:pt x="59919" y="43273"/>
                    </a:cubicBezTo>
                    <a:lnTo>
                      <a:pt x="57921" y="41942"/>
                    </a:lnTo>
                    <a:cubicBezTo>
                      <a:pt x="54593" y="45104"/>
                      <a:pt x="48102" y="51095"/>
                      <a:pt x="35786" y="51095"/>
                    </a:cubicBezTo>
                    <a:cubicBezTo>
                      <a:pt x="29295" y="51095"/>
                      <a:pt x="19641" y="49098"/>
                      <a:pt x="15980" y="38613"/>
                    </a:cubicBezTo>
                    <a:cubicBezTo>
                      <a:pt x="14648" y="34951"/>
                      <a:pt x="14482" y="32288"/>
                      <a:pt x="14482" y="29792"/>
                    </a:cubicBezTo>
                    <a:lnTo>
                      <a:pt x="61417" y="29792"/>
                    </a:lnTo>
                    <a:cubicBezTo>
                      <a:pt x="61084" y="23634"/>
                      <a:pt x="59919" y="17476"/>
                      <a:pt x="56590" y="12316"/>
                    </a:cubicBezTo>
                    <a:cubicBezTo>
                      <a:pt x="49600" y="832"/>
                      <a:pt x="37616" y="0"/>
                      <a:pt x="32124" y="0"/>
                    </a:cubicBezTo>
                    <a:cubicBezTo>
                      <a:pt x="10987" y="0"/>
                      <a:pt x="2" y="16144"/>
                      <a:pt x="2" y="32122"/>
                    </a:cubicBezTo>
                    <a:cubicBezTo>
                      <a:pt x="-164" y="47434"/>
                      <a:pt x="9655" y="63578"/>
                      <a:pt x="31292" y="63578"/>
                    </a:cubicBezTo>
                    <a:close/>
                    <a:moveTo>
                      <a:pt x="18976" y="12982"/>
                    </a:moveTo>
                    <a:cubicBezTo>
                      <a:pt x="23137" y="7822"/>
                      <a:pt x="28462" y="7490"/>
                      <a:pt x="30793" y="7490"/>
                    </a:cubicBezTo>
                    <a:cubicBezTo>
                      <a:pt x="33788" y="7490"/>
                      <a:pt x="38948" y="7989"/>
                      <a:pt x="42443" y="13148"/>
                    </a:cubicBezTo>
                    <a:cubicBezTo>
                      <a:pt x="44607" y="16311"/>
                      <a:pt x="44940" y="19140"/>
                      <a:pt x="45106" y="22469"/>
                    </a:cubicBezTo>
                    <a:lnTo>
                      <a:pt x="14482" y="22469"/>
                    </a:lnTo>
                    <a:cubicBezTo>
                      <a:pt x="15481" y="19473"/>
                      <a:pt x="16313" y="15978"/>
                      <a:pt x="18976" y="12982"/>
                    </a:cubicBezTo>
                    <a:close/>
                  </a:path>
                </a:pathLst>
              </a:custGeom>
              <a:solidFill>
                <a:srgbClr val="FFFFFF"/>
              </a:solidFill>
              <a:ln w="16561" cap="flat">
                <a:noFill/>
                <a:prstDash val="solid"/>
                <a:miter/>
              </a:ln>
            </p:spPr>
            <p:txBody>
              <a:bodyPr rtlCol="0" anchor="ctr"/>
              <a:lstStyle/>
              <a:p>
                <a:endParaRPr lang="en-CA"/>
              </a:p>
            </p:txBody>
          </p:sp>
          <p:sp>
            <p:nvSpPr>
              <p:cNvPr id="66" name="Freeform: Shape 65">
                <a:extLst>
                  <a:ext uri="{FF2B5EF4-FFF2-40B4-BE49-F238E27FC236}">
                    <a16:creationId xmlns:a16="http://schemas.microsoft.com/office/drawing/2014/main" id="{89A84D1A-D4DB-FA51-B138-0FB940A48C11}"/>
                  </a:ext>
                </a:extLst>
              </p:cNvPr>
              <p:cNvSpPr/>
              <p:nvPr/>
            </p:nvSpPr>
            <p:spPr>
              <a:xfrm>
                <a:off x="2387599" y="5922657"/>
                <a:ext cx="61414" cy="64077"/>
              </a:xfrm>
              <a:custGeom>
                <a:avLst/>
                <a:gdLst>
                  <a:gd name="connsiteX0" fmla="*/ 19140 w 61414"/>
                  <a:gd name="connsiteY0" fmla="*/ 63744 h 64077"/>
                  <a:gd name="connsiteX1" fmla="*/ 39112 w 61414"/>
                  <a:gd name="connsiteY1" fmla="*/ 54091 h 64077"/>
                  <a:gd name="connsiteX2" fmla="*/ 46768 w 61414"/>
                  <a:gd name="connsiteY2" fmla="*/ 64077 h 64077"/>
                  <a:gd name="connsiteX3" fmla="*/ 61415 w 61414"/>
                  <a:gd name="connsiteY3" fmla="*/ 53093 h 64077"/>
                  <a:gd name="connsiteX4" fmla="*/ 60416 w 61414"/>
                  <a:gd name="connsiteY4" fmla="*/ 51595 h 64077"/>
                  <a:gd name="connsiteX5" fmla="*/ 53426 w 61414"/>
                  <a:gd name="connsiteY5" fmla="*/ 38280 h 64077"/>
                  <a:gd name="connsiteX6" fmla="*/ 53426 w 61414"/>
                  <a:gd name="connsiteY6" fmla="*/ 24133 h 64077"/>
                  <a:gd name="connsiteX7" fmla="*/ 49598 w 61414"/>
                  <a:gd name="connsiteY7" fmla="*/ 7490 h 64077"/>
                  <a:gd name="connsiteX8" fmla="*/ 30291 w 61414"/>
                  <a:gd name="connsiteY8" fmla="*/ 0 h 64077"/>
                  <a:gd name="connsiteX9" fmla="*/ 7822 w 61414"/>
                  <a:gd name="connsiteY9" fmla="*/ 4161 h 64077"/>
                  <a:gd name="connsiteX10" fmla="*/ 5825 w 61414"/>
                  <a:gd name="connsiteY10" fmla="*/ 17975 h 64077"/>
                  <a:gd name="connsiteX11" fmla="*/ 7822 w 61414"/>
                  <a:gd name="connsiteY11" fmla="*/ 17975 h 64077"/>
                  <a:gd name="connsiteX12" fmla="*/ 14979 w 61414"/>
                  <a:gd name="connsiteY12" fmla="*/ 11318 h 64077"/>
                  <a:gd name="connsiteX13" fmla="*/ 26963 w 61414"/>
                  <a:gd name="connsiteY13" fmla="*/ 7989 h 64077"/>
                  <a:gd name="connsiteX14" fmla="*/ 36616 w 61414"/>
                  <a:gd name="connsiteY14" fmla="*/ 12649 h 64077"/>
                  <a:gd name="connsiteX15" fmla="*/ 37448 w 61414"/>
                  <a:gd name="connsiteY15" fmla="*/ 16976 h 64077"/>
                  <a:gd name="connsiteX16" fmla="*/ 24799 w 61414"/>
                  <a:gd name="connsiteY16" fmla="*/ 26962 h 64077"/>
                  <a:gd name="connsiteX17" fmla="*/ 20305 w 61414"/>
                  <a:gd name="connsiteY17" fmla="*/ 27961 h 64077"/>
                  <a:gd name="connsiteX18" fmla="*/ 0 w 61414"/>
                  <a:gd name="connsiteY18" fmla="*/ 46768 h 64077"/>
                  <a:gd name="connsiteX19" fmla="*/ 19140 w 61414"/>
                  <a:gd name="connsiteY19" fmla="*/ 63744 h 64077"/>
                  <a:gd name="connsiteX20" fmla="*/ 28128 w 61414"/>
                  <a:gd name="connsiteY20" fmla="*/ 33786 h 64077"/>
                  <a:gd name="connsiteX21" fmla="*/ 37947 w 61414"/>
                  <a:gd name="connsiteY21" fmla="*/ 29126 h 64077"/>
                  <a:gd name="connsiteX22" fmla="*/ 37947 w 61414"/>
                  <a:gd name="connsiteY22" fmla="*/ 45770 h 64077"/>
                  <a:gd name="connsiteX23" fmla="*/ 24965 w 61414"/>
                  <a:gd name="connsiteY23" fmla="*/ 53093 h 64077"/>
                  <a:gd name="connsiteX24" fmla="*/ 16644 w 61414"/>
                  <a:gd name="connsiteY24" fmla="*/ 45104 h 64077"/>
                  <a:gd name="connsiteX25" fmla="*/ 28128 w 61414"/>
                  <a:gd name="connsiteY25" fmla="*/ 33786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414" h="64077">
                    <a:moveTo>
                      <a:pt x="19140" y="63744"/>
                    </a:moveTo>
                    <a:cubicBezTo>
                      <a:pt x="29459" y="63744"/>
                      <a:pt x="34785" y="58419"/>
                      <a:pt x="39112" y="54091"/>
                    </a:cubicBezTo>
                    <a:cubicBezTo>
                      <a:pt x="40610" y="58585"/>
                      <a:pt x="42275" y="61082"/>
                      <a:pt x="46768" y="64077"/>
                    </a:cubicBezTo>
                    <a:lnTo>
                      <a:pt x="61415" y="53093"/>
                    </a:lnTo>
                    <a:lnTo>
                      <a:pt x="60416" y="51595"/>
                    </a:lnTo>
                    <a:cubicBezTo>
                      <a:pt x="53592" y="48765"/>
                      <a:pt x="53426" y="45770"/>
                      <a:pt x="53426" y="38280"/>
                    </a:cubicBezTo>
                    <a:lnTo>
                      <a:pt x="53426" y="24133"/>
                    </a:lnTo>
                    <a:cubicBezTo>
                      <a:pt x="53426" y="17143"/>
                      <a:pt x="53426" y="12316"/>
                      <a:pt x="49598" y="7490"/>
                    </a:cubicBezTo>
                    <a:cubicBezTo>
                      <a:pt x="44272" y="499"/>
                      <a:pt x="34951" y="0"/>
                      <a:pt x="30291" y="0"/>
                    </a:cubicBezTo>
                    <a:cubicBezTo>
                      <a:pt x="24965" y="0"/>
                      <a:pt x="17143" y="832"/>
                      <a:pt x="7822" y="4161"/>
                    </a:cubicBezTo>
                    <a:lnTo>
                      <a:pt x="5825" y="17975"/>
                    </a:lnTo>
                    <a:lnTo>
                      <a:pt x="7822" y="17975"/>
                    </a:lnTo>
                    <a:cubicBezTo>
                      <a:pt x="9653" y="15811"/>
                      <a:pt x="11651" y="13315"/>
                      <a:pt x="14979" y="11318"/>
                    </a:cubicBezTo>
                    <a:cubicBezTo>
                      <a:pt x="18641" y="9154"/>
                      <a:pt x="23134" y="7989"/>
                      <a:pt x="26963" y="7989"/>
                    </a:cubicBezTo>
                    <a:cubicBezTo>
                      <a:pt x="30957" y="7989"/>
                      <a:pt x="34951" y="9320"/>
                      <a:pt x="36616" y="12649"/>
                    </a:cubicBezTo>
                    <a:cubicBezTo>
                      <a:pt x="37282" y="14147"/>
                      <a:pt x="37448" y="15645"/>
                      <a:pt x="37448" y="16976"/>
                    </a:cubicBezTo>
                    <a:cubicBezTo>
                      <a:pt x="37448" y="23301"/>
                      <a:pt x="31123" y="25298"/>
                      <a:pt x="24799" y="26962"/>
                    </a:cubicBezTo>
                    <a:lnTo>
                      <a:pt x="20305" y="27961"/>
                    </a:lnTo>
                    <a:cubicBezTo>
                      <a:pt x="14147" y="29459"/>
                      <a:pt x="0" y="33120"/>
                      <a:pt x="0" y="46768"/>
                    </a:cubicBezTo>
                    <a:cubicBezTo>
                      <a:pt x="166" y="53925"/>
                      <a:pt x="4494" y="63744"/>
                      <a:pt x="19140" y="63744"/>
                    </a:cubicBezTo>
                    <a:close/>
                    <a:moveTo>
                      <a:pt x="28128" y="33786"/>
                    </a:moveTo>
                    <a:cubicBezTo>
                      <a:pt x="32788" y="32288"/>
                      <a:pt x="33953" y="31623"/>
                      <a:pt x="37947" y="29126"/>
                    </a:cubicBezTo>
                    <a:lnTo>
                      <a:pt x="37947" y="45770"/>
                    </a:lnTo>
                    <a:cubicBezTo>
                      <a:pt x="32122" y="52593"/>
                      <a:pt x="26297" y="53093"/>
                      <a:pt x="24965" y="53093"/>
                    </a:cubicBezTo>
                    <a:cubicBezTo>
                      <a:pt x="20139" y="53093"/>
                      <a:pt x="16644" y="49598"/>
                      <a:pt x="16644" y="45104"/>
                    </a:cubicBezTo>
                    <a:cubicBezTo>
                      <a:pt x="16477" y="37614"/>
                      <a:pt x="24632" y="34951"/>
                      <a:pt x="28128" y="33786"/>
                    </a:cubicBezTo>
                    <a:close/>
                  </a:path>
                </a:pathLst>
              </a:custGeom>
              <a:solidFill>
                <a:srgbClr val="FFFFFF"/>
              </a:solidFill>
              <a:ln w="16561" cap="flat">
                <a:noFill/>
                <a:prstDash val="solid"/>
                <a:miter/>
              </a:ln>
            </p:spPr>
            <p:txBody>
              <a:bodyPr rtlCol="0" anchor="ctr"/>
              <a:lstStyle/>
              <a:p>
                <a:endParaRPr lang="en-CA"/>
              </a:p>
            </p:txBody>
          </p:sp>
          <p:sp>
            <p:nvSpPr>
              <p:cNvPr id="67" name="Freeform: Shape 66">
                <a:extLst>
                  <a:ext uri="{FF2B5EF4-FFF2-40B4-BE49-F238E27FC236}">
                    <a16:creationId xmlns:a16="http://schemas.microsoft.com/office/drawing/2014/main" id="{0A457967-FEB0-6EB1-0135-5041B1AC6CEF}"/>
                  </a:ext>
                </a:extLst>
              </p:cNvPr>
              <p:cNvSpPr/>
              <p:nvPr/>
            </p:nvSpPr>
            <p:spPr>
              <a:xfrm>
                <a:off x="2446517" y="5922823"/>
                <a:ext cx="74729" cy="64077"/>
              </a:xfrm>
              <a:custGeom>
                <a:avLst/>
                <a:gdLst>
                  <a:gd name="connsiteX0" fmla="*/ 7490 w 74729"/>
                  <a:gd name="connsiteY0" fmla="*/ 17975 h 64077"/>
                  <a:gd name="connsiteX1" fmla="*/ 7490 w 74729"/>
                  <a:gd name="connsiteY1" fmla="*/ 40776 h 64077"/>
                  <a:gd name="connsiteX2" fmla="*/ 11651 w 74729"/>
                  <a:gd name="connsiteY2" fmla="*/ 56255 h 64077"/>
                  <a:gd name="connsiteX3" fmla="*/ 28960 w 74729"/>
                  <a:gd name="connsiteY3" fmla="*/ 63744 h 64077"/>
                  <a:gd name="connsiteX4" fmla="*/ 51761 w 74729"/>
                  <a:gd name="connsiteY4" fmla="*/ 52094 h 64077"/>
                  <a:gd name="connsiteX5" fmla="*/ 60416 w 74729"/>
                  <a:gd name="connsiteY5" fmla="*/ 64077 h 64077"/>
                  <a:gd name="connsiteX6" fmla="*/ 74729 w 74729"/>
                  <a:gd name="connsiteY6" fmla="*/ 53426 h 64077"/>
                  <a:gd name="connsiteX7" fmla="*/ 73897 w 74729"/>
                  <a:gd name="connsiteY7" fmla="*/ 52094 h 64077"/>
                  <a:gd name="connsiteX8" fmla="*/ 67073 w 74729"/>
                  <a:gd name="connsiteY8" fmla="*/ 39611 h 64077"/>
                  <a:gd name="connsiteX9" fmla="*/ 67073 w 74729"/>
                  <a:gd name="connsiteY9" fmla="*/ 0 h 64077"/>
                  <a:gd name="connsiteX10" fmla="*/ 43107 w 74729"/>
                  <a:gd name="connsiteY10" fmla="*/ 4827 h 64077"/>
                  <a:gd name="connsiteX11" fmla="*/ 43107 w 74729"/>
                  <a:gd name="connsiteY11" fmla="*/ 6657 h 64077"/>
                  <a:gd name="connsiteX12" fmla="*/ 50763 w 74729"/>
                  <a:gd name="connsiteY12" fmla="*/ 16311 h 64077"/>
                  <a:gd name="connsiteX13" fmla="*/ 50763 w 74729"/>
                  <a:gd name="connsiteY13" fmla="*/ 37281 h 64077"/>
                  <a:gd name="connsiteX14" fmla="*/ 47600 w 74729"/>
                  <a:gd name="connsiteY14" fmla="*/ 47434 h 64077"/>
                  <a:gd name="connsiteX15" fmla="*/ 36283 w 74729"/>
                  <a:gd name="connsiteY15" fmla="*/ 52094 h 64077"/>
                  <a:gd name="connsiteX16" fmla="*/ 24632 w 74729"/>
                  <a:gd name="connsiteY16" fmla="*/ 44272 h 64077"/>
                  <a:gd name="connsiteX17" fmla="*/ 23634 w 74729"/>
                  <a:gd name="connsiteY17" fmla="*/ 37281 h 64077"/>
                  <a:gd name="connsiteX18" fmla="*/ 23634 w 74729"/>
                  <a:gd name="connsiteY18" fmla="*/ 0 h 64077"/>
                  <a:gd name="connsiteX19" fmla="*/ 0 w 74729"/>
                  <a:gd name="connsiteY19" fmla="*/ 4827 h 64077"/>
                  <a:gd name="connsiteX20" fmla="*/ 0 w 74729"/>
                  <a:gd name="connsiteY20" fmla="*/ 6657 h 64077"/>
                  <a:gd name="connsiteX21" fmla="*/ 7490 w 74729"/>
                  <a:gd name="connsiteY21" fmla="*/ 17975 h 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729" h="64077">
                    <a:moveTo>
                      <a:pt x="7490" y="17975"/>
                    </a:moveTo>
                    <a:lnTo>
                      <a:pt x="7490" y="40776"/>
                    </a:lnTo>
                    <a:cubicBezTo>
                      <a:pt x="7490" y="45603"/>
                      <a:pt x="7822" y="51428"/>
                      <a:pt x="11651" y="56255"/>
                    </a:cubicBezTo>
                    <a:cubicBezTo>
                      <a:pt x="13315" y="58419"/>
                      <a:pt x="18141" y="63744"/>
                      <a:pt x="28960" y="63744"/>
                    </a:cubicBezTo>
                    <a:cubicBezTo>
                      <a:pt x="39612" y="63744"/>
                      <a:pt x="47268" y="58086"/>
                      <a:pt x="51761" y="52094"/>
                    </a:cubicBezTo>
                    <a:cubicBezTo>
                      <a:pt x="52760" y="55756"/>
                      <a:pt x="54424" y="59584"/>
                      <a:pt x="60416" y="64077"/>
                    </a:cubicBezTo>
                    <a:lnTo>
                      <a:pt x="74729" y="53426"/>
                    </a:lnTo>
                    <a:lnTo>
                      <a:pt x="73897" y="52094"/>
                    </a:lnTo>
                    <a:cubicBezTo>
                      <a:pt x="67073" y="50763"/>
                      <a:pt x="67073" y="45936"/>
                      <a:pt x="67073" y="39611"/>
                    </a:cubicBezTo>
                    <a:lnTo>
                      <a:pt x="67073" y="0"/>
                    </a:lnTo>
                    <a:lnTo>
                      <a:pt x="43107" y="4827"/>
                    </a:lnTo>
                    <a:lnTo>
                      <a:pt x="43107" y="6657"/>
                    </a:lnTo>
                    <a:cubicBezTo>
                      <a:pt x="49431" y="7490"/>
                      <a:pt x="50763" y="9986"/>
                      <a:pt x="50763" y="16311"/>
                    </a:cubicBezTo>
                    <a:lnTo>
                      <a:pt x="50763" y="37281"/>
                    </a:lnTo>
                    <a:cubicBezTo>
                      <a:pt x="50763" y="40111"/>
                      <a:pt x="50596" y="43939"/>
                      <a:pt x="47600" y="47434"/>
                    </a:cubicBezTo>
                    <a:cubicBezTo>
                      <a:pt x="45270" y="50263"/>
                      <a:pt x="41276" y="52094"/>
                      <a:pt x="36283" y="52094"/>
                    </a:cubicBezTo>
                    <a:cubicBezTo>
                      <a:pt x="30291" y="52094"/>
                      <a:pt x="26297" y="49098"/>
                      <a:pt x="24632" y="44272"/>
                    </a:cubicBezTo>
                    <a:cubicBezTo>
                      <a:pt x="23967" y="42108"/>
                      <a:pt x="23634" y="40111"/>
                      <a:pt x="23634" y="37281"/>
                    </a:cubicBezTo>
                    <a:lnTo>
                      <a:pt x="23634" y="0"/>
                    </a:lnTo>
                    <a:lnTo>
                      <a:pt x="0" y="4827"/>
                    </a:lnTo>
                    <a:lnTo>
                      <a:pt x="0" y="6657"/>
                    </a:lnTo>
                    <a:cubicBezTo>
                      <a:pt x="6824" y="7656"/>
                      <a:pt x="7490" y="10985"/>
                      <a:pt x="7490" y="17975"/>
                    </a:cubicBezTo>
                    <a:close/>
                  </a:path>
                </a:pathLst>
              </a:custGeom>
              <a:solidFill>
                <a:srgbClr val="FFFFFF"/>
              </a:solidFill>
              <a:ln w="16561"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6D70D8AA-260E-BDB4-ABDA-D07136208ACB}"/>
                  </a:ext>
                </a:extLst>
              </p:cNvPr>
              <p:cNvSpPr/>
              <p:nvPr/>
            </p:nvSpPr>
            <p:spPr>
              <a:xfrm>
                <a:off x="1700389" y="5942043"/>
                <a:ext cx="180740" cy="49351"/>
              </a:xfrm>
              <a:custGeom>
                <a:avLst/>
                <a:gdLst>
                  <a:gd name="connsiteX0" fmla="*/ 86213 w 180740"/>
                  <a:gd name="connsiteY0" fmla="*/ 31543 h 49351"/>
                  <a:gd name="connsiteX1" fmla="*/ 135811 w 180740"/>
                  <a:gd name="connsiteY1" fmla="*/ 45856 h 49351"/>
                  <a:gd name="connsiteX2" fmla="*/ 152954 w 180740"/>
                  <a:gd name="connsiteY2" fmla="*/ 40031 h 49351"/>
                  <a:gd name="connsiteX3" fmla="*/ 112843 w 180740"/>
                  <a:gd name="connsiteY3" fmla="*/ 26051 h 49351"/>
                  <a:gd name="connsiteX4" fmla="*/ 154785 w 180740"/>
                  <a:gd name="connsiteY4" fmla="*/ 16564 h 49351"/>
                  <a:gd name="connsiteX5" fmla="*/ 176255 w 180740"/>
                  <a:gd name="connsiteY5" fmla="*/ 49352 h 49351"/>
                  <a:gd name="connsiteX6" fmla="*/ 178418 w 180740"/>
                  <a:gd name="connsiteY6" fmla="*/ 45524 h 49351"/>
                  <a:gd name="connsiteX7" fmla="*/ 134812 w 180740"/>
                  <a:gd name="connsiteY7" fmla="*/ 87 h 49351"/>
                  <a:gd name="connsiteX8" fmla="*/ 0 w 180740"/>
                  <a:gd name="connsiteY8" fmla="*/ 43859 h 49351"/>
                  <a:gd name="connsiteX9" fmla="*/ 91040 w 180740"/>
                  <a:gd name="connsiteY9" fmla="*/ 17563 h 49351"/>
                  <a:gd name="connsiteX10" fmla="*/ 86213 w 180740"/>
                  <a:gd name="connsiteY10" fmla="*/ 31543 h 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40" h="49351">
                    <a:moveTo>
                      <a:pt x="86213" y="31543"/>
                    </a:moveTo>
                    <a:cubicBezTo>
                      <a:pt x="88543" y="43193"/>
                      <a:pt x="113842" y="50517"/>
                      <a:pt x="135811" y="45856"/>
                    </a:cubicBezTo>
                    <a:cubicBezTo>
                      <a:pt x="142136" y="44525"/>
                      <a:pt x="147794" y="42028"/>
                      <a:pt x="152954" y="40031"/>
                    </a:cubicBezTo>
                    <a:cubicBezTo>
                      <a:pt x="148460" y="41696"/>
                      <a:pt x="112177" y="39865"/>
                      <a:pt x="112843" y="26051"/>
                    </a:cubicBezTo>
                    <a:cubicBezTo>
                      <a:pt x="113342" y="15565"/>
                      <a:pt x="137142" y="10239"/>
                      <a:pt x="154785" y="16564"/>
                    </a:cubicBezTo>
                    <a:cubicBezTo>
                      <a:pt x="169431" y="21890"/>
                      <a:pt x="180083" y="41030"/>
                      <a:pt x="176255" y="49352"/>
                    </a:cubicBezTo>
                    <a:cubicBezTo>
                      <a:pt x="177087" y="48186"/>
                      <a:pt x="177919" y="46855"/>
                      <a:pt x="178418" y="45524"/>
                    </a:cubicBezTo>
                    <a:cubicBezTo>
                      <a:pt x="185076" y="31044"/>
                      <a:pt x="179417" y="-1910"/>
                      <a:pt x="134812" y="87"/>
                    </a:cubicBezTo>
                    <a:cubicBezTo>
                      <a:pt x="78391" y="2583"/>
                      <a:pt x="0" y="43859"/>
                      <a:pt x="0" y="43859"/>
                    </a:cubicBezTo>
                    <a:cubicBezTo>
                      <a:pt x="0" y="43859"/>
                      <a:pt x="43273" y="24386"/>
                      <a:pt x="91040" y="17563"/>
                    </a:cubicBezTo>
                    <a:cubicBezTo>
                      <a:pt x="87212" y="22056"/>
                      <a:pt x="85215" y="26883"/>
                      <a:pt x="86213" y="31543"/>
                    </a:cubicBezTo>
                    <a:close/>
                  </a:path>
                </a:pathLst>
              </a:custGeom>
              <a:solidFill>
                <a:srgbClr val="FFFFFF"/>
              </a:solidFill>
              <a:ln w="16561"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118DBF70-A049-40A1-8B93-1BA52B01D281}"/>
                  </a:ext>
                </a:extLst>
              </p:cNvPr>
              <p:cNvSpPr/>
              <p:nvPr/>
            </p:nvSpPr>
            <p:spPr>
              <a:xfrm>
                <a:off x="1910763" y="5940144"/>
                <a:ext cx="106048" cy="44898"/>
              </a:xfrm>
              <a:custGeom>
                <a:avLst/>
                <a:gdLst>
                  <a:gd name="connsiteX0" fmla="*/ 48932 w 106048"/>
                  <a:gd name="connsiteY0" fmla="*/ 39933 h 44898"/>
                  <a:gd name="connsiteX1" fmla="*/ 31290 w 106048"/>
                  <a:gd name="connsiteY1" fmla="*/ 38269 h 44898"/>
                  <a:gd name="connsiteX2" fmla="*/ 69903 w 106048"/>
                  <a:gd name="connsiteY2" fmla="*/ 43595 h 44898"/>
                  <a:gd name="connsiteX3" fmla="*/ 105853 w 106048"/>
                  <a:gd name="connsiteY3" fmla="*/ 14802 h 44898"/>
                  <a:gd name="connsiteX4" fmla="*/ 61747 w 106048"/>
                  <a:gd name="connsiteY4" fmla="*/ 1321 h 44898"/>
                  <a:gd name="connsiteX5" fmla="*/ 37448 w 106048"/>
                  <a:gd name="connsiteY5" fmla="*/ 10807 h 44898"/>
                  <a:gd name="connsiteX6" fmla="*/ 0 w 106048"/>
                  <a:gd name="connsiteY6" fmla="*/ 38935 h 44898"/>
                  <a:gd name="connsiteX7" fmla="*/ 19306 w 106048"/>
                  <a:gd name="connsiteY7" fmla="*/ 28283 h 44898"/>
                  <a:gd name="connsiteX8" fmla="*/ 76893 w 106048"/>
                  <a:gd name="connsiteY8" fmla="*/ 21626 h 44898"/>
                  <a:gd name="connsiteX9" fmla="*/ 48932 w 106048"/>
                  <a:gd name="connsiteY9" fmla="*/ 39933 h 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48" h="44898">
                    <a:moveTo>
                      <a:pt x="48932" y="39933"/>
                    </a:moveTo>
                    <a:cubicBezTo>
                      <a:pt x="42940" y="40766"/>
                      <a:pt x="35284" y="40433"/>
                      <a:pt x="31290" y="38269"/>
                    </a:cubicBezTo>
                    <a:cubicBezTo>
                      <a:pt x="39112" y="44261"/>
                      <a:pt x="53925" y="46591"/>
                      <a:pt x="69903" y="43595"/>
                    </a:cubicBezTo>
                    <a:cubicBezTo>
                      <a:pt x="92039" y="39434"/>
                      <a:pt x="108016" y="26452"/>
                      <a:pt x="105853" y="14802"/>
                    </a:cubicBezTo>
                    <a:cubicBezTo>
                      <a:pt x="103523" y="3151"/>
                      <a:pt x="83883" y="-2840"/>
                      <a:pt x="61747" y="1321"/>
                    </a:cubicBezTo>
                    <a:cubicBezTo>
                      <a:pt x="52427" y="3151"/>
                      <a:pt x="43939" y="7146"/>
                      <a:pt x="37448" y="10807"/>
                    </a:cubicBezTo>
                    <a:cubicBezTo>
                      <a:pt x="22136" y="19628"/>
                      <a:pt x="0" y="38935"/>
                      <a:pt x="0" y="38935"/>
                    </a:cubicBezTo>
                    <a:cubicBezTo>
                      <a:pt x="5326" y="35107"/>
                      <a:pt x="12150" y="31612"/>
                      <a:pt x="19306" y="28283"/>
                    </a:cubicBezTo>
                    <a:cubicBezTo>
                      <a:pt x="28627" y="23956"/>
                      <a:pt x="71734" y="6979"/>
                      <a:pt x="76893" y="21626"/>
                    </a:cubicBezTo>
                    <a:cubicBezTo>
                      <a:pt x="79223" y="28283"/>
                      <a:pt x="71068" y="37104"/>
                      <a:pt x="48932" y="39933"/>
                    </a:cubicBezTo>
                    <a:close/>
                  </a:path>
                </a:pathLst>
              </a:custGeom>
              <a:solidFill>
                <a:srgbClr val="FFFFFF"/>
              </a:solidFill>
              <a:ln w="16561" cap="flat">
                <a:noFill/>
                <a:prstDash val="solid"/>
                <a:miter/>
              </a:ln>
            </p:spPr>
            <p:txBody>
              <a:bodyPr rtlCol="0" anchor="ctr"/>
              <a:lstStyle/>
              <a:p>
                <a:endParaRPr lang="en-CA"/>
              </a:p>
            </p:txBody>
          </p:sp>
          <p:sp>
            <p:nvSpPr>
              <p:cNvPr id="70" name="Freeform: Shape 69">
                <a:extLst>
                  <a:ext uri="{FF2B5EF4-FFF2-40B4-BE49-F238E27FC236}">
                    <a16:creationId xmlns:a16="http://schemas.microsoft.com/office/drawing/2014/main" id="{31EBE089-75C4-5BD0-9F6D-2AA68EF093FF}"/>
                  </a:ext>
                </a:extLst>
              </p:cNvPr>
              <p:cNvSpPr/>
              <p:nvPr/>
            </p:nvSpPr>
            <p:spPr>
              <a:xfrm>
                <a:off x="1691401" y="5872630"/>
                <a:ext cx="301913" cy="119263"/>
              </a:xfrm>
              <a:custGeom>
                <a:avLst/>
                <a:gdLst>
                  <a:gd name="connsiteX0" fmla="*/ 191733 w 301913"/>
                  <a:gd name="connsiteY0" fmla="*/ 119264 h 119263"/>
                  <a:gd name="connsiteX1" fmla="*/ 301913 w 301913"/>
                  <a:gd name="connsiteY1" fmla="*/ 8252 h 119263"/>
                  <a:gd name="connsiteX2" fmla="*/ 0 w 301913"/>
                  <a:gd name="connsiteY2" fmla="*/ 109111 h 119263"/>
                  <a:gd name="connsiteX3" fmla="*/ 264632 w 301913"/>
                  <a:gd name="connsiteY3" fmla="*/ 30221 h 119263"/>
                  <a:gd name="connsiteX4" fmla="*/ 191733 w 301913"/>
                  <a:gd name="connsiteY4" fmla="*/ 119264 h 11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 h="119263">
                    <a:moveTo>
                      <a:pt x="191733" y="119264"/>
                    </a:moveTo>
                    <a:cubicBezTo>
                      <a:pt x="247322" y="81982"/>
                      <a:pt x="281442" y="43702"/>
                      <a:pt x="301913" y="8252"/>
                    </a:cubicBezTo>
                    <a:cubicBezTo>
                      <a:pt x="191733" y="-35521"/>
                      <a:pt x="0" y="109111"/>
                      <a:pt x="0" y="109111"/>
                    </a:cubicBezTo>
                    <a:cubicBezTo>
                      <a:pt x="0" y="109111"/>
                      <a:pt x="176920" y="16573"/>
                      <a:pt x="264632" y="30221"/>
                    </a:cubicBezTo>
                    <a:cubicBezTo>
                      <a:pt x="230180" y="81816"/>
                      <a:pt x="191733" y="119264"/>
                      <a:pt x="191733" y="119264"/>
                    </a:cubicBezTo>
                    <a:close/>
                  </a:path>
                </a:pathLst>
              </a:custGeom>
              <a:solidFill>
                <a:srgbClr val="FFFFFF"/>
              </a:solidFill>
              <a:ln w="16561" cap="flat">
                <a:noFill/>
                <a:prstDash val="solid"/>
                <a:miter/>
              </a:ln>
            </p:spPr>
            <p:txBody>
              <a:bodyPr rtlCol="0" anchor="ctr"/>
              <a:lstStyle/>
              <a:p>
                <a:endParaRPr lang="en-CA"/>
              </a:p>
            </p:txBody>
          </p:sp>
          <p:sp>
            <p:nvSpPr>
              <p:cNvPr id="71" name="Freeform: Shape 70">
                <a:extLst>
                  <a:ext uri="{FF2B5EF4-FFF2-40B4-BE49-F238E27FC236}">
                    <a16:creationId xmlns:a16="http://schemas.microsoft.com/office/drawing/2014/main" id="{E7363A8D-B002-3B64-979F-25200245F781}"/>
                  </a:ext>
                </a:extLst>
              </p:cNvPr>
              <p:cNvSpPr/>
              <p:nvPr/>
            </p:nvSpPr>
            <p:spPr>
              <a:xfrm>
                <a:off x="1744660" y="5656362"/>
                <a:ext cx="274887" cy="270789"/>
              </a:xfrm>
              <a:custGeom>
                <a:avLst/>
                <a:gdLst>
                  <a:gd name="connsiteX0" fmla="*/ 205547 w 274887"/>
                  <a:gd name="connsiteY0" fmla="*/ 178751 h 270789"/>
                  <a:gd name="connsiteX1" fmla="*/ 250152 w 274887"/>
                  <a:gd name="connsiteY1" fmla="*/ 219860 h 270789"/>
                  <a:gd name="connsiteX2" fmla="*/ 268293 w 274887"/>
                  <a:gd name="connsiteY2" fmla="*/ 80222 h 270789"/>
                  <a:gd name="connsiteX3" fmla="*/ 207378 w 274887"/>
                  <a:gd name="connsiteY3" fmla="*/ 39279 h 270789"/>
                  <a:gd name="connsiteX4" fmla="*/ 197059 w 274887"/>
                  <a:gd name="connsiteY4" fmla="*/ 0 h 270789"/>
                  <a:gd name="connsiteX5" fmla="*/ 198723 w 274887"/>
                  <a:gd name="connsiteY5" fmla="*/ 36116 h 270789"/>
                  <a:gd name="connsiteX6" fmla="*/ 95367 w 274887"/>
                  <a:gd name="connsiteY6" fmla="*/ 23134 h 270789"/>
                  <a:gd name="connsiteX7" fmla="*/ 0 w 274887"/>
                  <a:gd name="connsiteY7" fmla="*/ 270789 h 270789"/>
                  <a:gd name="connsiteX8" fmla="*/ 205547 w 274887"/>
                  <a:gd name="connsiteY8" fmla="*/ 178751 h 270789"/>
                  <a:gd name="connsiteX9" fmla="*/ 141969 w 274887"/>
                  <a:gd name="connsiteY9" fmla="*/ 42940 h 270789"/>
                  <a:gd name="connsiteX10" fmla="*/ 259139 w 274887"/>
                  <a:gd name="connsiteY10" fmla="*/ 86879 h 270789"/>
                  <a:gd name="connsiteX11" fmla="*/ 243494 w 274887"/>
                  <a:gd name="connsiteY11" fmla="*/ 188570 h 270789"/>
                  <a:gd name="connsiteX12" fmla="*/ 205547 w 274887"/>
                  <a:gd name="connsiteY12" fmla="*/ 156116 h 270789"/>
                  <a:gd name="connsiteX13" fmla="*/ 71234 w 274887"/>
                  <a:gd name="connsiteY13" fmla="*/ 211538 h 270789"/>
                  <a:gd name="connsiteX14" fmla="*/ 141969 w 274887"/>
                  <a:gd name="connsiteY14" fmla="*/ 42940 h 27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887" h="270789">
                    <a:moveTo>
                      <a:pt x="205547" y="178751"/>
                    </a:moveTo>
                    <a:cubicBezTo>
                      <a:pt x="205547" y="178751"/>
                      <a:pt x="227517" y="181747"/>
                      <a:pt x="250152" y="219860"/>
                    </a:cubicBezTo>
                    <a:cubicBezTo>
                      <a:pt x="291761" y="141802"/>
                      <a:pt x="268293" y="80222"/>
                      <a:pt x="268293" y="80222"/>
                    </a:cubicBezTo>
                    <a:cubicBezTo>
                      <a:pt x="268293" y="80222"/>
                      <a:pt x="250152" y="56255"/>
                      <a:pt x="207378" y="39279"/>
                    </a:cubicBezTo>
                    <a:cubicBezTo>
                      <a:pt x="205048" y="24299"/>
                      <a:pt x="201386" y="11484"/>
                      <a:pt x="197059" y="0"/>
                    </a:cubicBezTo>
                    <a:cubicBezTo>
                      <a:pt x="199389" y="10153"/>
                      <a:pt x="199888" y="24632"/>
                      <a:pt x="198723" y="36116"/>
                    </a:cubicBezTo>
                    <a:cubicBezTo>
                      <a:pt x="172760" y="27129"/>
                      <a:pt x="138640" y="20971"/>
                      <a:pt x="95367" y="23134"/>
                    </a:cubicBezTo>
                    <a:cubicBezTo>
                      <a:pt x="95367" y="23134"/>
                      <a:pt x="188238" y="66574"/>
                      <a:pt x="0" y="270789"/>
                    </a:cubicBezTo>
                    <a:cubicBezTo>
                      <a:pt x="166" y="270623"/>
                      <a:pt x="154285" y="165103"/>
                      <a:pt x="205547" y="178751"/>
                    </a:cubicBezTo>
                    <a:close/>
                    <a:moveTo>
                      <a:pt x="141969" y="42940"/>
                    </a:moveTo>
                    <a:cubicBezTo>
                      <a:pt x="225353" y="42940"/>
                      <a:pt x="259139" y="86879"/>
                      <a:pt x="259139" y="86879"/>
                    </a:cubicBezTo>
                    <a:cubicBezTo>
                      <a:pt x="269458" y="119001"/>
                      <a:pt x="257641" y="155450"/>
                      <a:pt x="243494" y="188570"/>
                    </a:cubicBezTo>
                    <a:cubicBezTo>
                      <a:pt x="225686" y="160776"/>
                      <a:pt x="205547" y="156116"/>
                      <a:pt x="205547" y="156116"/>
                    </a:cubicBezTo>
                    <a:cubicBezTo>
                      <a:pt x="154285" y="142468"/>
                      <a:pt x="71234" y="211538"/>
                      <a:pt x="71234" y="211538"/>
                    </a:cubicBezTo>
                    <a:cubicBezTo>
                      <a:pt x="181414" y="79722"/>
                      <a:pt x="141969" y="42940"/>
                      <a:pt x="141969" y="42940"/>
                    </a:cubicBezTo>
                    <a:close/>
                  </a:path>
                </a:pathLst>
              </a:custGeom>
              <a:solidFill>
                <a:srgbClr val="FFFFFF"/>
              </a:solidFill>
              <a:ln w="16561" cap="flat">
                <a:noFill/>
                <a:prstDash val="solid"/>
                <a:miter/>
              </a:ln>
            </p:spPr>
            <p:txBody>
              <a:bodyPr rtlCol="0" anchor="ctr"/>
              <a:lstStyle/>
              <a:p>
                <a:endParaRPr lang="en-CA" dirty="0"/>
              </a:p>
            </p:txBody>
          </p:sp>
          <p:sp>
            <p:nvSpPr>
              <p:cNvPr id="72" name="Freeform: Shape 71">
                <a:extLst>
                  <a:ext uri="{FF2B5EF4-FFF2-40B4-BE49-F238E27FC236}">
                    <a16:creationId xmlns:a16="http://schemas.microsoft.com/office/drawing/2014/main" id="{D67229E5-AC05-E112-2173-6A3170000983}"/>
                  </a:ext>
                </a:extLst>
              </p:cNvPr>
              <p:cNvSpPr/>
              <p:nvPr/>
            </p:nvSpPr>
            <p:spPr>
              <a:xfrm>
                <a:off x="1855673" y="5658176"/>
                <a:ext cx="79470" cy="22651"/>
              </a:xfrm>
              <a:custGeom>
                <a:avLst/>
                <a:gdLst>
                  <a:gd name="connsiteX0" fmla="*/ 78557 w 79470"/>
                  <a:gd name="connsiteY0" fmla="*/ 1848 h 22651"/>
                  <a:gd name="connsiteX1" fmla="*/ 0 w 79470"/>
                  <a:gd name="connsiteY1" fmla="*/ 11501 h 22651"/>
                  <a:gd name="connsiteX2" fmla="*/ 79057 w 79470"/>
                  <a:gd name="connsiteY2" fmla="*/ 22652 h 22651"/>
                  <a:gd name="connsiteX3" fmla="*/ 78557 w 79470"/>
                  <a:gd name="connsiteY3" fmla="*/ 1848 h 22651"/>
                </a:gdLst>
                <a:ahLst/>
                <a:cxnLst>
                  <a:cxn ang="0">
                    <a:pos x="connsiteX0" y="connsiteY0"/>
                  </a:cxn>
                  <a:cxn ang="0">
                    <a:pos x="connsiteX1" y="connsiteY1"/>
                  </a:cxn>
                  <a:cxn ang="0">
                    <a:pos x="connsiteX2" y="connsiteY2"/>
                  </a:cxn>
                  <a:cxn ang="0">
                    <a:pos x="connsiteX3" y="connsiteY3"/>
                  </a:cxn>
                </a:cxnLst>
                <a:rect l="l" t="t" r="r" b="b"/>
                <a:pathLst>
                  <a:path w="79470" h="22651">
                    <a:moveTo>
                      <a:pt x="78557" y="1848"/>
                    </a:moveTo>
                    <a:cubicBezTo>
                      <a:pt x="29792" y="-5143"/>
                      <a:pt x="2996" y="9836"/>
                      <a:pt x="0" y="11501"/>
                    </a:cubicBezTo>
                    <a:cubicBezTo>
                      <a:pt x="50929" y="12832"/>
                      <a:pt x="61082" y="18158"/>
                      <a:pt x="79057" y="22652"/>
                    </a:cubicBezTo>
                    <a:cubicBezTo>
                      <a:pt x="80222" y="15828"/>
                      <a:pt x="78557" y="1848"/>
                      <a:pt x="78557" y="1848"/>
                    </a:cubicBezTo>
                    <a:close/>
                  </a:path>
                </a:pathLst>
              </a:custGeom>
              <a:solidFill>
                <a:srgbClr val="FFFFFF"/>
              </a:solidFill>
              <a:ln w="16561" cap="flat">
                <a:noFill/>
                <a:prstDash val="solid"/>
                <a:miter/>
              </a:ln>
            </p:spPr>
            <p:txBody>
              <a:bodyPr rtlCol="0" anchor="ctr"/>
              <a:lstStyle/>
              <a:p>
                <a:endParaRPr lang="en-CA"/>
              </a:p>
            </p:txBody>
          </p:sp>
        </p:grpSp>
        <p:sp>
          <p:nvSpPr>
            <p:cNvPr id="41" name="Rectangle 40">
              <a:extLst>
                <a:ext uri="{FF2B5EF4-FFF2-40B4-BE49-F238E27FC236}">
                  <a16:creationId xmlns:a16="http://schemas.microsoft.com/office/drawing/2014/main" id="{8E353155-3A91-E7D1-8C58-80C3A78D0AD1}"/>
                </a:ext>
              </a:extLst>
            </p:cNvPr>
            <p:cNvSpPr/>
            <p:nvPr/>
          </p:nvSpPr>
          <p:spPr>
            <a:xfrm>
              <a:off x="82003" y="331435"/>
              <a:ext cx="2214449" cy="106716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r>
                <a:rPr lang="en-CA" sz="3200" dirty="0">
                  <a:solidFill>
                    <a:schemeClr val="bg1"/>
                  </a:solidFill>
                  <a:cs typeface="Times New Roman" panose="02020603050405020304" pitchFamily="18" charset="0"/>
                </a:rPr>
                <a:t>2022-23 Results</a:t>
              </a:r>
            </a:p>
          </p:txBody>
        </p:sp>
      </p:grpSp>
      <p:graphicFrame>
        <p:nvGraphicFramePr>
          <p:cNvPr id="73" name="Table 72">
            <a:extLst>
              <a:ext uri="{FF2B5EF4-FFF2-40B4-BE49-F238E27FC236}">
                <a16:creationId xmlns:a16="http://schemas.microsoft.com/office/drawing/2014/main" id="{130FF64A-0B11-F50F-F6CC-31F6EF7E456E}"/>
              </a:ext>
            </a:extLst>
          </p:cNvPr>
          <p:cNvGraphicFramePr>
            <a:graphicFrameLocks noGrp="1"/>
          </p:cNvGraphicFramePr>
          <p:nvPr>
            <p:extLst>
              <p:ext uri="{D42A27DB-BD31-4B8C-83A1-F6EECF244321}">
                <p14:modId xmlns:p14="http://schemas.microsoft.com/office/powerpoint/2010/main" val="3922085929"/>
              </p:ext>
            </p:extLst>
          </p:nvPr>
        </p:nvGraphicFramePr>
        <p:xfrm>
          <a:off x="496825" y="144074"/>
          <a:ext cx="11259387" cy="609600"/>
        </p:xfrm>
        <a:graphic>
          <a:graphicData uri="http://schemas.openxmlformats.org/drawingml/2006/table">
            <a:tbl>
              <a:tblPr firstRow="1" firstCol="1" bandRow="1"/>
              <a:tblGrid>
                <a:gridCol w="11259387">
                  <a:extLst>
                    <a:ext uri="{9D8B030D-6E8A-4147-A177-3AD203B41FA5}">
                      <a16:colId xmlns:a16="http://schemas.microsoft.com/office/drawing/2014/main" val="1379027683"/>
                    </a:ext>
                  </a:extLst>
                </a:gridCol>
              </a:tblGrid>
              <a:tr h="457200">
                <a:tc>
                  <a:txBody>
                    <a:bodyPr/>
                    <a:lstStyle/>
                    <a:p>
                      <a:pPr marL="0" marR="0" algn="l" rtl="0" eaLnBrk="0" fontAlgn="base" hangingPunct="0">
                        <a:lnSpc>
                          <a:spcPct val="100000"/>
                        </a:lnSpc>
                        <a:spcBef>
                          <a:spcPct val="0"/>
                        </a:spcBef>
                        <a:spcAft>
                          <a:spcPct val="0"/>
                        </a:spcAft>
                      </a:pPr>
                      <a:r>
                        <a:rPr lang="en-CA" sz="4000" b="1" i="1" kern="1200" dirty="0">
                          <a:solidFill>
                            <a:srgbClr val="00549F"/>
                          </a:solidFill>
                          <a:latin typeface="Calibri" panose="020F0502020204030204" pitchFamily="34" charset="0"/>
                          <a:ea typeface="+mn-ea"/>
                          <a:cs typeface="+mn-cs"/>
                        </a:rPr>
                        <a:t>Grades 5 &amp; 7 FSL Reading % by Level and District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726517"/>
                  </a:ext>
                </a:extLst>
              </a:tr>
            </a:tbl>
          </a:graphicData>
        </a:graphic>
      </p:graphicFrame>
      <p:pic>
        <p:nvPicPr>
          <p:cNvPr id="74" name="Picture 73">
            <a:extLst>
              <a:ext uri="{FF2B5EF4-FFF2-40B4-BE49-F238E27FC236}">
                <a16:creationId xmlns:a16="http://schemas.microsoft.com/office/drawing/2014/main" id="{A3B8C07A-7255-E2AD-4056-BEBD6456D814}"/>
              </a:ext>
            </a:extLst>
          </p:cNvPr>
          <p:cNvPicPr>
            <a:picLocks noChangeAspect="1"/>
          </p:cNvPicPr>
          <p:nvPr/>
        </p:nvPicPr>
        <p:blipFill>
          <a:blip r:embed="rId3"/>
          <a:stretch>
            <a:fillRect/>
          </a:stretch>
        </p:blipFill>
        <p:spPr>
          <a:xfrm>
            <a:off x="10124550" y="641566"/>
            <a:ext cx="1920133" cy="1042501"/>
          </a:xfrm>
          <a:prstGeom prst="rect">
            <a:avLst/>
          </a:prstGeom>
        </p:spPr>
      </p:pic>
      <p:graphicFrame>
        <p:nvGraphicFramePr>
          <p:cNvPr id="4" name="Chart 3">
            <a:extLst>
              <a:ext uri="{FF2B5EF4-FFF2-40B4-BE49-F238E27FC236}">
                <a16:creationId xmlns:a16="http://schemas.microsoft.com/office/drawing/2014/main" id="{6302331C-928E-4CD2-83E6-775F4B8820C9}"/>
              </a:ext>
            </a:extLst>
          </p:cNvPr>
          <p:cNvGraphicFramePr/>
          <p:nvPr>
            <p:extLst>
              <p:ext uri="{D42A27DB-BD31-4B8C-83A1-F6EECF244321}">
                <p14:modId xmlns:p14="http://schemas.microsoft.com/office/powerpoint/2010/main" val="3549495588"/>
              </p:ext>
            </p:extLst>
          </p:nvPr>
        </p:nvGraphicFramePr>
        <p:xfrm>
          <a:off x="560071" y="1524908"/>
          <a:ext cx="5149471" cy="42848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6302331C-928E-4CD2-83E6-775F4B8820C9}"/>
              </a:ext>
            </a:extLst>
          </p:cNvPr>
          <p:cNvGraphicFramePr/>
          <p:nvPr>
            <p:extLst>
              <p:ext uri="{D42A27DB-BD31-4B8C-83A1-F6EECF244321}">
                <p14:modId xmlns:p14="http://schemas.microsoft.com/office/powerpoint/2010/main" val="72327002"/>
              </p:ext>
            </p:extLst>
          </p:nvPr>
        </p:nvGraphicFramePr>
        <p:xfrm>
          <a:off x="6096000" y="1524908"/>
          <a:ext cx="5660214" cy="42848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2">
            <a:extLst>
              <a:ext uri="{FF2B5EF4-FFF2-40B4-BE49-F238E27FC236}">
                <a16:creationId xmlns:a16="http://schemas.microsoft.com/office/drawing/2014/main" id="{65314F76-8D18-831D-DC80-32315044ED4C}"/>
              </a:ext>
            </a:extLst>
          </p:cNvPr>
          <p:cNvGraphicFramePr>
            <a:graphicFrameLocks noGrp="1"/>
          </p:cNvGraphicFramePr>
          <p:nvPr>
            <p:extLst>
              <p:ext uri="{D42A27DB-BD31-4B8C-83A1-F6EECF244321}">
                <p14:modId xmlns:p14="http://schemas.microsoft.com/office/powerpoint/2010/main" val="1416420739"/>
              </p:ext>
            </p:extLst>
          </p:nvPr>
        </p:nvGraphicFramePr>
        <p:xfrm>
          <a:off x="560072" y="5862171"/>
          <a:ext cx="5165262" cy="304800"/>
        </p:xfrm>
        <a:graphic>
          <a:graphicData uri="http://schemas.openxmlformats.org/drawingml/2006/table">
            <a:tbl>
              <a:tblPr firstRow="1" bandRow="1">
                <a:tableStyleId>{5C22544A-7EE6-4342-B048-85BDC9FD1C3A}</a:tableStyleId>
              </a:tblPr>
              <a:tblGrid>
                <a:gridCol w="1149147">
                  <a:extLst>
                    <a:ext uri="{9D8B030D-6E8A-4147-A177-3AD203B41FA5}">
                      <a16:colId xmlns:a16="http://schemas.microsoft.com/office/drawing/2014/main" val="1446375910"/>
                    </a:ext>
                  </a:extLst>
                </a:gridCol>
                <a:gridCol w="1130404">
                  <a:extLst>
                    <a:ext uri="{9D8B030D-6E8A-4147-A177-3AD203B41FA5}">
                      <a16:colId xmlns:a16="http://schemas.microsoft.com/office/drawing/2014/main" val="2417498052"/>
                    </a:ext>
                  </a:extLst>
                </a:gridCol>
                <a:gridCol w="1017540">
                  <a:extLst>
                    <a:ext uri="{9D8B030D-6E8A-4147-A177-3AD203B41FA5}">
                      <a16:colId xmlns:a16="http://schemas.microsoft.com/office/drawing/2014/main" val="326896266"/>
                    </a:ext>
                  </a:extLst>
                </a:gridCol>
                <a:gridCol w="1046176">
                  <a:extLst>
                    <a:ext uri="{9D8B030D-6E8A-4147-A177-3AD203B41FA5}">
                      <a16:colId xmlns:a16="http://schemas.microsoft.com/office/drawing/2014/main" val="119444491"/>
                    </a:ext>
                  </a:extLst>
                </a:gridCol>
                <a:gridCol w="821995">
                  <a:extLst>
                    <a:ext uri="{9D8B030D-6E8A-4147-A177-3AD203B41FA5}">
                      <a16:colId xmlns:a16="http://schemas.microsoft.com/office/drawing/2014/main" val="2814887999"/>
                    </a:ext>
                  </a:extLst>
                </a:gridCol>
              </a:tblGrid>
              <a:tr h="214952">
                <a:tc>
                  <a:txBody>
                    <a:bodyPr/>
                    <a:lstStyle/>
                    <a:p>
                      <a:pPr algn="ctr"/>
                      <a:r>
                        <a:rPr lang="en-US" sz="1400" dirty="0">
                          <a:solidFill>
                            <a:schemeClr val="tx1"/>
                          </a:solidFill>
                        </a:rPr>
                        <a:t>       73.4</a:t>
                      </a:r>
                    </a:p>
                  </a:txBody>
                  <a:tcPr>
                    <a:solidFill>
                      <a:schemeClr val="bg2">
                        <a:lumMod val="95000"/>
                      </a:schemeClr>
                    </a:solidFill>
                  </a:tcPr>
                </a:tc>
                <a:tc>
                  <a:txBody>
                    <a:bodyPr/>
                    <a:lstStyle/>
                    <a:p>
                      <a:pPr algn="ctr"/>
                      <a:r>
                        <a:rPr lang="en-US" sz="1400" dirty="0">
                          <a:solidFill>
                            <a:schemeClr val="tx1"/>
                          </a:solidFill>
                        </a:rPr>
                        <a:t>    63.6</a:t>
                      </a:r>
                    </a:p>
                  </a:txBody>
                  <a:tcPr>
                    <a:solidFill>
                      <a:schemeClr val="bg2">
                        <a:lumMod val="95000"/>
                      </a:schemeClr>
                    </a:solidFill>
                  </a:tcPr>
                </a:tc>
                <a:tc>
                  <a:txBody>
                    <a:bodyPr/>
                    <a:lstStyle/>
                    <a:p>
                      <a:pPr algn="ctr"/>
                      <a:r>
                        <a:rPr lang="en-US" sz="1400" dirty="0">
                          <a:solidFill>
                            <a:schemeClr val="tx1"/>
                          </a:solidFill>
                        </a:rPr>
                        <a:t>  69.1</a:t>
                      </a:r>
                    </a:p>
                  </a:txBody>
                  <a:tcPr>
                    <a:solidFill>
                      <a:schemeClr val="bg2">
                        <a:lumMod val="95000"/>
                      </a:schemeClr>
                    </a:solidFill>
                  </a:tcPr>
                </a:tc>
                <a:tc>
                  <a:txBody>
                    <a:bodyPr/>
                    <a:lstStyle/>
                    <a:p>
                      <a:pPr algn="ctr"/>
                      <a:r>
                        <a:rPr lang="en-US" sz="1400" dirty="0">
                          <a:solidFill>
                            <a:schemeClr val="tx1"/>
                          </a:solidFill>
                        </a:rPr>
                        <a:t> 78.1</a:t>
                      </a:r>
                    </a:p>
                  </a:txBody>
                  <a:tcPr>
                    <a:solidFill>
                      <a:schemeClr val="bg2">
                        <a:lumMod val="95000"/>
                      </a:schemeClr>
                    </a:solidFill>
                  </a:tcPr>
                </a:tc>
                <a:tc>
                  <a:txBody>
                    <a:bodyPr/>
                    <a:lstStyle/>
                    <a:p>
                      <a:pPr algn="ctr"/>
                      <a:r>
                        <a:rPr lang="en-US" sz="1400" dirty="0">
                          <a:solidFill>
                            <a:schemeClr val="tx1"/>
                          </a:solidFill>
                        </a:rPr>
                        <a:t>     </a:t>
                      </a:r>
                      <a:r>
                        <a:rPr lang="en-US" sz="1400" dirty="0">
                          <a:solidFill>
                            <a:schemeClr val="tx1"/>
                          </a:solidFill>
                          <a:highlight>
                            <a:srgbClr val="FFFF00"/>
                          </a:highlight>
                        </a:rPr>
                        <a:t>77.1</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graphicFrame>
        <p:nvGraphicFramePr>
          <p:cNvPr id="3" name="Table 2">
            <a:extLst>
              <a:ext uri="{FF2B5EF4-FFF2-40B4-BE49-F238E27FC236}">
                <a16:creationId xmlns:a16="http://schemas.microsoft.com/office/drawing/2014/main" id="{AF288C93-D0EF-7A1F-9C28-AE122D64CD70}"/>
              </a:ext>
            </a:extLst>
          </p:cNvPr>
          <p:cNvGraphicFramePr>
            <a:graphicFrameLocks noGrp="1"/>
          </p:cNvGraphicFramePr>
          <p:nvPr>
            <p:extLst>
              <p:ext uri="{D42A27DB-BD31-4B8C-83A1-F6EECF244321}">
                <p14:modId xmlns:p14="http://schemas.microsoft.com/office/powerpoint/2010/main" val="2128616841"/>
              </p:ext>
            </p:extLst>
          </p:nvPr>
        </p:nvGraphicFramePr>
        <p:xfrm>
          <a:off x="6095999" y="5854615"/>
          <a:ext cx="5660214" cy="304800"/>
        </p:xfrm>
        <a:graphic>
          <a:graphicData uri="http://schemas.openxmlformats.org/drawingml/2006/table">
            <a:tbl>
              <a:tblPr firstRow="1" bandRow="1">
                <a:tableStyleId>{5C22544A-7EE6-4342-B048-85BDC9FD1C3A}</a:tableStyleId>
              </a:tblPr>
              <a:tblGrid>
                <a:gridCol w="1259262">
                  <a:extLst>
                    <a:ext uri="{9D8B030D-6E8A-4147-A177-3AD203B41FA5}">
                      <a16:colId xmlns:a16="http://schemas.microsoft.com/office/drawing/2014/main" val="1446375910"/>
                    </a:ext>
                  </a:extLst>
                </a:gridCol>
                <a:gridCol w="1238722">
                  <a:extLst>
                    <a:ext uri="{9D8B030D-6E8A-4147-A177-3AD203B41FA5}">
                      <a16:colId xmlns:a16="http://schemas.microsoft.com/office/drawing/2014/main" val="2417498052"/>
                    </a:ext>
                  </a:extLst>
                </a:gridCol>
                <a:gridCol w="1115044">
                  <a:extLst>
                    <a:ext uri="{9D8B030D-6E8A-4147-A177-3AD203B41FA5}">
                      <a16:colId xmlns:a16="http://schemas.microsoft.com/office/drawing/2014/main" val="326896266"/>
                    </a:ext>
                  </a:extLst>
                </a:gridCol>
                <a:gridCol w="1146424">
                  <a:extLst>
                    <a:ext uri="{9D8B030D-6E8A-4147-A177-3AD203B41FA5}">
                      <a16:colId xmlns:a16="http://schemas.microsoft.com/office/drawing/2014/main" val="119444491"/>
                    </a:ext>
                  </a:extLst>
                </a:gridCol>
                <a:gridCol w="900762">
                  <a:extLst>
                    <a:ext uri="{9D8B030D-6E8A-4147-A177-3AD203B41FA5}">
                      <a16:colId xmlns:a16="http://schemas.microsoft.com/office/drawing/2014/main" val="2814887999"/>
                    </a:ext>
                  </a:extLst>
                </a:gridCol>
              </a:tblGrid>
              <a:tr h="214952">
                <a:tc>
                  <a:txBody>
                    <a:bodyPr/>
                    <a:lstStyle/>
                    <a:p>
                      <a:pPr algn="ctr"/>
                      <a:r>
                        <a:rPr lang="en-US" sz="1400" dirty="0">
                          <a:solidFill>
                            <a:schemeClr val="tx1"/>
                          </a:solidFill>
                        </a:rPr>
                        <a:t>         66.9</a:t>
                      </a:r>
                    </a:p>
                  </a:txBody>
                  <a:tcPr>
                    <a:solidFill>
                      <a:schemeClr val="bg2">
                        <a:lumMod val="95000"/>
                      </a:schemeClr>
                    </a:solidFill>
                  </a:tcPr>
                </a:tc>
                <a:tc>
                  <a:txBody>
                    <a:bodyPr/>
                    <a:lstStyle/>
                    <a:p>
                      <a:pPr algn="ctr"/>
                      <a:r>
                        <a:rPr lang="en-US" sz="1400" dirty="0">
                          <a:solidFill>
                            <a:schemeClr val="tx1"/>
                          </a:solidFill>
                        </a:rPr>
                        <a:t>      68.0</a:t>
                      </a:r>
                    </a:p>
                  </a:txBody>
                  <a:tcPr>
                    <a:solidFill>
                      <a:schemeClr val="bg2">
                        <a:lumMod val="95000"/>
                      </a:schemeClr>
                    </a:solidFill>
                  </a:tcPr>
                </a:tc>
                <a:tc>
                  <a:txBody>
                    <a:bodyPr/>
                    <a:lstStyle/>
                    <a:p>
                      <a:pPr algn="ctr"/>
                      <a:r>
                        <a:rPr lang="en-US" sz="1400" dirty="0">
                          <a:solidFill>
                            <a:schemeClr val="tx1"/>
                          </a:solidFill>
                        </a:rPr>
                        <a:t>  59.7</a:t>
                      </a:r>
                    </a:p>
                  </a:txBody>
                  <a:tcPr>
                    <a:solidFill>
                      <a:schemeClr val="bg2">
                        <a:lumMod val="95000"/>
                      </a:schemeClr>
                    </a:solidFill>
                  </a:tcPr>
                </a:tc>
                <a:tc>
                  <a:txBody>
                    <a:bodyPr/>
                    <a:lstStyle/>
                    <a:p>
                      <a:pPr algn="ctr"/>
                      <a:r>
                        <a:rPr lang="en-US" sz="1400" dirty="0">
                          <a:solidFill>
                            <a:schemeClr val="tx1"/>
                          </a:solidFill>
                        </a:rPr>
                        <a:t>   68.6</a:t>
                      </a:r>
                    </a:p>
                  </a:txBody>
                  <a:tcPr>
                    <a:solidFill>
                      <a:schemeClr val="bg2">
                        <a:lumMod val="95000"/>
                      </a:schemeClr>
                    </a:solidFill>
                  </a:tcPr>
                </a:tc>
                <a:tc>
                  <a:txBody>
                    <a:bodyPr/>
                    <a:lstStyle/>
                    <a:p>
                      <a:pPr algn="ctr"/>
                      <a:r>
                        <a:rPr lang="en-US" sz="1400" dirty="0">
                          <a:solidFill>
                            <a:schemeClr val="tx1"/>
                          </a:solidFill>
                        </a:rPr>
                        <a:t>       </a:t>
                      </a:r>
                      <a:r>
                        <a:rPr lang="en-US" sz="1400" dirty="0">
                          <a:solidFill>
                            <a:schemeClr val="tx1"/>
                          </a:solidFill>
                          <a:highlight>
                            <a:srgbClr val="FFFF00"/>
                          </a:highlight>
                        </a:rPr>
                        <a:t>72.0</a:t>
                      </a:r>
                    </a:p>
                  </a:txBody>
                  <a:tcPr>
                    <a:solidFill>
                      <a:schemeClr val="bg2">
                        <a:lumMod val="95000"/>
                      </a:schemeClr>
                    </a:solidFill>
                  </a:tcPr>
                </a:tc>
                <a:extLst>
                  <a:ext uri="{0D108BD9-81ED-4DB2-BD59-A6C34878D82A}">
                    <a16:rowId xmlns:a16="http://schemas.microsoft.com/office/drawing/2014/main" val="3492219182"/>
                  </a:ext>
                </a:extLst>
              </a:tr>
            </a:tbl>
          </a:graphicData>
        </a:graphic>
      </p:graphicFrame>
    </p:spTree>
    <p:extLst>
      <p:ext uri="{BB962C8B-B14F-4D97-AF65-F5344CB8AC3E}">
        <p14:creationId xmlns:p14="http://schemas.microsoft.com/office/powerpoint/2010/main" val="3193009961"/>
      </p:ext>
    </p:extLst>
  </p:cSld>
  <p:clrMapOvr>
    <a:masterClrMapping/>
  </p:clrMapOvr>
</p:sld>
</file>

<file path=ppt/theme/theme1.xml><?xml version="1.0" encoding="utf-8"?>
<a:theme xmlns:a="http://schemas.openxmlformats.org/drawingml/2006/main" name="GNB-2021-COLOURS-FONTS">
  <a:themeElements>
    <a:clrScheme name="GNB-2021-COLOURS">
      <a:dk1>
        <a:sysClr val="windowText" lastClr="000000"/>
      </a:dk1>
      <a:lt1>
        <a:sysClr val="window" lastClr="FFFFFF"/>
      </a:lt1>
      <a:dk2>
        <a:srgbClr val="595959"/>
      </a:dk2>
      <a:lt2>
        <a:srgbClr val="FFFFFF"/>
      </a:lt2>
      <a:accent1>
        <a:srgbClr val="006156"/>
      </a:accent1>
      <a:accent2>
        <a:srgbClr val="D7A52A"/>
      </a:accent2>
      <a:accent3>
        <a:srgbClr val="79242F"/>
      </a:accent3>
      <a:accent4>
        <a:srgbClr val="005289"/>
      </a:accent4>
      <a:accent5>
        <a:srgbClr val="7F7F7F"/>
      </a:accent5>
      <a:accent6>
        <a:srgbClr val="A5A5A5"/>
      </a:accent6>
      <a:hlink>
        <a:srgbClr val="BFBFBF"/>
      </a:hlink>
      <a:folHlink>
        <a:srgbClr val="D8D8D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B6F75F1B856E46A01CAE8A842B0E97" ma:contentTypeVersion="11" ma:contentTypeDescription="Create a new document." ma:contentTypeScope="" ma:versionID="b362864a0caeeb2f294cc0bebd33812e">
  <xsd:schema xmlns:xsd="http://www.w3.org/2001/XMLSchema" xmlns:xs="http://www.w3.org/2001/XMLSchema" xmlns:p="http://schemas.microsoft.com/office/2006/metadata/properties" xmlns:ns2="eed795db-b9b8-494f-8f9d-f6497fd114d1" targetNamespace="http://schemas.microsoft.com/office/2006/metadata/properties" ma:root="true" ma:fieldsID="2d199ebae3e92721cc77afc27a132f8c" ns2:_="">
    <xsd:import namespace="eed795db-b9b8-494f-8f9d-f6497fd114d1"/>
    <xsd:element name="properties">
      <xsd:complexType>
        <xsd:sequence>
          <xsd:element name="documentManagement">
            <xsd:complexType>
              <xsd:all>
                <xsd:element ref="ns2:Category" minOccurs="0"/>
                <xsd:element ref="ns2:Owner" minOccurs="0"/>
                <xsd:element ref="ns2:Languag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d795db-b9b8-494f-8f9d-f6497fd114d1"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Text">
          <xsd:maxLength value="255"/>
        </xsd:restriction>
      </xsd:simpleType>
    </xsd:element>
    <xsd:element name="Owner" ma:index="9" nillable="true" ma:displayName="Owner" ma:format="Dropdown" ma:list="UserInfo" ma:SearchPeopleOnly="false"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nguage" ma:index="10" nillable="true" ma:displayName="Language" ma:format="Dropdown" ma:internalName="Language">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eed795db-b9b8-494f-8f9d-f6497fd114d1">
      <UserInfo>
        <DisplayName/>
        <AccountId xsi:nil="true"/>
        <AccountType/>
      </UserInfo>
    </Owner>
    <Language xmlns="eed795db-b9b8-494f-8f9d-f6497fd114d1">English</Language>
    <Category xmlns="eed795db-b9b8-494f-8f9d-f6497fd114d1">Template</Category>
  </documentManagement>
</p:properties>
</file>

<file path=customXml/itemProps1.xml><?xml version="1.0" encoding="utf-8"?>
<ds:datastoreItem xmlns:ds="http://schemas.openxmlformats.org/officeDocument/2006/customXml" ds:itemID="{BA2BF228-F600-4FDD-B43A-4C99D1E41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d795db-b9b8-494f-8f9d-f6497fd11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E5B7DF-5757-4288-BCB8-A5B9F42FA6F3}">
  <ds:schemaRefs>
    <ds:schemaRef ds:uri="http://schemas.microsoft.com/sharepoint/v3/contenttype/forms"/>
  </ds:schemaRefs>
</ds:datastoreItem>
</file>

<file path=customXml/itemProps3.xml><?xml version="1.0" encoding="utf-8"?>
<ds:datastoreItem xmlns:ds="http://schemas.openxmlformats.org/officeDocument/2006/customXml" ds:itemID="{F4E04276-9055-48FF-AA48-404EB6A5A261}">
  <ds:schemaRefs>
    <ds:schemaRef ds:uri="http://purl.org/dc/dcmitype/"/>
    <ds:schemaRef ds:uri="http://purl.org/dc/elements/1.1/"/>
    <ds:schemaRef ds:uri="http://schemas.microsoft.com/office/2006/metadata/properties"/>
    <ds:schemaRef ds:uri="eed795db-b9b8-494f-8f9d-f6497fd114d1"/>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GNB-2021-COLOURS-FONTS</Template>
  <TotalTime>6416</TotalTime>
  <Words>2317</Words>
  <Application>Microsoft Office PowerPoint</Application>
  <PresentationFormat>Widescreen</PresentationFormat>
  <Paragraphs>516</Paragraphs>
  <Slides>25</Slides>
  <Notes>25</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Arial Narrow</vt:lpstr>
      <vt:lpstr>Wingdings</vt:lpstr>
      <vt:lpstr>Times New Roman</vt:lpstr>
      <vt:lpstr>Cambria</vt:lpstr>
      <vt:lpstr>GNB-2021-COLOURS-FONTS</vt:lpstr>
      <vt:lpstr>Worksheet</vt:lpstr>
      <vt:lpstr>   2022-23 Provincial Assessment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Team One GNB PowerPoint template</dc:title>
  <dc:creator>Mills, Joanna (ECO/BCE)</dc:creator>
  <cp:lastModifiedBy>Young, Susan (ASD-W)</cp:lastModifiedBy>
  <cp:revision>175</cp:revision>
  <cp:lastPrinted>2023-11-10T14:49:13Z</cp:lastPrinted>
  <dcterms:created xsi:type="dcterms:W3CDTF">2021-03-12T13:34:59Z</dcterms:created>
  <dcterms:modified xsi:type="dcterms:W3CDTF">2023-11-16T16:59:10Z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0x01010023B6F75F1B856E46A01CAE8A842B0E97</vt:lpwstr>
  </property>
</Properties>
</file>