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4"/>
    <p:sldMasterId id="2147483708" r:id="rId5"/>
    <p:sldMasterId id="2147483680" r:id="rId6"/>
    <p:sldMasterId id="2147483694" r:id="rId7"/>
  </p:sldMasterIdLst>
  <p:notesMasterIdLst>
    <p:notesMasterId r:id="rId51"/>
  </p:notesMasterIdLst>
  <p:handoutMasterIdLst>
    <p:handoutMasterId r:id="rId52"/>
  </p:handoutMasterIdLst>
  <p:sldIdLst>
    <p:sldId id="348" r:id="rId8"/>
    <p:sldId id="337" r:id="rId9"/>
    <p:sldId id="338" r:id="rId10"/>
    <p:sldId id="339" r:id="rId11"/>
    <p:sldId id="305" r:id="rId12"/>
    <p:sldId id="333" r:id="rId13"/>
    <p:sldId id="312" r:id="rId14"/>
    <p:sldId id="323" r:id="rId15"/>
    <p:sldId id="319" r:id="rId16"/>
    <p:sldId id="318" r:id="rId17"/>
    <p:sldId id="322" r:id="rId18"/>
    <p:sldId id="349" r:id="rId19"/>
    <p:sldId id="352" r:id="rId20"/>
    <p:sldId id="350" r:id="rId21"/>
    <p:sldId id="351" r:id="rId22"/>
    <p:sldId id="341" r:id="rId23"/>
    <p:sldId id="353" r:id="rId24"/>
    <p:sldId id="356" r:id="rId25"/>
    <p:sldId id="358" r:id="rId26"/>
    <p:sldId id="330" r:id="rId27"/>
    <p:sldId id="361" r:id="rId28"/>
    <p:sldId id="372" r:id="rId29"/>
    <p:sldId id="371" r:id="rId30"/>
    <p:sldId id="360" r:id="rId31"/>
    <p:sldId id="313" r:id="rId32"/>
    <p:sldId id="365" r:id="rId33"/>
    <p:sldId id="366" r:id="rId34"/>
    <p:sldId id="367" r:id="rId35"/>
    <p:sldId id="354" r:id="rId36"/>
    <p:sldId id="355" r:id="rId37"/>
    <p:sldId id="357" r:id="rId38"/>
    <p:sldId id="359" r:id="rId39"/>
    <p:sldId id="347" r:id="rId40"/>
    <p:sldId id="369" r:id="rId41"/>
    <p:sldId id="370" r:id="rId42"/>
    <p:sldId id="324" r:id="rId43"/>
    <p:sldId id="362" r:id="rId44"/>
    <p:sldId id="373" r:id="rId45"/>
    <p:sldId id="374" r:id="rId46"/>
    <p:sldId id="368" r:id="rId47"/>
    <p:sldId id="363" r:id="rId48"/>
    <p:sldId id="375" r:id="rId49"/>
    <p:sldId id="309"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05C"/>
    <a:srgbClr val="336699"/>
    <a:srgbClr val="2C973E"/>
    <a:srgbClr val="404040"/>
    <a:srgbClr val="FFE600"/>
    <a:srgbClr val="FFFFFF"/>
    <a:srgbClr val="FFD200"/>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095" autoAdjust="0"/>
  </p:normalViewPr>
  <p:slideViewPr>
    <p:cSldViewPr snapToGrid="0" snapToObjects="1" showGuides="1">
      <p:cViewPr varScale="1">
        <p:scale>
          <a:sx n="114" d="100"/>
          <a:sy n="114" d="100"/>
        </p:scale>
        <p:origin x="1554" y="102"/>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2" tIns="46565" rIns="93132" bIns="46565"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32" tIns="46565" rIns="93132" bIns="46565" rtlCol="0"/>
          <a:lstStyle>
            <a:lvl1pPr algn="r">
              <a:defRPr sz="1300"/>
            </a:lvl1pPr>
          </a:lstStyle>
          <a:p>
            <a:fld id="{75A85089-C692-4DEA-AC49-04CF34D4FE14}" type="datetimeFigureOut">
              <a:rPr lang="en-GB" smtClean="0">
                <a:latin typeface="Arial" pitchFamily="34" charset="0"/>
              </a:rPr>
              <a:pPr/>
              <a:t>03/11/2023</a:t>
            </a:fld>
            <a:endParaRPr lang="en-GB" dirty="0">
              <a:latin typeface="Arial" pitchFamily="34" charset="0"/>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3132" tIns="46565" rIns="93132" bIns="46565"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32" tIns="46565" rIns="93132" bIns="46565"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2" tIns="46565" rIns="93132" bIns="46565"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70939" y="0"/>
            <a:ext cx="3037840" cy="464820"/>
          </a:xfrm>
          <a:prstGeom prst="rect">
            <a:avLst/>
          </a:prstGeom>
        </p:spPr>
        <p:txBody>
          <a:bodyPr vert="horz" lIns="93132" tIns="46565" rIns="93132" bIns="46565" rtlCol="0"/>
          <a:lstStyle>
            <a:lvl1pPr algn="r">
              <a:defRPr sz="1300">
                <a:latin typeface="Arial" pitchFamily="34" charset="0"/>
              </a:defRPr>
            </a:lvl1pPr>
          </a:lstStyle>
          <a:p>
            <a:fld id="{8045EBA9-A28D-4849-BFEA-AA04F6A21B63}" type="datetimeFigureOut">
              <a:rPr lang="en-GB" smtClean="0"/>
              <a:pPr/>
              <a:t>03/11/2023</a:t>
            </a:fld>
            <a:endParaRPr lang="en-GB" dirty="0"/>
          </a:p>
        </p:txBody>
      </p:sp>
      <p:sp>
        <p:nvSpPr>
          <p:cNvPr id="4" name="Slide Image Placeholder 3"/>
          <p:cNvSpPr>
            <a:spLocks noGrp="1" noRot="1" noChangeAspect="1"/>
          </p:cNvSpPr>
          <p:nvPr>
            <p:ph type="sldImg" idx="2"/>
          </p:nvPr>
        </p:nvSpPr>
        <p:spPr>
          <a:xfrm>
            <a:off x="1181100" y="698500"/>
            <a:ext cx="4648200" cy="3487738"/>
          </a:xfrm>
          <a:prstGeom prst="rect">
            <a:avLst/>
          </a:prstGeom>
          <a:noFill/>
          <a:ln w="12700">
            <a:solidFill>
              <a:prstClr val="black"/>
            </a:solidFill>
          </a:ln>
        </p:spPr>
        <p:txBody>
          <a:bodyPr vert="horz" lIns="93132" tIns="46565" rIns="93132" bIns="46565" rtlCol="0" anchor="ctr"/>
          <a:lstStyle/>
          <a:p>
            <a:endParaRPr lang="en-GB"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32" tIns="46565" rIns="93132" bIns="465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3132" tIns="46565" rIns="93132" bIns="46565"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32" tIns="46565" rIns="93132" bIns="46565"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249" indent="-285482">
              <a:defRPr sz="2400">
                <a:solidFill>
                  <a:schemeClr val="tx1"/>
                </a:solidFill>
                <a:latin typeface="Arial" pitchFamily="34" charset="0"/>
                <a:ea typeface="ヒラギノ角ゴ Pro W3" charset="-128"/>
              </a:defRPr>
            </a:lvl2pPr>
            <a:lvl3pPr marL="1141922" indent="-228384">
              <a:defRPr sz="2400">
                <a:solidFill>
                  <a:schemeClr val="tx1"/>
                </a:solidFill>
                <a:latin typeface="Arial" pitchFamily="34" charset="0"/>
                <a:ea typeface="ヒラギノ角ゴ Pro W3" charset="-128"/>
              </a:defRPr>
            </a:lvl3pPr>
            <a:lvl4pPr marL="1598690" indent="-228384">
              <a:defRPr sz="2400">
                <a:solidFill>
                  <a:schemeClr val="tx1"/>
                </a:solidFill>
                <a:latin typeface="Arial" pitchFamily="34" charset="0"/>
                <a:ea typeface="ヒラギノ角ゴ Pro W3" charset="-128"/>
              </a:defRPr>
            </a:lvl4pPr>
            <a:lvl5pPr marL="2055459" indent="-228384">
              <a:defRPr sz="2400">
                <a:solidFill>
                  <a:schemeClr val="tx1"/>
                </a:solidFill>
                <a:latin typeface="Arial" pitchFamily="34" charset="0"/>
                <a:ea typeface="ヒラギノ角ゴ Pro W3" charset="-128"/>
              </a:defRPr>
            </a:lvl5pPr>
            <a:lvl6pPr marL="2512224" indent="-228384" eaLnBrk="0" fontAlgn="base" hangingPunct="0">
              <a:spcBef>
                <a:spcPct val="0"/>
              </a:spcBef>
              <a:spcAft>
                <a:spcPct val="0"/>
              </a:spcAft>
              <a:defRPr sz="2400">
                <a:solidFill>
                  <a:schemeClr val="tx1"/>
                </a:solidFill>
                <a:latin typeface="Arial" pitchFamily="34" charset="0"/>
                <a:ea typeface="ヒラギノ角ゴ Pro W3" charset="-128"/>
              </a:defRPr>
            </a:lvl6pPr>
            <a:lvl7pPr marL="2968997" indent="-228384" eaLnBrk="0" fontAlgn="base" hangingPunct="0">
              <a:spcBef>
                <a:spcPct val="0"/>
              </a:spcBef>
              <a:spcAft>
                <a:spcPct val="0"/>
              </a:spcAft>
              <a:defRPr sz="2400">
                <a:solidFill>
                  <a:schemeClr val="tx1"/>
                </a:solidFill>
                <a:latin typeface="Arial" pitchFamily="34" charset="0"/>
                <a:ea typeface="ヒラギノ角ゴ Pro W3" charset="-128"/>
              </a:defRPr>
            </a:lvl7pPr>
            <a:lvl8pPr marL="3425766" indent="-228384" eaLnBrk="0" fontAlgn="base" hangingPunct="0">
              <a:spcBef>
                <a:spcPct val="0"/>
              </a:spcBef>
              <a:spcAft>
                <a:spcPct val="0"/>
              </a:spcAft>
              <a:defRPr sz="2400">
                <a:solidFill>
                  <a:schemeClr val="tx1"/>
                </a:solidFill>
                <a:latin typeface="Arial" pitchFamily="34" charset="0"/>
                <a:ea typeface="ヒラギノ角ゴ Pro W3" charset="-128"/>
              </a:defRPr>
            </a:lvl8pPr>
            <a:lvl9pPr marL="3882533" indent="-228384"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0718CA6-A172-4DF8-95E5-D8ED80CBABD2}" type="slidenum">
              <a:rPr lang="fr-CA" altLang="fr-FR" sz="1100">
                <a:solidFill>
                  <a:prstClr val="black"/>
                </a:solidFill>
              </a:rPr>
              <a:pPr/>
              <a:t>1</a:t>
            </a:fld>
            <a:endParaRPr lang="fr-CA" altLang="fr-FR" sz="1100" dirty="0">
              <a:solidFill>
                <a:prstClr val="black"/>
              </a:solidFill>
            </a:endParaRPr>
          </a:p>
        </p:txBody>
      </p:sp>
    </p:spTree>
    <p:extLst>
      <p:ext uri="{BB962C8B-B14F-4D97-AF65-F5344CB8AC3E}">
        <p14:creationId xmlns:p14="http://schemas.microsoft.com/office/powerpoint/2010/main" val="283497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173318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32138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98354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81700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Master" Target="../slideMasters/slideMaster3.xml"/><Relationship Id="rId4" Type="http://schemas.openxmlformats.org/officeDocument/2006/relationships/image" Target="../media/image1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8.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8"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68944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28910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46190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545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6112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563151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817397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045454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05096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a:t>1 January 2014</a:t>
            </a:r>
          </a:p>
        </p:txBody>
      </p:sp>
      <p:sp>
        <p:nvSpPr>
          <p:cNvPr id="13" name="Footer Placeholder 12"/>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72817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dirty="0"/>
              <a:t>1 January 2014</a:t>
            </a:r>
          </a:p>
        </p:txBody>
      </p:sp>
      <p:sp>
        <p:nvSpPr>
          <p:cNvPr id="12" name="Footer Placeholder 11"/>
          <p:cNvSpPr>
            <a:spLocks noGrp="1"/>
          </p:cNvSpPr>
          <p:nvPr>
            <p:ph type="ftr" sz="quarter" idx="15"/>
          </p:nvPr>
        </p:nvSpPr>
        <p:spPr/>
        <p:txBody>
          <a:bodyPr/>
          <a:lstStyle/>
          <a:p>
            <a:r>
              <a:rPr lang="en-GB" dirty="0"/>
              <a:t>Presentation title</a:t>
            </a: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6.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1.w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8.w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dirty="0"/>
              <a:t>Presentation title</a:t>
            </a: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a:t>1 January 2014</a:t>
            </a:r>
          </a:p>
        </p:txBody>
      </p:sp>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4" r:id="rId2"/>
    <p:sldLayoutId id="2147483668" r:id="rId3"/>
    <p:sldLayoutId id="2147483748" r:id="rId4"/>
    <p:sldLayoutId id="2147483749" r:id="rId5"/>
    <p:sldLayoutId id="2147483669" r:id="rId6"/>
    <p:sldLayoutId id="2147483780" r:id="rId7"/>
    <p:sldLayoutId id="2147483670" r:id="rId8"/>
    <p:sldLayoutId id="2147483671" r:id="rId9"/>
    <p:sldLayoutId id="2147483672" r:id="rId10"/>
    <p:sldLayoutId id="2147483673" r:id="rId11"/>
    <p:sldLayoutId id="2147483674" r:id="rId12"/>
    <p:sldLayoutId id="2147483726" r:id="rId13"/>
    <p:sldLayoutId id="2147483677" r:id="rId14"/>
    <p:sldLayoutId id="2147483678" r:id="rId15"/>
    <p:sldLayoutId id="2147483679" r:id="rId16"/>
    <p:sldLayoutId id="2147483788"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85" r:id="rId5"/>
    <p:sldLayoutId id="2147483710" r:id="rId6"/>
    <p:sldLayoutId id="2147483750" r:id="rId7"/>
    <p:sldLayoutId id="2147483751" r:id="rId8"/>
    <p:sldLayoutId id="2147483711" r:id="rId9"/>
    <p:sldLayoutId id="2147483783"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786" r:id="rId5"/>
    <p:sldLayoutId id="2147483682" r:id="rId6"/>
    <p:sldLayoutId id="2147483752" r:id="rId7"/>
    <p:sldLayoutId id="2147483753" r:id="rId8"/>
    <p:sldLayoutId id="2147483683" r:id="rId9"/>
    <p:sldLayoutId id="2147483782"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787" r:id="rId5"/>
    <p:sldLayoutId id="2147483696" r:id="rId6"/>
    <p:sldLayoutId id="2147483754" r:id="rId7"/>
    <p:sldLayoutId id="2147483755" r:id="rId8"/>
    <p:sldLayoutId id="2147483697" r:id="rId9"/>
    <p:sldLayoutId id="2147483781" r:id="rId10"/>
    <p:sldLayoutId id="2147483698" r:id="rId11"/>
    <p:sldLayoutId id="2147483699" r:id="rId12"/>
    <p:sldLayoutId id="2147483700" r:id="rId13"/>
    <p:sldLayoutId id="2147483701" r:id="rId14"/>
    <p:sldLayoutId id="2147483702" r:id="rId15"/>
    <p:sldLayoutId id="2147483729" r:id="rId16"/>
    <p:sldLayoutId id="2147483705" r:id="rId17"/>
    <p:sldLayoutId id="2147483706" r:id="rId18"/>
    <p:sldLayoutId id="2147483707"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www12.statcan.gc.ca/census-recensement/2016/as-sa/fogs-spg/desc/Facts-desc_Age.cfm?LANG=Eng&amp;GK=CSD&amp;GC=1301006&amp;TOPIC=2&amp;#fd1_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hyperlink" Target="http://www12.statcan.gc.ca/census-recensement/2016/as-sa/fogs-spg/desc/Facts-desc_Age.cfm?LANG=Eng&amp;GK=CSD&amp;GC=1301006&amp;TOPIC=2&amp;#fd1_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12.statcan.gc.ca/census-recensement/2016/as-sa/fogs-spg/desc/Facts-desc_Age.cfm?LANG=Eng&amp;GK=CSD&amp;GC=1301006&amp;TOPIC=2&amp;#fd1_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hyperlink" Target="http://www12.statcan.gc.ca/census-recensement/2016/as-sa/fogs-spg/desc/Facts-desc_Age.cfm?LANG=Eng&amp;GK=CSD&amp;GC=1301006&amp;TOPIC=2&amp;#fd1_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hyperlink" Target="http://geonb.snb.ca/geon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12.statcan.gc.ca/census-recensement/2016/as-sa/fogs-spg/desc/Facts-desc_Age.cfm?LANG=Eng&amp;GK=CSD&amp;GC=1301006&amp;TOPIC=2&amp;#fd1_1" TargetMode="External"/><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3.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3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3.xml"/><Relationship Id="rId6" Type="http://schemas.openxmlformats.org/officeDocument/2006/relationships/image" Target="../media/image70.jpeg"/><Relationship Id="rId11" Type="http://schemas.openxmlformats.org/officeDocument/2006/relationships/image" Target="../media/image57.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3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12.statcan.gc.ca/census-recensement/2016/as-sa/fogs-spg/desc/Facts-desc_Age.cfm?LANG=Eng&amp;GK=CSD&amp;GC=1301006&amp;TOPIC=2&amp;#fd1_1" TargetMode="External"/><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www12.statcan.gc.ca/census-recensement/2016/as-sa/fogs-spg/desc/Facts-desc_Age.cfm?LANG=Eng&amp;GK=CSD&amp;GC=1301006&amp;TOPIC=2&amp;#fd1_1"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188678" y="1372699"/>
            <a:ext cx="5591907" cy="3011724"/>
          </a:xfrm>
        </p:spPr>
        <p:txBody>
          <a:bodyPr/>
          <a:lstStyle/>
          <a:p>
            <a:pPr algn="ctr" eaLnBrk="1" hangingPunct="1"/>
            <a:br>
              <a:rPr lang="en-US" altLang="fr-FR" dirty="0"/>
            </a:br>
            <a:r>
              <a:rPr lang="en-US" altLang="fr-FR" dirty="0"/>
              <a:t>Anglophone West School District (ASD-W) </a:t>
            </a:r>
            <a:br>
              <a:rPr lang="en-US" altLang="fr-FR" dirty="0"/>
            </a:br>
            <a:r>
              <a:rPr lang="en-US" altLang="fr-FR" i="1" dirty="0"/>
              <a:t>Multi-year infrastructure planning</a:t>
            </a:r>
            <a:br>
              <a:rPr lang="en-US" altLang="fr-FR" i="1" dirty="0"/>
            </a:br>
            <a:r>
              <a:rPr lang="en-US" altLang="fr-FR" sz="1500" i="1" dirty="0"/>
              <a:t> </a:t>
            </a:r>
            <a:br>
              <a:rPr lang="en-US" altLang="fr-FR" i="1" dirty="0"/>
            </a:br>
            <a:r>
              <a:rPr lang="en-US" altLang="fr-FR" dirty="0">
                <a:solidFill>
                  <a:srgbClr val="FCAC00"/>
                </a:solidFill>
              </a:rPr>
              <a:t> Oromocto Schools (K to 8)</a:t>
            </a:r>
            <a:endParaRPr lang="en-US" altLang="fr-FR" b="0" i="1" dirty="0">
              <a:solidFill>
                <a:srgbClr val="FCAC00"/>
              </a:solidFill>
            </a:endParaRPr>
          </a:p>
        </p:txBody>
      </p:sp>
      <p:sp>
        <p:nvSpPr>
          <p:cNvPr id="12291" name="Rectangle 5"/>
          <p:cNvSpPr>
            <a:spLocks noGrp="1" noChangeArrowheads="1"/>
          </p:cNvSpPr>
          <p:nvPr>
            <p:ph type="subTitle" idx="1"/>
          </p:nvPr>
        </p:nvSpPr>
        <p:spPr>
          <a:xfrm>
            <a:off x="3455509" y="4361528"/>
            <a:ext cx="4901184" cy="645742"/>
          </a:xfrm>
        </p:spPr>
        <p:txBody>
          <a:bodyPr/>
          <a:lstStyle/>
          <a:p>
            <a:pPr eaLnBrk="1" hangingPunct="1">
              <a:buFontTx/>
              <a:buNone/>
            </a:pPr>
            <a:r>
              <a:rPr lang="en-US" altLang="fr-FR" sz="1600" dirty="0"/>
              <a:t>New Brunswick Department of Education </a:t>
            </a:r>
          </a:p>
          <a:p>
            <a:pPr eaLnBrk="1" hangingPunct="1">
              <a:buFontTx/>
              <a:buNone/>
            </a:pPr>
            <a:r>
              <a:rPr lang="en-US" altLang="fr-FR" sz="1600" dirty="0"/>
              <a:t>and Early Childhood Development (EECD)</a:t>
            </a:r>
          </a:p>
          <a:p>
            <a:pPr eaLnBrk="1" hangingPunct="1"/>
            <a:endParaRPr lang="en-US" altLang="fr-FR" sz="1600" dirty="0"/>
          </a:p>
          <a:p>
            <a:pPr eaLnBrk="1" hangingPunct="1"/>
            <a:r>
              <a:rPr lang="en-US" altLang="fr-FR" sz="1600" dirty="0"/>
              <a:t>12 April 2018</a:t>
            </a:r>
          </a:p>
          <a:p>
            <a:pPr eaLnBrk="1" hangingPunct="1"/>
            <a:endParaRPr lang="en-US" altLang="fr-FR" sz="1600" dirty="0"/>
          </a:p>
          <a:p>
            <a:pPr eaLnBrk="1" hangingPunct="1"/>
            <a:endParaRPr lang="en-US" altLang="fr-FR" sz="1600" dirty="0"/>
          </a:p>
          <a:p>
            <a:pPr eaLnBrk="1" hangingPunct="1">
              <a:buFontTx/>
              <a:buNone/>
            </a:pPr>
            <a:endParaRPr lang="en-US" altLang="fr-FR" sz="1600" dirty="0"/>
          </a:p>
        </p:txBody>
      </p:sp>
      <p:pic>
        <p:nvPicPr>
          <p:cNvPr id="2" name="Picture 2" descr="C:\Users\kevin.doucette\Desktop\Infrastructure Studies_2015\ASD-W_Leo Hayes\ASD W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7" y="21408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926587" cy="860400"/>
          </a:xfrm>
        </p:spPr>
        <p:txBody>
          <a:bodyPr/>
          <a:lstStyle/>
          <a:p>
            <a:r>
              <a:rPr lang="en-US" sz="2400" dirty="0"/>
              <a:t>Mapping 2016 Census data – ASD-W 2017-18 enrolment projections were compared to the 2016 Census mapping results and the discrepancy between the two was within 1.0%</a:t>
            </a:r>
            <a:endParaRPr lang="en-CA" sz="2400" dirty="0"/>
          </a:p>
        </p:txBody>
      </p:sp>
      <p:sp>
        <p:nvSpPr>
          <p:cNvPr id="8" name="Content Placeholder 2"/>
          <p:cNvSpPr>
            <a:spLocks noGrp="1"/>
          </p:cNvSpPr>
          <p:nvPr>
            <p:ph idx="4294967295"/>
          </p:nvPr>
        </p:nvSpPr>
        <p:spPr>
          <a:xfrm>
            <a:off x="-199726" y="2914386"/>
            <a:ext cx="9235440" cy="3478568"/>
          </a:xfrm>
        </p:spPr>
        <p:txBody>
          <a:bodyPr/>
          <a:lstStyle/>
          <a:p>
            <a:pPr lvl="1">
              <a:spcBef>
                <a:spcPts val="300"/>
              </a:spcBef>
              <a:spcAft>
                <a:spcPts val="300"/>
              </a:spcAft>
            </a:pPr>
            <a:r>
              <a:rPr lang="en-US" sz="1400" dirty="0"/>
              <a:t>Since the dissemination areas of the 2016 Census are not an exact match to the school boundaries, the assumptions in mapping were validated by comparing the ASD-W 2017 K-5 enrolments to the number of students determined with the census statistics.</a:t>
            </a:r>
          </a:p>
          <a:p>
            <a:pPr lvl="1">
              <a:spcBef>
                <a:spcPts val="300"/>
              </a:spcBef>
              <a:spcAft>
                <a:spcPts val="300"/>
              </a:spcAft>
            </a:pPr>
            <a:r>
              <a:rPr lang="en-US" sz="1400" dirty="0"/>
              <a:t>The total amount of students (ages 4 to 9) in the 2016 Census for the Oromocto schools before assumptions was more than ASD-W had enrolled for 2017-18.</a:t>
            </a:r>
          </a:p>
          <a:p>
            <a:pPr lvl="1">
              <a:spcBef>
                <a:spcPts val="300"/>
              </a:spcBef>
              <a:spcAft>
                <a:spcPts val="300"/>
              </a:spcAft>
            </a:pPr>
            <a:r>
              <a:rPr lang="en-US" sz="1400" dirty="0"/>
              <a:t>The discrepancy between the two can be explained in several ways, including:</a:t>
            </a:r>
            <a:endParaRPr lang="en-US" sz="1200" dirty="0"/>
          </a:p>
          <a:p>
            <a:pPr lvl="2">
              <a:spcBef>
                <a:spcPts val="300"/>
              </a:spcBef>
              <a:spcAft>
                <a:spcPts val="300"/>
              </a:spcAft>
              <a:buFont typeface="Wingdings" panose="05000000000000000000" pitchFamily="2" charset="2"/>
              <a:buChar char="§"/>
            </a:pPr>
            <a:r>
              <a:rPr lang="en-CA" sz="1200" dirty="0"/>
              <a:t>Some students may be in the Francophone school system;</a:t>
            </a:r>
            <a:endParaRPr lang="en-US" sz="1200" dirty="0"/>
          </a:p>
          <a:p>
            <a:pPr lvl="2">
              <a:spcBef>
                <a:spcPts val="300"/>
              </a:spcBef>
              <a:spcAft>
                <a:spcPts val="300"/>
              </a:spcAft>
              <a:buFont typeface="Wingdings" panose="05000000000000000000" pitchFamily="2" charset="2"/>
              <a:buChar char="§"/>
            </a:pPr>
            <a:r>
              <a:rPr lang="en-CA" sz="1200" dirty="0"/>
              <a:t>The census rounds </a:t>
            </a:r>
            <a:r>
              <a:rPr lang="en-US" sz="1200" dirty="0"/>
              <a:t>dissemination areas to </a:t>
            </a:r>
            <a:r>
              <a:rPr lang="en-CA" sz="1200" dirty="0"/>
              <a:t>the nearest interval of 5;</a:t>
            </a:r>
          </a:p>
          <a:p>
            <a:pPr lvl="2">
              <a:spcBef>
                <a:spcPts val="300"/>
              </a:spcBef>
              <a:spcAft>
                <a:spcPts val="300"/>
              </a:spcAft>
              <a:buFont typeface="Wingdings" panose="05000000000000000000" pitchFamily="2" charset="2"/>
              <a:buChar char="§"/>
            </a:pPr>
            <a:r>
              <a:rPr lang="en-CA" sz="1200" dirty="0"/>
              <a:t>The census does not fit to the school boundaries perfectly and had to be fit as best as possible;</a:t>
            </a:r>
          </a:p>
          <a:p>
            <a:pPr lvl="2">
              <a:spcBef>
                <a:spcPts val="300"/>
              </a:spcBef>
              <a:spcAft>
                <a:spcPts val="300"/>
              </a:spcAft>
              <a:buFont typeface="Wingdings" panose="05000000000000000000" pitchFamily="2" charset="2"/>
              <a:buChar char="§"/>
            </a:pPr>
            <a:r>
              <a:rPr lang="en-CA" sz="1200" dirty="0"/>
              <a:t>Some people do not file their census returns (not a 100% data collection);</a:t>
            </a:r>
          </a:p>
          <a:p>
            <a:pPr lvl="2">
              <a:spcBef>
                <a:spcPts val="300"/>
              </a:spcBef>
              <a:spcAft>
                <a:spcPts val="300"/>
              </a:spcAft>
              <a:buFont typeface="Wingdings" panose="05000000000000000000" pitchFamily="2" charset="2"/>
              <a:buChar char="§"/>
            </a:pPr>
            <a:r>
              <a:rPr lang="en-CA" sz="1200" dirty="0"/>
              <a:t>Students with later birth months (i.e. October/November/December) may choose to start school at age 6 instead of age 5;</a:t>
            </a:r>
          </a:p>
          <a:p>
            <a:pPr lvl="2">
              <a:spcBef>
                <a:spcPts val="300"/>
              </a:spcBef>
              <a:spcAft>
                <a:spcPts val="300"/>
              </a:spcAft>
              <a:buFont typeface="Wingdings" panose="05000000000000000000" pitchFamily="2" charset="2"/>
              <a:buChar char="§"/>
            </a:pPr>
            <a:r>
              <a:rPr lang="en-CA" sz="1200" dirty="0"/>
              <a:t>The census is a point in time; people move in/move out of the school boundaries; and</a:t>
            </a:r>
          </a:p>
          <a:p>
            <a:pPr lvl="2">
              <a:spcBef>
                <a:spcPts val="300"/>
              </a:spcBef>
              <a:spcAft>
                <a:spcPts val="300"/>
              </a:spcAft>
              <a:buFont typeface="Wingdings" panose="05000000000000000000" pitchFamily="2" charset="2"/>
              <a:buChar char="§"/>
            </a:pPr>
            <a:r>
              <a:rPr lang="en-CA" sz="1200" dirty="0"/>
              <a:t>Some </a:t>
            </a:r>
            <a:r>
              <a:rPr lang="en-US" sz="1200" dirty="0"/>
              <a:t>children within the selected school boundaries are home schooled.</a:t>
            </a:r>
            <a:endParaRPr lang="en-CA" sz="1200" dirty="0"/>
          </a:p>
        </p:txBody>
      </p:sp>
      <p:sp>
        <p:nvSpPr>
          <p:cNvPr id="9" name="TextBox 8"/>
          <p:cNvSpPr txBox="1"/>
          <p:nvPr/>
        </p:nvSpPr>
        <p:spPr>
          <a:xfrm>
            <a:off x="450858" y="6212438"/>
            <a:ext cx="8350241" cy="33855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t>: </a:t>
            </a:r>
            <a:r>
              <a:rPr lang="en-US" sz="800" dirty="0">
                <a:hlinkClick r:id="rId2"/>
              </a:rPr>
              <a:t>http://www12.statcan.gc.ca/census-recensement/2016/as-sa/fogs-spg/desc/Facts-desc_Age.cfm?LANG=Eng&amp;GK=CSD&amp;GC=1301006&amp;TOPIC=2&amp;#fd1_1</a:t>
            </a:r>
            <a:r>
              <a:rPr lang="en-CA" sz="800" dirty="0">
                <a:solidFill>
                  <a:srgbClr val="000000"/>
                </a:solidFill>
              </a:rPr>
              <a:t> and ASD-W 2017-18 enrolment.</a:t>
            </a:r>
            <a:endParaRPr lang="fr-CA" sz="800" dirty="0">
              <a:solidFill>
                <a:srgbClr val="000000"/>
              </a:solidFill>
            </a:endParaRPr>
          </a:p>
        </p:txBody>
      </p:sp>
      <p:sp>
        <p:nvSpPr>
          <p:cNvPr id="10" name="Oval 9"/>
          <p:cNvSpPr/>
          <p:nvPr/>
        </p:nvSpPr>
        <p:spPr>
          <a:xfrm>
            <a:off x="8106205" y="2733967"/>
            <a:ext cx="509893" cy="154542"/>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pic>
        <p:nvPicPr>
          <p:cNvPr id="3" name="Picture 2"/>
          <p:cNvPicPr>
            <a:picLocks noChangeAspect="1"/>
          </p:cNvPicPr>
          <p:nvPr/>
        </p:nvPicPr>
        <p:blipFill>
          <a:blip r:embed="rId3"/>
          <a:stretch>
            <a:fillRect/>
          </a:stretch>
        </p:blipFill>
        <p:spPr>
          <a:xfrm>
            <a:off x="450859" y="1096513"/>
            <a:ext cx="8106205" cy="1800627"/>
          </a:xfrm>
          <a:prstGeom prst="rect">
            <a:avLst/>
          </a:prstGeom>
        </p:spPr>
      </p:pic>
    </p:spTree>
    <p:extLst>
      <p:ext uri="{BB962C8B-B14F-4D97-AF65-F5344CB8AC3E}">
        <p14:creationId xmlns:p14="http://schemas.microsoft.com/office/powerpoint/2010/main" val="222066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C – Scenario 1 (Close the 6 existing schools and replace with 2 new K-5s and a 6-8)</a:t>
            </a:r>
          </a:p>
        </p:txBody>
      </p:sp>
    </p:spTree>
    <p:extLst>
      <p:ext uri="{BB962C8B-B14F-4D97-AF65-F5344CB8AC3E}">
        <p14:creationId xmlns:p14="http://schemas.microsoft.com/office/powerpoint/2010/main" val="68159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70" y="1107992"/>
            <a:ext cx="4819489" cy="2062680"/>
          </a:xfrm>
          <a:prstGeom prst="rect">
            <a:avLst/>
          </a:prstGeom>
        </p:spPr>
      </p:pic>
      <p:sp>
        <p:nvSpPr>
          <p:cNvPr id="5" name="Title 3"/>
          <p:cNvSpPr txBox="1">
            <a:spLocks/>
          </p:cNvSpPr>
          <p:nvPr/>
        </p:nvSpPr>
        <p:spPr>
          <a:xfrm>
            <a:off x="119785" y="81850"/>
            <a:ext cx="9021838"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Based on enrolment projection results, one new K-5 school for Oromocto would be sized for 614 students, and the other for 603 students (depending on project start time)  </a:t>
            </a:r>
          </a:p>
        </p:txBody>
      </p:sp>
      <p:sp>
        <p:nvSpPr>
          <p:cNvPr id="6" name="TextBox 5"/>
          <p:cNvSpPr txBox="1"/>
          <p:nvPr/>
        </p:nvSpPr>
        <p:spPr>
          <a:xfrm>
            <a:off x="395373" y="6208240"/>
            <a:ext cx="8247883" cy="338554"/>
          </a:xfrm>
          <a:prstGeom prst="rect">
            <a:avLst/>
          </a:prstGeom>
          <a:noFill/>
        </p:spPr>
        <p:txBody>
          <a:bodyPr wrap="square" rtlCol="0">
            <a:spAutoFit/>
          </a:bodyPr>
          <a:lstStyle/>
          <a:p>
            <a:pPr eaLnBrk="0" fontAlgn="base" hangingPunct="0">
              <a:spcBef>
                <a:spcPct val="0"/>
              </a:spcBef>
              <a:spcAft>
                <a:spcPct val="0"/>
              </a:spcAft>
            </a:pPr>
            <a:r>
              <a:rPr lang="en-CA" sz="800" dirty="0"/>
              <a:t>Source: </a:t>
            </a:r>
            <a:r>
              <a:rPr lang="en-CA" sz="800" dirty="0">
                <a:solidFill>
                  <a:srgbClr val="000000"/>
                </a:solidFill>
              </a:rPr>
              <a:t>ASD-W: 2017-18 enrolment statistics, EECD Policy, Planning Summary Statistics, </a:t>
            </a:r>
            <a:r>
              <a:rPr lang="en-CA" sz="800" dirty="0"/>
              <a:t>EECD Planning Guidelines for Educational Facilities,</a:t>
            </a:r>
            <a:r>
              <a:rPr lang="en-CA" sz="800" dirty="0">
                <a:solidFill>
                  <a:srgbClr val="000000"/>
                </a:solidFill>
              </a:rPr>
              <a:t> </a:t>
            </a:r>
            <a:r>
              <a:rPr lang="en-CA" sz="800" dirty="0"/>
              <a:t>and </a:t>
            </a:r>
            <a:r>
              <a:rPr lang="en-CA" sz="800" dirty="0">
                <a:solidFill>
                  <a:srgbClr val="000000"/>
                </a:solidFill>
              </a:rPr>
              <a:t>Statistics Canada 2016 Census</a:t>
            </a:r>
            <a:r>
              <a:rPr lang="en-US" sz="800" dirty="0"/>
              <a:t>: </a:t>
            </a:r>
            <a:r>
              <a:rPr lang="en-US" sz="800" dirty="0">
                <a:hlinkClick r:id="rId4"/>
              </a:rPr>
              <a:t>http://www12.statcan.gc.ca/census-recensement/2016/as-sa/fogs-spg/desc/Facts-desc_Age.cfm?LANG=Eng&amp;GK=CSD&amp;GC=1301006&amp;TOPIC=2&amp;#fd1_1</a:t>
            </a:r>
            <a:r>
              <a:rPr lang="en-CA" sz="800" dirty="0">
                <a:solidFill>
                  <a:srgbClr val="000000"/>
                </a:solidFill>
              </a:rPr>
              <a:t>.</a:t>
            </a:r>
          </a:p>
        </p:txBody>
      </p:sp>
      <p:sp>
        <p:nvSpPr>
          <p:cNvPr id="2" name="TextBox 1"/>
          <p:cNvSpPr txBox="1"/>
          <p:nvPr/>
        </p:nvSpPr>
        <p:spPr>
          <a:xfrm>
            <a:off x="3688671" y="1107992"/>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15" name="Oval 14"/>
          <p:cNvSpPr/>
          <p:nvPr/>
        </p:nvSpPr>
        <p:spPr>
          <a:xfrm>
            <a:off x="3316132" y="2631101"/>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9" name="TextBox 18"/>
          <p:cNvSpPr txBox="1"/>
          <p:nvPr/>
        </p:nvSpPr>
        <p:spPr>
          <a:xfrm>
            <a:off x="154424" y="5304458"/>
            <a:ext cx="4819489" cy="89870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Note: Statistics from the dissemination areas of the 2016 Census were mapped to the school boundaries and the ASD-W 2017-18 enrolment statistics to project the enrolment. It was assumed that both K-5 schools would have an EFI program.</a:t>
            </a:r>
          </a:p>
          <a:p>
            <a:pPr>
              <a:lnSpc>
                <a:spcPct val="85000"/>
              </a:lnSpc>
              <a:spcAft>
                <a:spcPts val="600"/>
              </a:spcAft>
              <a:buClr>
                <a:schemeClr val="accent2"/>
              </a:buClr>
              <a:buSzPct val="70000"/>
            </a:pPr>
            <a:r>
              <a:rPr lang="en-CA" sz="1000" dirty="0">
                <a:solidFill>
                  <a:schemeClr val="bg1"/>
                </a:solidFill>
              </a:rPr>
              <a:t>The entry point for the EFI program was changed from grade 3 to grade 1 in 2017-18. The two additional grades of EFI will increase the number of students attending Oromocto schools from the surrounding rural schools.</a:t>
            </a:r>
          </a:p>
        </p:txBody>
      </p:sp>
      <p:sp>
        <p:nvSpPr>
          <p:cNvPr id="14" name="Rectangle 13"/>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K-5s, and a 6-8 (Scenario 1)</a:t>
            </a:r>
          </a:p>
        </p:txBody>
      </p:sp>
      <p:sp>
        <p:nvSpPr>
          <p:cNvPr id="17" name="Rounded Rectangle 16"/>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New K-5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Enrolment projections indicate an increase in      K-5 student population during the 10-year planning horizon (as was seen in the 2016 Census data and for the entry point change of the EFI program).</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2027-28 was projected with the most students (614 for Assiniboine Avenue/Hubbard Avenue and 603 for Gesner Street/Summerhill Street) after the period of potential construction.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schools would be larger than a typically sized K-5 school. The EECD Planning Guidelines note a regular elementary school is typically sized between 200 and 500 students.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For comparison, based on 2016-17 school statistics, GNB had 86 K-5 schools. 48 of these schools were considered regular sized schools. The average student enrolment for this regular sized school was 355.</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There were 5 K-5 schools whose enrolment exceeded 500 students in 2016-17:</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École Champlain (631)</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Gibson-Neill Memorial Elementary (615)</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École Sainte-Thérèse (601)</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École Anna-Malenfant (578)</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Priestman Street Elementary (534)</a:t>
            </a:r>
          </a:p>
        </p:txBody>
      </p:sp>
      <p:grpSp>
        <p:nvGrpSpPr>
          <p:cNvPr id="8" name="Group 7"/>
          <p:cNvGrpSpPr/>
          <p:nvPr/>
        </p:nvGrpSpPr>
        <p:grpSpPr>
          <a:xfrm>
            <a:off x="137170" y="3212843"/>
            <a:ext cx="4819490" cy="2062680"/>
            <a:chOff x="137170" y="3704533"/>
            <a:chExt cx="4819490" cy="2062680"/>
          </a:xfrm>
        </p:grpSpPr>
        <p:pic>
          <p:nvPicPr>
            <p:cNvPr id="7" name="Picture 6"/>
            <p:cNvPicPr>
              <a:picLocks noChangeAspect="1"/>
            </p:cNvPicPr>
            <p:nvPr/>
          </p:nvPicPr>
          <p:blipFill>
            <a:blip r:embed="rId5"/>
            <a:stretch>
              <a:fillRect/>
            </a:stretch>
          </p:blipFill>
          <p:spPr>
            <a:xfrm>
              <a:off x="137170" y="3704533"/>
              <a:ext cx="4819490" cy="2062680"/>
            </a:xfrm>
            <a:prstGeom prst="rect">
              <a:avLst/>
            </a:prstGeom>
          </p:spPr>
        </p:pic>
        <p:sp>
          <p:nvSpPr>
            <p:cNvPr id="18" name="Oval 17"/>
            <p:cNvSpPr/>
            <p:nvPr/>
          </p:nvSpPr>
          <p:spPr>
            <a:xfrm>
              <a:off x="3321886" y="5233399"/>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5" name="TextBox 24"/>
            <p:cNvSpPr txBox="1"/>
            <p:nvPr/>
          </p:nvSpPr>
          <p:spPr>
            <a:xfrm>
              <a:off x="3694429" y="3736170"/>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grpSp>
    </p:spTree>
    <p:extLst>
      <p:ext uri="{BB962C8B-B14F-4D97-AF65-F5344CB8AC3E}">
        <p14:creationId xmlns:p14="http://schemas.microsoft.com/office/powerpoint/2010/main" val="324295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378" y="1099367"/>
            <a:ext cx="4819489" cy="2062680"/>
          </a:xfrm>
          <a:prstGeom prst="rect">
            <a:avLst/>
          </a:prstGeom>
        </p:spPr>
      </p:pic>
      <p:sp>
        <p:nvSpPr>
          <p:cNvPr id="5" name="Title 3"/>
          <p:cNvSpPr txBox="1">
            <a:spLocks/>
          </p:cNvSpPr>
          <p:nvPr/>
        </p:nvSpPr>
        <p:spPr>
          <a:xfrm>
            <a:off x="119785" y="81850"/>
            <a:ext cx="9021838"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Based on enrolment projection results, a new 6-8 middle school for Oromocto would be sized for 759 students (depending on project start time)  </a:t>
            </a:r>
          </a:p>
        </p:txBody>
      </p:sp>
      <p:sp>
        <p:nvSpPr>
          <p:cNvPr id="6" name="TextBox 5"/>
          <p:cNvSpPr txBox="1"/>
          <p:nvPr/>
        </p:nvSpPr>
        <p:spPr>
          <a:xfrm>
            <a:off x="395373" y="6208240"/>
            <a:ext cx="8247883" cy="338554"/>
          </a:xfrm>
          <a:prstGeom prst="rect">
            <a:avLst/>
          </a:prstGeom>
          <a:noFill/>
        </p:spPr>
        <p:txBody>
          <a:bodyPr wrap="square" rtlCol="0">
            <a:spAutoFit/>
          </a:bodyPr>
          <a:lstStyle/>
          <a:p>
            <a:pPr eaLnBrk="0" fontAlgn="base" hangingPunct="0">
              <a:spcBef>
                <a:spcPct val="0"/>
              </a:spcBef>
              <a:spcAft>
                <a:spcPct val="0"/>
              </a:spcAft>
            </a:pPr>
            <a:r>
              <a:rPr lang="en-CA" sz="800" dirty="0"/>
              <a:t>Source: </a:t>
            </a:r>
            <a:r>
              <a:rPr lang="en-CA" sz="800" dirty="0">
                <a:solidFill>
                  <a:srgbClr val="000000"/>
                </a:solidFill>
              </a:rPr>
              <a:t>ASD-W: 2017-18 enrolment statistics, EECD Policy, Planning Summary Statistics, </a:t>
            </a:r>
            <a:r>
              <a:rPr lang="en-CA" sz="800" dirty="0"/>
              <a:t>EECD Planning Guidelines for Educational Facilities,</a:t>
            </a:r>
            <a:r>
              <a:rPr lang="en-CA" sz="800" dirty="0">
                <a:solidFill>
                  <a:srgbClr val="000000"/>
                </a:solidFill>
              </a:rPr>
              <a:t> </a:t>
            </a:r>
            <a:r>
              <a:rPr lang="en-CA" sz="800" dirty="0"/>
              <a:t>and </a:t>
            </a:r>
            <a:r>
              <a:rPr lang="en-CA" sz="800" dirty="0">
                <a:solidFill>
                  <a:srgbClr val="000000"/>
                </a:solidFill>
              </a:rPr>
              <a:t>Statistics Canada 2016 Census</a:t>
            </a:r>
            <a:r>
              <a:rPr lang="en-US" sz="800" dirty="0"/>
              <a:t>: </a:t>
            </a:r>
            <a:r>
              <a:rPr lang="en-US" sz="800" dirty="0">
                <a:hlinkClick r:id="rId4"/>
              </a:rPr>
              <a:t>http://www12.statcan.gc.ca/census-recensement/2016/as-sa/fogs-spg/desc/Facts-desc_Age.cfm?LANG=Eng&amp;GK=CSD&amp;GC=1301006&amp;TOPIC=2&amp;#fd1_1</a:t>
            </a:r>
            <a:r>
              <a:rPr lang="en-CA" sz="800" dirty="0">
                <a:solidFill>
                  <a:srgbClr val="000000"/>
                </a:solidFill>
              </a:rPr>
              <a:t>.</a:t>
            </a:r>
          </a:p>
        </p:txBody>
      </p:sp>
      <p:sp>
        <p:nvSpPr>
          <p:cNvPr id="2" name="TextBox 1"/>
          <p:cNvSpPr txBox="1"/>
          <p:nvPr/>
        </p:nvSpPr>
        <p:spPr>
          <a:xfrm>
            <a:off x="3688671" y="1107992"/>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15" name="Oval 14"/>
          <p:cNvSpPr/>
          <p:nvPr/>
        </p:nvSpPr>
        <p:spPr>
          <a:xfrm>
            <a:off x="3316132" y="2493085"/>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9" name="TextBox 18"/>
          <p:cNvSpPr txBox="1"/>
          <p:nvPr/>
        </p:nvSpPr>
        <p:spPr>
          <a:xfrm>
            <a:off x="119785" y="3432526"/>
            <a:ext cx="4819489" cy="129112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Note: Statistics from the dissemination areas of the 2016 Census were mapped to the school boundaries and the ASD-W 2017-18 enrolment statistics to project the enrolment. It was assumed that the 6-8 school would have both an EFI and an LFI program.</a:t>
            </a:r>
          </a:p>
          <a:p>
            <a:pPr>
              <a:lnSpc>
                <a:spcPct val="85000"/>
              </a:lnSpc>
              <a:spcAft>
                <a:spcPts val="600"/>
              </a:spcAft>
              <a:buClr>
                <a:schemeClr val="accent2"/>
              </a:buClr>
              <a:buSzPct val="70000"/>
            </a:pPr>
            <a:r>
              <a:rPr lang="en-CA" sz="1000" dirty="0">
                <a:solidFill>
                  <a:schemeClr val="bg1"/>
                </a:solidFill>
              </a:rPr>
              <a:t>The projected student distribution indicates 32 classrooms (17 English Prime, 10 EFI and 5 LFI) would be required for the 759 students in 2026-27. Although 2024-25 had 5 more students, the projected split in the program required less classrooms (16 English Prime, 10 EFI and 4 LFI). Therefore, the analysis was based on the 759 students in 2026-27.</a:t>
            </a:r>
          </a:p>
        </p:txBody>
      </p:sp>
      <p:sp>
        <p:nvSpPr>
          <p:cNvPr id="14" name="Rectangle 13"/>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K-5s, and a 6-8 (Scenario 1)</a:t>
            </a:r>
          </a:p>
        </p:txBody>
      </p:sp>
      <p:sp>
        <p:nvSpPr>
          <p:cNvPr id="17" name="Rounded Rectangle 16"/>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New 6-8 Oromocto School</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Enrolment projections indicate an increase in       6-8 student population during the 10-year planning horizon (as was seen in the 2016 Census data and for the 2017-18 K-5 enrolment data).</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2026-27 was projected to require the most classroom space for the 3 different programs (English Prime, EFI and LFI), with 759 students (614 for Assiniboine Avenue/Hubbard Avenue and 603 for Gesner Street/Summerhill Street) after the period of potential construction.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school would be larger than a typically sized 6-8 middle school. The EECD Planning Guidelines note a regular middle school is typically sized between 300 and 700 students.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For comparison, based on 2016-17 school statistics, GNB had 29 6-8 schools. 17 of these schools were considered regular sized schools. The average student enrolment for this regular sized school was 470.</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There were 2 6-8 schools whose enrolment exceeded 700 students in 2016-17:</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École Carrefour de l'Acadie (752)</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George Street Middle School (727)</a:t>
            </a:r>
          </a:p>
        </p:txBody>
      </p:sp>
    </p:spTree>
    <p:extLst>
      <p:ext uri="{BB962C8B-B14F-4D97-AF65-F5344CB8AC3E}">
        <p14:creationId xmlns:p14="http://schemas.microsoft.com/office/powerpoint/2010/main" val="170055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Class “D” estimate*: $73.4M to $76.4M would be required for the construction of 2 new K-5 and a 6-8 middle school, with a cost avoidance of $7.3M in deferred maintenance</a:t>
            </a:r>
          </a:p>
        </p:txBody>
      </p:sp>
      <p:sp>
        <p:nvSpPr>
          <p:cNvPr id="7" name="TextBox 6"/>
          <p:cNvSpPr txBox="1"/>
          <p:nvPr/>
        </p:nvSpPr>
        <p:spPr>
          <a:xfrm>
            <a:off x="458178" y="6223856"/>
            <a:ext cx="7930258"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project team establish the actual space allocation. EECD School Asset Data, School Physical Plant Status Report for Deferred Maintenance. </a:t>
            </a:r>
          </a:p>
          <a:p>
            <a:pPr>
              <a:lnSpc>
                <a:spcPct val="85000"/>
              </a:lnSpc>
              <a:spcAft>
                <a:spcPts val="600"/>
              </a:spcAft>
              <a:buClr>
                <a:schemeClr val="accent2"/>
              </a:buClr>
              <a:buSzPct val="70000"/>
            </a:pPr>
            <a:r>
              <a:rPr lang="en-CA" sz="800" dirty="0"/>
              <a:t> </a:t>
            </a:r>
          </a:p>
        </p:txBody>
      </p:sp>
      <p:sp>
        <p:nvSpPr>
          <p:cNvPr id="8" name="Rectangle 7"/>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K-5s, and a 6-8 (Scenario 1)</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2 K-5 and a 6-8 School Scenario</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Class “D” estimate* for the 3 new schools is approximately $73.4M to $76.4M, depending on the cost of land and any topographical challenges.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EECD Planning Guidelines recommend a site size of 24 acres each for the two K-5 schools and 26 acres for the middle school </a:t>
            </a:r>
            <a:r>
              <a:rPr lang="en-CA" sz="1200" dirty="0">
                <a:solidFill>
                  <a:srgbClr val="464646"/>
                </a:solidFill>
                <a:cs typeface="ヒラギノ角ゴ Pro W3" charset="0"/>
              </a:rPr>
              <a:t>(Note: in urban areas, site size may be reduced when land is at a premium and/or existing community field/facilities are used offsite).</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cost avoidance for deferred maintenance at the 3 proposed amalgamated schools would be $7.3M, as identified in the EECD School Physical Plant Status Report.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the total school footprint would see an increase in net square metres of 3,308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 for scenario 1.</a:t>
            </a:r>
          </a:p>
        </p:txBody>
      </p:sp>
      <p:pic>
        <p:nvPicPr>
          <p:cNvPr id="2" name="Picture 1"/>
          <p:cNvPicPr>
            <a:picLocks noChangeAspect="1"/>
          </p:cNvPicPr>
          <p:nvPr/>
        </p:nvPicPr>
        <p:blipFill>
          <a:blip r:embed="rId2"/>
          <a:stretch>
            <a:fillRect/>
          </a:stretch>
        </p:blipFill>
        <p:spPr>
          <a:xfrm>
            <a:off x="108906" y="1224283"/>
            <a:ext cx="4859616" cy="4548230"/>
          </a:xfrm>
          <a:prstGeom prst="rect">
            <a:avLst/>
          </a:prstGeom>
        </p:spPr>
      </p:pic>
      <p:sp>
        <p:nvSpPr>
          <p:cNvPr id="10" name="Oval 9"/>
          <p:cNvSpPr/>
          <p:nvPr/>
        </p:nvSpPr>
        <p:spPr>
          <a:xfrm>
            <a:off x="4106173" y="5502982"/>
            <a:ext cx="889258" cy="293238"/>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pic>
        <p:nvPicPr>
          <p:cNvPr id="13" name="Picture 12"/>
          <p:cNvPicPr>
            <a:picLocks noChangeAspect="1"/>
          </p:cNvPicPr>
          <p:nvPr/>
        </p:nvPicPr>
        <p:blipFill>
          <a:blip r:embed="rId3"/>
          <a:stretch>
            <a:fillRect/>
          </a:stretch>
        </p:blipFill>
        <p:spPr>
          <a:xfrm>
            <a:off x="5792245" y="4494694"/>
            <a:ext cx="2543174" cy="1696902"/>
          </a:xfrm>
          <a:prstGeom prst="rect">
            <a:avLst/>
          </a:prstGeom>
        </p:spPr>
      </p:pic>
      <p:sp>
        <p:nvSpPr>
          <p:cNvPr id="12" name="Oval 11"/>
          <p:cNvSpPr/>
          <p:nvPr/>
        </p:nvSpPr>
        <p:spPr>
          <a:xfrm>
            <a:off x="7953544" y="6034229"/>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265913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788" y="3328728"/>
            <a:ext cx="5448216" cy="2918859"/>
          </a:xfrm>
          <a:prstGeom prst="rect">
            <a:avLst/>
          </a:prstGeom>
        </p:spPr>
      </p:pic>
      <p:sp>
        <p:nvSpPr>
          <p:cNvPr id="5" name="Title 3"/>
          <p:cNvSpPr txBox="1">
            <a:spLocks/>
          </p:cNvSpPr>
          <p:nvPr/>
        </p:nvSpPr>
        <p:spPr>
          <a:xfrm>
            <a:off x="86261" y="81850"/>
            <a:ext cx="9109198"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The annual operational costs in scenario 1 are estimated to remain approximately the same (excluding staffing), based on historical costs for schools of similar size and efficiency</a:t>
            </a:r>
          </a:p>
        </p:txBody>
      </p:sp>
      <p:sp>
        <p:nvSpPr>
          <p:cNvPr id="16" name="Rectangle 15"/>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K-5s, and a 6-8 (Scenario 1)</a:t>
            </a:r>
          </a:p>
        </p:txBody>
      </p:sp>
      <p:sp>
        <p:nvSpPr>
          <p:cNvPr id="14" name="Rounded Rectangle 13"/>
          <p:cNvSpPr/>
          <p:nvPr/>
        </p:nvSpPr>
        <p:spPr bwMode="auto">
          <a:xfrm>
            <a:off x="5822247" y="1088136"/>
            <a:ext cx="328695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Operational Costs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Scenario 1 closes 6 existing schools and amalgamates them into 3 new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and student enrolment projections, the total school footprint would see an increase in net square metres of 3,308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 review of annual operational costs (excluding staffing) for schools of a similar size/scale indicates that annual operational savings from school closures would be used to offset increased costs of a larger school footprint.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CA" sz="1200" dirty="0">
                <a:solidFill>
                  <a:srgbClr val="464646"/>
                </a:solidFill>
                <a:cs typeface="ヒラギノ角ゴ Pro W3" charset="0"/>
              </a:rPr>
              <a:t>Busses already commute from the outside communities (Geary Elementary Community School, Burton Elementary School, Gagetown School and Lincoln Elementary) to the Oromocto area for the French Immersion Program. The District anticipates minimum changes in student transportation and associated costs due to the close proximity of the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endParaRPr lang="en-US" sz="1200" dirty="0">
              <a:solidFill>
                <a:srgbClr val="464646"/>
              </a:solidFill>
              <a:cs typeface="ヒラギノ角ゴ Pro W3" charset="0"/>
            </a:endParaRPr>
          </a:p>
        </p:txBody>
      </p:sp>
      <p:sp>
        <p:nvSpPr>
          <p:cNvPr id="15" name="Oval 14"/>
          <p:cNvSpPr/>
          <p:nvPr/>
        </p:nvSpPr>
        <p:spPr>
          <a:xfrm>
            <a:off x="5085980" y="5842604"/>
            <a:ext cx="559732"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7" name="TextBox 16"/>
          <p:cNvSpPr txBox="1"/>
          <p:nvPr/>
        </p:nvSpPr>
        <p:spPr>
          <a:xfrm>
            <a:off x="367987" y="6213081"/>
            <a:ext cx="6359384" cy="215444"/>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t>EECD School Asset Data and ASD-W file: Operating Costs for 2016</a:t>
            </a:r>
            <a:r>
              <a:rPr lang="fr-CA" sz="800" dirty="0">
                <a:solidFill>
                  <a:srgbClr val="000000"/>
                </a:solidFill>
              </a:rPr>
              <a:t>.</a:t>
            </a:r>
            <a:endParaRPr lang="fr-CA" dirty="0">
              <a:solidFill>
                <a:srgbClr val="000000"/>
              </a:solidFill>
            </a:endParaRPr>
          </a:p>
        </p:txBody>
      </p:sp>
      <p:pic>
        <p:nvPicPr>
          <p:cNvPr id="2" name="Picture 1"/>
          <p:cNvPicPr>
            <a:picLocks noChangeAspect="1"/>
          </p:cNvPicPr>
          <p:nvPr/>
        </p:nvPicPr>
        <p:blipFill>
          <a:blip r:embed="rId3"/>
          <a:stretch>
            <a:fillRect/>
          </a:stretch>
        </p:blipFill>
        <p:spPr>
          <a:xfrm>
            <a:off x="83890" y="1114014"/>
            <a:ext cx="5490114" cy="2130870"/>
          </a:xfrm>
          <a:prstGeom prst="rect">
            <a:avLst/>
          </a:prstGeom>
        </p:spPr>
      </p:pic>
    </p:spTree>
    <p:extLst>
      <p:ext uri="{BB962C8B-B14F-4D97-AF65-F5344CB8AC3E}">
        <p14:creationId xmlns:p14="http://schemas.microsoft.com/office/powerpoint/2010/main" val="216705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D – Scenario 2 (Close the 6 existing schools and replace with 2 new K-8s)</a:t>
            </a:r>
          </a:p>
        </p:txBody>
      </p:sp>
    </p:spTree>
    <p:extLst>
      <p:ext uri="{BB962C8B-B14F-4D97-AF65-F5344CB8AC3E}">
        <p14:creationId xmlns:p14="http://schemas.microsoft.com/office/powerpoint/2010/main" val="169067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159" y="1101816"/>
            <a:ext cx="4853993" cy="1642590"/>
          </a:xfrm>
          <a:prstGeom prst="rect">
            <a:avLst/>
          </a:prstGeom>
        </p:spPr>
      </p:pic>
      <p:sp>
        <p:nvSpPr>
          <p:cNvPr id="5" name="Title 3"/>
          <p:cNvSpPr txBox="1">
            <a:spLocks/>
          </p:cNvSpPr>
          <p:nvPr/>
        </p:nvSpPr>
        <p:spPr>
          <a:xfrm>
            <a:off x="119785" y="81850"/>
            <a:ext cx="9021838"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Based on enrolment projection results, one new K-8 school for Oromocto would be sized for 999 students, and the other for 961 students (depending on project start time)</a:t>
            </a:r>
          </a:p>
        </p:txBody>
      </p:sp>
      <p:sp>
        <p:nvSpPr>
          <p:cNvPr id="6" name="TextBox 5"/>
          <p:cNvSpPr txBox="1"/>
          <p:nvPr/>
        </p:nvSpPr>
        <p:spPr>
          <a:xfrm>
            <a:off x="395373" y="6208240"/>
            <a:ext cx="8247883" cy="338554"/>
          </a:xfrm>
          <a:prstGeom prst="rect">
            <a:avLst/>
          </a:prstGeom>
          <a:noFill/>
        </p:spPr>
        <p:txBody>
          <a:bodyPr wrap="square" rtlCol="0">
            <a:spAutoFit/>
          </a:bodyPr>
          <a:lstStyle/>
          <a:p>
            <a:pPr eaLnBrk="0" fontAlgn="base" hangingPunct="0">
              <a:spcBef>
                <a:spcPct val="0"/>
              </a:spcBef>
              <a:spcAft>
                <a:spcPct val="0"/>
              </a:spcAft>
            </a:pPr>
            <a:r>
              <a:rPr lang="en-CA" sz="800" dirty="0"/>
              <a:t>Source: </a:t>
            </a:r>
            <a:r>
              <a:rPr lang="en-CA" sz="800" dirty="0">
                <a:solidFill>
                  <a:srgbClr val="000000"/>
                </a:solidFill>
              </a:rPr>
              <a:t>ASD-W: 2017-18 enrolment statistics, EECD Policy, Planning Summary Statistics, </a:t>
            </a:r>
            <a:r>
              <a:rPr lang="en-CA" sz="800" dirty="0"/>
              <a:t>EECD Planning Guidelines for Educational Facilities,</a:t>
            </a:r>
            <a:r>
              <a:rPr lang="en-CA" sz="800" dirty="0">
                <a:solidFill>
                  <a:srgbClr val="000000"/>
                </a:solidFill>
              </a:rPr>
              <a:t> </a:t>
            </a:r>
            <a:r>
              <a:rPr lang="en-CA" sz="800" dirty="0"/>
              <a:t>and </a:t>
            </a:r>
            <a:r>
              <a:rPr lang="en-CA" sz="800" dirty="0">
                <a:solidFill>
                  <a:srgbClr val="000000"/>
                </a:solidFill>
              </a:rPr>
              <a:t>Statistics Canada 2016 Census</a:t>
            </a:r>
            <a:r>
              <a:rPr lang="en-US" sz="800" dirty="0"/>
              <a:t>: </a:t>
            </a:r>
            <a:r>
              <a:rPr lang="en-US" sz="800" dirty="0">
                <a:hlinkClick r:id="rId4"/>
              </a:rPr>
              <a:t>http://www12.statcan.gc.ca/census-recensement/2016/as-sa/fogs-spg/desc/Facts-desc_Age.cfm?LANG=Eng&amp;GK=CSD&amp;GC=1301006&amp;TOPIC=2&amp;#fd1_1</a:t>
            </a:r>
            <a:r>
              <a:rPr lang="en-CA" sz="800" dirty="0">
                <a:solidFill>
                  <a:srgbClr val="000000"/>
                </a:solidFill>
              </a:rPr>
              <a:t>.</a:t>
            </a:r>
          </a:p>
        </p:txBody>
      </p:sp>
      <p:sp>
        <p:nvSpPr>
          <p:cNvPr id="2" name="TextBox 1"/>
          <p:cNvSpPr txBox="1"/>
          <p:nvPr/>
        </p:nvSpPr>
        <p:spPr>
          <a:xfrm>
            <a:off x="3904428" y="1057491"/>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15" name="Oval 14"/>
          <p:cNvSpPr/>
          <p:nvPr/>
        </p:nvSpPr>
        <p:spPr>
          <a:xfrm>
            <a:off x="3644275" y="2225616"/>
            <a:ext cx="289370" cy="103516"/>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9" name="TextBox 18"/>
          <p:cNvSpPr txBox="1"/>
          <p:nvPr/>
        </p:nvSpPr>
        <p:spPr>
          <a:xfrm>
            <a:off x="93528" y="5589822"/>
            <a:ext cx="4819489" cy="6370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Note: Statistics from the dissemination areas of the 2016 Census were mapped to the school boundaries and the ASD-W 2017-18 enrolment statistics to project the enrolment. It was assumed that both K-8 schools would have an EFI program.</a:t>
            </a:r>
          </a:p>
          <a:p>
            <a:pPr>
              <a:lnSpc>
                <a:spcPct val="85000"/>
              </a:lnSpc>
              <a:spcAft>
                <a:spcPts val="600"/>
              </a:spcAft>
              <a:buClr>
                <a:schemeClr val="accent2"/>
              </a:buClr>
              <a:buSzPct val="70000"/>
            </a:pPr>
            <a:r>
              <a:rPr lang="en-CA" sz="1000" dirty="0">
                <a:solidFill>
                  <a:schemeClr val="bg1"/>
                </a:solidFill>
              </a:rPr>
              <a:t>The entry point for the EFI program was changed from grade 3 to grade 1 in 2017-18.</a:t>
            </a:r>
          </a:p>
        </p:txBody>
      </p:sp>
      <p:sp>
        <p:nvSpPr>
          <p:cNvPr id="14" name="Rectangle 13"/>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K-8s (Scenario 2)</a:t>
            </a:r>
          </a:p>
        </p:txBody>
      </p:sp>
      <p:sp>
        <p:nvSpPr>
          <p:cNvPr id="17" name="Rounded Rectangle 16"/>
          <p:cNvSpPr/>
          <p:nvPr/>
        </p:nvSpPr>
        <p:spPr bwMode="auto">
          <a:xfrm>
            <a:off x="4973913" y="1088136"/>
            <a:ext cx="4135286"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2 New K-8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Enrolment projections indicate an increase in K-8 student population during the 10-year planning horizon (as was seen in the 2016 Census data and for the entry point change of the EFI program).</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Changes to existing school boundaries are required to prevent switching between K-8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2026-27 was projected with the most students (999 for Assiniboine Avenue/Hubbard Avenue/Ridgeview Middle and 2025-26 with 961 students for Gesner Street/Summerhill Street/Harold Peterson) after the period of potential construction.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schools would be larger than a typically sized K-8 school. The EECD Planning Guidelines note a regular mixed school is typically sized between 300 and 650 students (700 for 6-8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For comparison, based on 2016-17 school statistics, GNB had 79 K-8 schools. 24 of these schools were considered regular sized schools. The average student enrolment for this regular sized school was 458.</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There were 3 K-8 schools whose enrolment exceeded 650 students in 2016-17:</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Evergreen Park School (780)</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Northrop Frye School (765)</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Forest Hills School (671)</a:t>
            </a:r>
          </a:p>
        </p:txBody>
      </p:sp>
      <p:sp>
        <p:nvSpPr>
          <p:cNvPr id="11" name="TextBox 10"/>
          <p:cNvSpPr txBox="1"/>
          <p:nvPr/>
        </p:nvSpPr>
        <p:spPr>
          <a:xfrm>
            <a:off x="99795" y="2722301"/>
            <a:ext cx="4819489" cy="121417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Note: It was assumed that this school would have an EFI and the LFI program. Adjustments are required to the existing school boundaries to prevent students from switching between schools. EFI students from Geary currently attending Assiniboine Avenue would be moved to the Harold Peterson amalgamated K-8. Hubbard Avenue EFI students attending Harold Peterson would now remain at the Ridgeview amalgamated K-8. Hubbard Avenue English Prime students from the MacKenzie Avenue area attending Harold Peterson, would remain at the Ridgeview amalgamated K-8. Summerhill Street English Prime students from the Dexter Crescent area attending Ridgeview, would remain at Harold Peterson amalgamated K-8.</a:t>
            </a:r>
          </a:p>
        </p:txBody>
      </p:sp>
      <p:pic>
        <p:nvPicPr>
          <p:cNvPr id="7" name="Picture 6"/>
          <p:cNvPicPr>
            <a:picLocks noChangeAspect="1"/>
          </p:cNvPicPr>
          <p:nvPr/>
        </p:nvPicPr>
        <p:blipFill>
          <a:blip r:embed="rId5"/>
          <a:stretch>
            <a:fillRect/>
          </a:stretch>
        </p:blipFill>
        <p:spPr>
          <a:xfrm>
            <a:off x="111159" y="3949839"/>
            <a:ext cx="4846288" cy="1639983"/>
          </a:xfrm>
          <a:prstGeom prst="rect">
            <a:avLst/>
          </a:prstGeom>
        </p:spPr>
      </p:pic>
      <p:sp>
        <p:nvSpPr>
          <p:cNvPr id="13" name="TextBox 12"/>
          <p:cNvSpPr txBox="1"/>
          <p:nvPr/>
        </p:nvSpPr>
        <p:spPr>
          <a:xfrm>
            <a:off x="3910181" y="3935834"/>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16" name="Oval 15"/>
          <p:cNvSpPr/>
          <p:nvPr/>
        </p:nvSpPr>
        <p:spPr>
          <a:xfrm>
            <a:off x="3641402" y="4965946"/>
            <a:ext cx="289370" cy="103516"/>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276107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532" y="1235081"/>
            <a:ext cx="4859616" cy="3345713"/>
          </a:xfrm>
          <a:prstGeom prst="rect">
            <a:avLst/>
          </a:prstGeom>
        </p:spPr>
      </p:pic>
      <p:sp>
        <p:nvSpPr>
          <p:cNvPr id="5" name="Title 3"/>
          <p:cNvSpPr>
            <a:spLocks noGrp="1"/>
          </p:cNvSpPr>
          <p:nvPr>
            <p:ph type="title"/>
          </p:nvPr>
        </p:nvSpPr>
        <p:spPr>
          <a:xfrm>
            <a:off x="259774" y="105117"/>
            <a:ext cx="8851074" cy="860400"/>
          </a:xfrm>
        </p:spPr>
        <p:txBody>
          <a:bodyPr/>
          <a:lstStyle/>
          <a:p>
            <a:r>
              <a:rPr lang="en-US" sz="2400" dirty="0"/>
              <a:t>Class “D” estimate*: $64.5M to $66.5M would be required for the construction of 2 new K-8 schools, with a cost avoidance of $7.3M in deferred maintenance</a:t>
            </a:r>
          </a:p>
        </p:txBody>
      </p:sp>
      <p:sp>
        <p:nvSpPr>
          <p:cNvPr id="7" name="TextBox 6"/>
          <p:cNvSpPr txBox="1"/>
          <p:nvPr/>
        </p:nvSpPr>
        <p:spPr>
          <a:xfrm>
            <a:off x="458178" y="6223856"/>
            <a:ext cx="7930258"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project team establish the actual space allocation. EECD School Asset Data, School Physical Plant Status Report for Deferred Maintenance. </a:t>
            </a:r>
          </a:p>
          <a:p>
            <a:pPr>
              <a:lnSpc>
                <a:spcPct val="85000"/>
              </a:lnSpc>
              <a:spcAft>
                <a:spcPts val="600"/>
              </a:spcAft>
              <a:buClr>
                <a:schemeClr val="accent2"/>
              </a:buClr>
              <a:buSzPct val="70000"/>
            </a:pP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2 K-8s School Scenario</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Class “D” estimate* for the 2 new schools is approximately $64.5M to $66.5M, depending on the cost of land and any topographical challenges.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EECD Planning Guidelines recommend a site size of 28 acres each for the two K-8 schools </a:t>
            </a:r>
            <a:r>
              <a:rPr lang="en-CA" sz="1200" dirty="0">
                <a:solidFill>
                  <a:srgbClr val="464646"/>
                </a:solidFill>
                <a:cs typeface="ヒラギノ角ゴ Pro W3" charset="0"/>
              </a:rPr>
              <a:t>(Note: in urban areas, site size may be reduced when land is at a premium and/or existing community field/facilities are used offsite).</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cost avoidance for deferred maintenance at the 2 proposed amalgamated schools would be $7.3M, as identified in the EECD School Physical Plant Status Report.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the total school footprint would see an increase in net square metres of 2,890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 for scenario 2.</a:t>
            </a:r>
          </a:p>
        </p:txBody>
      </p:sp>
      <p:sp>
        <p:nvSpPr>
          <p:cNvPr id="10" name="Oval 9"/>
          <p:cNvSpPr/>
          <p:nvPr/>
        </p:nvSpPr>
        <p:spPr>
          <a:xfrm>
            <a:off x="4106173" y="4303922"/>
            <a:ext cx="889258" cy="293238"/>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K-8s (Scenario 2)</a:t>
            </a:r>
          </a:p>
        </p:txBody>
      </p:sp>
      <p:pic>
        <p:nvPicPr>
          <p:cNvPr id="6" name="Picture 5"/>
          <p:cNvPicPr>
            <a:picLocks noChangeAspect="1"/>
          </p:cNvPicPr>
          <p:nvPr/>
        </p:nvPicPr>
        <p:blipFill>
          <a:blip r:embed="rId3"/>
          <a:stretch>
            <a:fillRect/>
          </a:stretch>
        </p:blipFill>
        <p:spPr>
          <a:xfrm>
            <a:off x="5796343" y="4490087"/>
            <a:ext cx="2556328" cy="1580873"/>
          </a:xfrm>
          <a:prstGeom prst="rect">
            <a:avLst/>
          </a:prstGeom>
        </p:spPr>
      </p:pic>
      <p:sp>
        <p:nvSpPr>
          <p:cNvPr id="12" name="Oval 11"/>
          <p:cNvSpPr/>
          <p:nvPr/>
        </p:nvSpPr>
        <p:spPr>
          <a:xfrm>
            <a:off x="7951146" y="5919784"/>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361293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69" y="3383869"/>
            <a:ext cx="5500518" cy="2842040"/>
          </a:xfrm>
          <a:prstGeom prst="rect">
            <a:avLst/>
          </a:prstGeom>
        </p:spPr>
      </p:pic>
      <p:sp>
        <p:nvSpPr>
          <p:cNvPr id="14" name="Rounded Rectangle 13"/>
          <p:cNvSpPr/>
          <p:nvPr/>
        </p:nvSpPr>
        <p:spPr bwMode="auto">
          <a:xfrm>
            <a:off x="5787743" y="1088136"/>
            <a:ext cx="328695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Operational Costs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Scenario 2 closes 6 existing schools and amalgamates them into 2 new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and student enrolment projections, the total school footprint would see an increase in net square metres of 2,890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Annual operational costs (excluding staffing) would decrease by approximately $21K for the new schools, based on the historical costs of the two newest K-8 schools in ASD-W. There are no K-8 schools of similar size for comparison.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CA" sz="1200" dirty="0">
                <a:solidFill>
                  <a:srgbClr val="464646"/>
                </a:solidFill>
                <a:cs typeface="ヒラギノ角ゴ Pro W3" charset="0"/>
              </a:rPr>
              <a:t>Busses already commute from the outside communities (Geary Elementary Community School, Burton Elementary School, Gagetown School and Lincoln Elementary) to the Oromocto area for the French Immersion Program. The District anticipates minimum changes in student transportation and associated costs due to the close proximity of the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endParaRPr lang="en-US" sz="1200" dirty="0">
              <a:solidFill>
                <a:srgbClr val="464646"/>
              </a:solidFill>
              <a:cs typeface="ヒラギノ角ゴ Pro W3" charset="0"/>
            </a:endParaRPr>
          </a:p>
        </p:txBody>
      </p:sp>
      <p:sp>
        <p:nvSpPr>
          <p:cNvPr id="15" name="Oval 14"/>
          <p:cNvSpPr/>
          <p:nvPr/>
        </p:nvSpPr>
        <p:spPr>
          <a:xfrm>
            <a:off x="5120484" y="5859856"/>
            <a:ext cx="559732"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7" name="TextBox 16"/>
          <p:cNvSpPr txBox="1"/>
          <p:nvPr/>
        </p:nvSpPr>
        <p:spPr>
          <a:xfrm>
            <a:off x="367987" y="6213081"/>
            <a:ext cx="6359384" cy="215444"/>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t>EECD School Asset Data and ASD-W file: Operating Costs for 2016</a:t>
            </a:r>
            <a:r>
              <a:rPr lang="fr-CA" sz="800" dirty="0">
                <a:solidFill>
                  <a:srgbClr val="000000"/>
                </a:solidFill>
              </a:rPr>
              <a:t>.</a:t>
            </a:r>
            <a:endParaRPr lang="fr-CA" dirty="0">
              <a:solidFill>
                <a:srgbClr val="000000"/>
              </a:solidFill>
            </a:endParaRPr>
          </a:p>
        </p:txBody>
      </p:sp>
      <p:sp>
        <p:nvSpPr>
          <p:cNvPr id="9" name="Rectangle 8"/>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2 K-8s (Scenario 2)</a:t>
            </a:r>
          </a:p>
        </p:txBody>
      </p:sp>
      <p:sp>
        <p:nvSpPr>
          <p:cNvPr id="10" name="Title 3"/>
          <p:cNvSpPr txBox="1">
            <a:spLocks/>
          </p:cNvSpPr>
          <p:nvPr/>
        </p:nvSpPr>
        <p:spPr>
          <a:xfrm>
            <a:off x="119744" y="81850"/>
            <a:ext cx="89154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For scenario 2, the annual operational costs would decrease by approximately $21K (excluding staffing) based on historical costs for the two newest K-8 schools in ASD-W</a:t>
            </a:r>
          </a:p>
        </p:txBody>
      </p:sp>
      <p:pic>
        <p:nvPicPr>
          <p:cNvPr id="11" name="Picture 10"/>
          <p:cNvPicPr>
            <a:picLocks noChangeAspect="1"/>
          </p:cNvPicPr>
          <p:nvPr/>
        </p:nvPicPr>
        <p:blipFill>
          <a:blip r:embed="rId3"/>
          <a:stretch>
            <a:fillRect/>
          </a:stretch>
        </p:blipFill>
        <p:spPr>
          <a:xfrm>
            <a:off x="119744" y="1105386"/>
            <a:ext cx="5525968" cy="2130870"/>
          </a:xfrm>
          <a:prstGeom prst="rect">
            <a:avLst/>
          </a:prstGeom>
        </p:spPr>
      </p:pic>
    </p:spTree>
    <p:extLst>
      <p:ext uri="{BB962C8B-B14F-4D97-AF65-F5344CB8AC3E}">
        <p14:creationId xmlns:p14="http://schemas.microsoft.com/office/powerpoint/2010/main" val="109175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05245" y="121345"/>
            <a:ext cx="86868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Scope – ASD-W has initiated a review of 6 Oromocto schools to examine potential scenarios for long-term infrastructure planning</a:t>
            </a:r>
          </a:p>
        </p:txBody>
      </p:sp>
      <p:sp>
        <p:nvSpPr>
          <p:cNvPr id="7" name="Rounded Rectangle 6"/>
          <p:cNvSpPr/>
          <p:nvPr/>
        </p:nvSpPr>
        <p:spPr bwMode="auto">
          <a:xfrm>
            <a:off x="4399473" y="1097293"/>
            <a:ext cx="4692770" cy="5044644"/>
          </a:xfrm>
          <a:prstGeom prst="roundRect">
            <a:avLst>
              <a:gd name="adj" fmla="val 8542"/>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ct val="20000"/>
              </a:spcBef>
              <a:spcAft>
                <a:spcPct val="0"/>
              </a:spcAft>
            </a:pPr>
            <a:r>
              <a:rPr lang="en-US" b="1" dirty="0">
                <a:solidFill>
                  <a:srgbClr val="464646"/>
                </a:solidFill>
                <a:cs typeface="ヒラギノ角ゴ Pro W3" charset="0"/>
              </a:rPr>
              <a:t>Oromocto Schools</a:t>
            </a:r>
            <a:endParaRPr lang="en-US" sz="1600" dirty="0">
              <a:solidFill>
                <a:srgbClr val="646464"/>
              </a:solidFill>
              <a:cs typeface="ヒラギノ角ゴ Pro W3" charset="0"/>
            </a:endParaRPr>
          </a:p>
          <a:p>
            <a:pPr marL="0" lvl="1" eaLnBrk="0" fontAlgn="base" hangingPunct="0">
              <a:lnSpc>
                <a:spcPct val="90000"/>
              </a:lnSpc>
              <a:spcBef>
                <a:spcPts val="1000"/>
              </a:spcBef>
              <a:spcAft>
                <a:spcPts val="600"/>
              </a:spcAft>
            </a:pPr>
            <a:r>
              <a:rPr lang="en-US" sz="1600" dirty="0">
                <a:solidFill>
                  <a:srgbClr val="646464"/>
                </a:solidFill>
                <a:cs typeface="ヒラギノ角ゴ Pro W3" charset="0"/>
              </a:rPr>
              <a:t>Subject schools – year built</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Assiniboine Avenue Elementary School                     (K to 2 – 1957)</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Gesner Street Elementary School (K to 2 – 1959)</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Hubbard Avenue Elementary School (3 to 5 – 1957)</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Summerhill Street Elementary School (3 to 5 – 1959)</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Harold Peterson Middle School (6 to 8 – 1958)</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Ridgeview Middle School (6 to 8 – 1958)</a:t>
            </a:r>
          </a:p>
          <a:p>
            <a:pPr marL="0" lvl="1" eaLnBrk="0" fontAlgn="base" hangingPunct="0">
              <a:lnSpc>
                <a:spcPct val="90000"/>
              </a:lnSpc>
              <a:spcBef>
                <a:spcPts val="600"/>
              </a:spcBef>
              <a:spcAft>
                <a:spcPct val="0"/>
              </a:spcAft>
            </a:pPr>
            <a:endParaRPr lang="en-US" sz="1400" u="sng" dirty="0">
              <a:solidFill>
                <a:srgbClr val="646464"/>
              </a:solidFill>
              <a:cs typeface="ヒラギノ角ゴ Pro W3" charset="0"/>
            </a:endParaRPr>
          </a:p>
          <a:p>
            <a:pPr marL="0" lvl="1" eaLnBrk="0" fontAlgn="base" hangingPunct="0">
              <a:lnSpc>
                <a:spcPct val="90000"/>
              </a:lnSpc>
              <a:spcAft>
                <a:spcPct val="0"/>
              </a:spcAft>
            </a:pPr>
            <a:r>
              <a:rPr lang="en-US" sz="1400" u="sng" dirty="0">
                <a:solidFill>
                  <a:srgbClr val="646464"/>
                </a:solidFill>
                <a:cs typeface="ヒラギノ角ゴ Pro W3" charset="0"/>
              </a:rPr>
              <a:t>Other schools possibly affected</a:t>
            </a:r>
            <a:r>
              <a:rPr lang="en-US" sz="1400" dirty="0">
                <a:solidFill>
                  <a:srgbClr val="646464"/>
                </a:solidFill>
                <a:cs typeface="ヒラギノ角ゴ Pro W3" charset="0"/>
              </a:rPr>
              <a:t>:</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Burton Elementary School (K to 2 – 1961)</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Gagetown School (K to 8 – 1960)</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Lincoln Elementary Community School (K to 5 – 2013)</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Geary Elementary Community School (K to 5 – 2014)</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Sunbury West School (K to 8 – 1991)</a:t>
            </a:r>
          </a:p>
          <a:p>
            <a:pPr marL="0" lvl="1" eaLnBrk="0" fontAlgn="base" hangingPunct="0">
              <a:lnSpc>
                <a:spcPct val="90000"/>
              </a:lnSpc>
              <a:spcBef>
                <a:spcPct val="20000"/>
              </a:spcBef>
              <a:spcAft>
                <a:spcPct val="0"/>
              </a:spcAft>
            </a:pPr>
            <a:endParaRPr lang="en-US" sz="1400" dirty="0">
              <a:solidFill>
                <a:srgbClr val="646464"/>
              </a:solidFill>
              <a:cs typeface="ヒラギノ角ゴ Pro W3" charset="0"/>
            </a:endParaRP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Average age of the subject infrastructure:</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60 years</a:t>
            </a:r>
          </a:p>
        </p:txBody>
      </p:sp>
      <p:sp>
        <p:nvSpPr>
          <p:cNvPr id="10" name="TextBox 9"/>
          <p:cNvSpPr txBox="1"/>
          <p:nvPr/>
        </p:nvSpPr>
        <p:spPr>
          <a:xfrm>
            <a:off x="457200" y="6256143"/>
            <a:ext cx="6477000" cy="492443"/>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solidFill>
                  <a:srgbClr val="000000"/>
                </a:solidFill>
              </a:rPr>
              <a:t> EECD sub-district map 12, and 13 for ASD-W.</a:t>
            </a:r>
            <a:endParaRPr lang="fr-CA" sz="800" dirty="0">
              <a:solidFill>
                <a:srgbClr val="000000"/>
              </a:solidFill>
            </a:endParaRPr>
          </a:p>
          <a:p>
            <a:pPr eaLnBrk="0" fontAlgn="base" hangingPunct="0">
              <a:spcBef>
                <a:spcPct val="0"/>
              </a:spcBef>
              <a:spcAft>
                <a:spcPct val="0"/>
              </a:spcAft>
            </a:pPr>
            <a:endParaRPr lang="fr-CA" dirty="0">
              <a:solidFill>
                <a:srgbClr val="000000"/>
              </a:solidFill>
            </a:endParaRPr>
          </a:p>
        </p:txBody>
      </p:sp>
      <p:pic>
        <p:nvPicPr>
          <p:cNvPr id="9" name="Picture 8"/>
          <p:cNvPicPr>
            <a:picLocks noChangeAspect="1"/>
          </p:cNvPicPr>
          <p:nvPr/>
        </p:nvPicPr>
        <p:blipFill>
          <a:blip r:embed="rId2"/>
          <a:stretch>
            <a:fillRect/>
          </a:stretch>
        </p:blipFill>
        <p:spPr>
          <a:xfrm>
            <a:off x="98902" y="1109669"/>
            <a:ext cx="4260964" cy="4652776"/>
          </a:xfrm>
          <a:prstGeom prst="rect">
            <a:avLst/>
          </a:prstGeom>
          <a:ln>
            <a:solidFill>
              <a:schemeClr val="tx1"/>
            </a:solidFill>
          </a:ln>
        </p:spPr>
      </p:pic>
    </p:spTree>
    <p:extLst>
      <p:ext uri="{BB962C8B-B14F-4D97-AF65-F5344CB8AC3E}">
        <p14:creationId xmlns:p14="http://schemas.microsoft.com/office/powerpoint/2010/main" val="338550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E – Scenario 3 (Close the 6 existing schools and replace with 3 new K-8s)</a:t>
            </a:r>
          </a:p>
        </p:txBody>
      </p:sp>
    </p:spTree>
    <p:extLst>
      <p:ext uri="{BB962C8B-B14F-4D97-AF65-F5344CB8AC3E}">
        <p14:creationId xmlns:p14="http://schemas.microsoft.com/office/powerpoint/2010/main" val="114181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Scenario 3 (3 new K-8s) requires new school boundaries to be established, as the existing boundaries cannot be merged to evenly distribute the students in this scenario</a:t>
            </a:r>
          </a:p>
        </p:txBody>
      </p:sp>
      <p:sp>
        <p:nvSpPr>
          <p:cNvPr id="7" name="TextBox 6"/>
          <p:cNvSpPr txBox="1"/>
          <p:nvPr/>
        </p:nvSpPr>
        <p:spPr>
          <a:xfrm>
            <a:off x="458178" y="6223856"/>
            <a:ext cx="7930258" cy="160044"/>
          </a:xfrm>
          <a:prstGeom prst="rect">
            <a:avLst/>
          </a:prstGeom>
          <a:noFill/>
        </p:spPr>
        <p:txBody>
          <a:bodyPr wrap="square" lIns="0" tIns="36576" rIns="0" bIns="0" rtlCol="0">
            <a:spAutoFit/>
          </a:bodyPr>
          <a:lstStyle/>
          <a:p>
            <a:pPr eaLnBrk="0" fontAlgn="base" hangingPunct="0">
              <a:spcBef>
                <a:spcPct val="0"/>
              </a:spcBef>
              <a:spcAft>
                <a:spcPct val="0"/>
              </a:spcAft>
            </a:pPr>
            <a:r>
              <a:rPr lang="en-CA" sz="800" dirty="0">
                <a:solidFill>
                  <a:srgbClr val="000000"/>
                </a:solidFill>
              </a:rPr>
              <a:t>ASD-W school transportation software - Busplanner.</a:t>
            </a: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Proposed Oromocto West (K-8)</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proposed Oromocto West school boundary would include the Wilsey Road (WR) area to the north of Route 655.</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It would include the Rusagonis (RUS) area between Route 101 to Jordan Street (JS), off Route 655.</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Additionally, the K-8 boundary would extend to the Sunbury West school boundary (SWS).</a:t>
            </a:r>
          </a:p>
          <a:p>
            <a:pPr marL="285750" lvl="1" indent="-285750" eaLnBrk="0" fontAlgn="base" hangingPunct="0">
              <a:lnSpc>
                <a:spcPct val="90000"/>
              </a:lnSpc>
              <a:spcBef>
                <a:spcPts val="600"/>
              </a:spcBef>
              <a:spcAft>
                <a:spcPts val="1200"/>
              </a:spcAft>
              <a:buFont typeface="Arial" panose="020B0604020202020204" pitchFamily="34" charset="0"/>
              <a:buChar char="•"/>
            </a:pPr>
            <a:r>
              <a:rPr lang="en-US" sz="1200" dirty="0">
                <a:solidFill>
                  <a:srgbClr val="464646"/>
                </a:solidFill>
                <a:cs typeface="ヒラギノ角ゴ Pro W3" charset="0"/>
              </a:rPr>
              <a:t>The school boundary also includes Oromocto West up to the Trans-Canada Highway (TCH).</a:t>
            </a:r>
            <a:endParaRPr lang="en-CA" sz="1200" dirty="0">
              <a:solidFill>
                <a:srgbClr val="464646"/>
              </a:solidFill>
              <a:cs typeface="ヒラギノ角ゴ Pro W3" charset="0"/>
            </a:endParaRPr>
          </a:p>
          <a:p>
            <a:pPr marL="0" lvl="1" algn="ctr" eaLnBrk="0" fontAlgn="base" hangingPunct="0">
              <a:lnSpc>
                <a:spcPct val="90000"/>
              </a:lnSpc>
              <a:spcBef>
                <a:spcPts val="600"/>
              </a:spcBef>
              <a:spcAft>
                <a:spcPts val="200"/>
              </a:spcAft>
            </a:pPr>
            <a:r>
              <a:rPr lang="en-US" sz="1400" b="1" dirty="0">
                <a:solidFill>
                  <a:srgbClr val="464646"/>
                </a:solidFill>
                <a:cs typeface="ヒラギノ角ゴ Pro W3" charset="0"/>
              </a:rPr>
              <a:t>Proposed Oromocto Central (K-8)</a:t>
            </a:r>
            <a:endParaRPr lang="en-US" sz="14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proposed Oromocto Central school boundary would include the grade 6-8 students of the Lincoln Elementary Community School (LECS).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It would include the Richmond Estates (RE) (Dexter Crescent area) off Route 655.</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Additionally, the K-8 boundary would extend to the Broad Road (BR) in Oromocto (O), and would extend southward to the Trans-Canada Highway (TCH).</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Saint John River (SJR) would be the northern boundary for this new school.</a:t>
            </a:r>
          </a:p>
        </p:txBody>
      </p:sp>
      <p:sp>
        <p:nvSpPr>
          <p:cNvPr id="13" name="Rectangle 12"/>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3 New K-8s (Scenario 3)</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811" t="6309" r="1228" b="3627"/>
          <a:stretch/>
        </p:blipFill>
        <p:spPr>
          <a:xfrm>
            <a:off x="463727" y="1082530"/>
            <a:ext cx="4163536" cy="2512156"/>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490" t="6309" r="1226" b="3627"/>
          <a:stretch/>
        </p:blipFill>
        <p:spPr>
          <a:xfrm>
            <a:off x="463727" y="3688923"/>
            <a:ext cx="4163536" cy="2473251"/>
          </a:xfrm>
          <a:prstGeom prst="rect">
            <a:avLst/>
          </a:prstGeom>
          <a:ln>
            <a:solidFill>
              <a:schemeClr val="tx1"/>
            </a:solidFill>
          </a:ln>
        </p:spPr>
      </p:pic>
      <p:sp>
        <p:nvSpPr>
          <p:cNvPr id="15" name="Rectangle 14"/>
          <p:cNvSpPr/>
          <p:nvPr/>
        </p:nvSpPr>
        <p:spPr>
          <a:xfrm>
            <a:off x="458178" y="1088136"/>
            <a:ext cx="1861532" cy="338554"/>
          </a:xfrm>
          <a:prstGeom prst="rect">
            <a:avLst/>
          </a:prstGeom>
        </p:spPr>
        <p:txBody>
          <a:bodyPr wrap="square">
            <a:spAutoFit/>
          </a:bodyPr>
          <a:lstStyle/>
          <a:p>
            <a:r>
              <a:rPr lang="en-CA" sz="800" b="1" dirty="0"/>
              <a:t>Proposed Oromocto West K-8 School Boundary</a:t>
            </a:r>
          </a:p>
        </p:txBody>
      </p:sp>
      <p:sp>
        <p:nvSpPr>
          <p:cNvPr id="16" name="Rectangle 15"/>
          <p:cNvSpPr/>
          <p:nvPr/>
        </p:nvSpPr>
        <p:spPr>
          <a:xfrm>
            <a:off x="463934" y="3690431"/>
            <a:ext cx="1861532" cy="338554"/>
          </a:xfrm>
          <a:prstGeom prst="rect">
            <a:avLst/>
          </a:prstGeom>
        </p:spPr>
        <p:txBody>
          <a:bodyPr wrap="square">
            <a:spAutoFit/>
          </a:bodyPr>
          <a:lstStyle/>
          <a:p>
            <a:r>
              <a:rPr lang="en-CA" sz="800" b="1" dirty="0"/>
              <a:t>Proposed Oromocto Central K-8 School Boundary</a:t>
            </a:r>
          </a:p>
        </p:txBody>
      </p:sp>
      <p:sp>
        <p:nvSpPr>
          <p:cNvPr id="17" name="Rectangle 16"/>
          <p:cNvSpPr/>
          <p:nvPr/>
        </p:nvSpPr>
        <p:spPr>
          <a:xfrm>
            <a:off x="3130629" y="1741035"/>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OW</a:t>
            </a:r>
          </a:p>
        </p:txBody>
      </p:sp>
      <p:sp>
        <p:nvSpPr>
          <p:cNvPr id="18" name="Rectangle 17"/>
          <p:cNvSpPr/>
          <p:nvPr/>
        </p:nvSpPr>
        <p:spPr>
          <a:xfrm rot="2681170">
            <a:off x="3378679" y="1874329"/>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TCH</a:t>
            </a:r>
          </a:p>
        </p:txBody>
      </p:sp>
      <p:sp>
        <p:nvSpPr>
          <p:cNvPr id="19" name="Rectangle 18"/>
          <p:cNvSpPr/>
          <p:nvPr/>
        </p:nvSpPr>
        <p:spPr>
          <a:xfrm>
            <a:off x="2011913" y="2015916"/>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JS</a:t>
            </a:r>
          </a:p>
        </p:txBody>
      </p:sp>
      <p:sp>
        <p:nvSpPr>
          <p:cNvPr id="20" name="Rectangle 19"/>
          <p:cNvSpPr/>
          <p:nvPr/>
        </p:nvSpPr>
        <p:spPr>
          <a:xfrm>
            <a:off x="1759868" y="1610634"/>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WR</a:t>
            </a:r>
          </a:p>
        </p:txBody>
      </p:sp>
      <p:sp>
        <p:nvSpPr>
          <p:cNvPr id="21" name="Rectangle 20"/>
          <p:cNvSpPr/>
          <p:nvPr/>
        </p:nvSpPr>
        <p:spPr>
          <a:xfrm>
            <a:off x="1760701" y="2164736"/>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RUS</a:t>
            </a:r>
          </a:p>
        </p:txBody>
      </p:sp>
      <p:sp>
        <p:nvSpPr>
          <p:cNvPr id="22" name="Rectangle 21"/>
          <p:cNvSpPr/>
          <p:nvPr/>
        </p:nvSpPr>
        <p:spPr>
          <a:xfrm>
            <a:off x="1356508" y="3350807"/>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SWS</a:t>
            </a:r>
          </a:p>
        </p:txBody>
      </p:sp>
      <p:sp>
        <p:nvSpPr>
          <p:cNvPr id="23" name="Rectangle 22"/>
          <p:cNvSpPr/>
          <p:nvPr/>
        </p:nvSpPr>
        <p:spPr>
          <a:xfrm>
            <a:off x="1741818" y="4072552"/>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LECS</a:t>
            </a:r>
          </a:p>
        </p:txBody>
      </p:sp>
      <p:sp>
        <p:nvSpPr>
          <p:cNvPr id="24" name="Rectangle 23"/>
          <p:cNvSpPr/>
          <p:nvPr/>
        </p:nvSpPr>
        <p:spPr>
          <a:xfrm>
            <a:off x="3628919" y="5550022"/>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BR</a:t>
            </a:r>
          </a:p>
        </p:txBody>
      </p:sp>
      <p:sp>
        <p:nvSpPr>
          <p:cNvPr id="25" name="Rectangle 24"/>
          <p:cNvSpPr/>
          <p:nvPr/>
        </p:nvSpPr>
        <p:spPr>
          <a:xfrm rot="2681170">
            <a:off x="3004863" y="5615311"/>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TCH</a:t>
            </a:r>
          </a:p>
        </p:txBody>
      </p:sp>
      <p:sp>
        <p:nvSpPr>
          <p:cNvPr id="26" name="Rectangle 25"/>
          <p:cNvSpPr/>
          <p:nvPr/>
        </p:nvSpPr>
        <p:spPr>
          <a:xfrm>
            <a:off x="3360664" y="5499266"/>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O</a:t>
            </a:r>
          </a:p>
        </p:txBody>
      </p:sp>
      <p:sp>
        <p:nvSpPr>
          <p:cNvPr id="27" name="Rectangle 26"/>
          <p:cNvSpPr/>
          <p:nvPr/>
        </p:nvSpPr>
        <p:spPr>
          <a:xfrm>
            <a:off x="2386716" y="5058316"/>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RE</a:t>
            </a:r>
          </a:p>
        </p:txBody>
      </p:sp>
      <p:sp>
        <p:nvSpPr>
          <p:cNvPr id="28" name="Rectangle 27"/>
          <p:cNvSpPr/>
          <p:nvPr/>
        </p:nvSpPr>
        <p:spPr>
          <a:xfrm>
            <a:off x="2817239" y="4423363"/>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SJR</a:t>
            </a:r>
          </a:p>
        </p:txBody>
      </p:sp>
    </p:spTree>
    <p:extLst>
      <p:ext uri="{BB962C8B-B14F-4D97-AF65-F5344CB8AC3E}">
        <p14:creationId xmlns:p14="http://schemas.microsoft.com/office/powerpoint/2010/main" val="370153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Scenario 3 (3 new K-8s) requires new school boundaries to be established, as the existing boundaries cannot be merged to evenly distribute the students in this scenario (continued)</a:t>
            </a:r>
          </a:p>
        </p:txBody>
      </p:sp>
      <p:sp>
        <p:nvSpPr>
          <p:cNvPr id="7" name="TextBox 6"/>
          <p:cNvSpPr txBox="1"/>
          <p:nvPr/>
        </p:nvSpPr>
        <p:spPr>
          <a:xfrm>
            <a:off x="458178" y="6223856"/>
            <a:ext cx="7930258" cy="160044"/>
          </a:xfrm>
          <a:prstGeom prst="rect">
            <a:avLst/>
          </a:prstGeom>
          <a:noFill/>
        </p:spPr>
        <p:txBody>
          <a:bodyPr wrap="square" lIns="0" tIns="36576" rIns="0" bIns="0" rtlCol="0">
            <a:spAutoFit/>
          </a:bodyPr>
          <a:lstStyle/>
          <a:p>
            <a:pPr eaLnBrk="0" fontAlgn="base" hangingPunct="0">
              <a:spcBef>
                <a:spcPct val="0"/>
              </a:spcBef>
              <a:spcAft>
                <a:spcPct val="0"/>
              </a:spcAft>
            </a:pPr>
            <a:r>
              <a:rPr lang="en-CA" sz="800" dirty="0">
                <a:solidFill>
                  <a:srgbClr val="000000"/>
                </a:solidFill>
              </a:rPr>
              <a:t>ASD-W school transportation software - Busplanner.</a:t>
            </a: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Proposed Burton-Geary (K-8)</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proposed Burton-Geary school boundary would include the grade 6-8 students of the Geary Elementary Community School (GECS) boundary.</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It would include the area between Jordan Street (JS), off Route 655 to the Trans-Canada Highway (TCH).</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Additionally, it includes the 3-8 catchment area of the Burton Elementary School (BES) boundary, and this would extend to the Broad Road (BR) in  Oromocto (O).</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school boundary would include the area across the Saint John River (SJR), along       Route 105 in Sheffield (SF).</a:t>
            </a:r>
          </a:p>
        </p:txBody>
      </p:sp>
      <p:sp>
        <p:nvSpPr>
          <p:cNvPr id="13" name="Rectangle 12"/>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3 New K-8s (Scenario 3)</a:t>
            </a:r>
          </a:p>
        </p:txBody>
      </p:sp>
      <p:grpSp>
        <p:nvGrpSpPr>
          <p:cNvPr id="6" name="Group 5"/>
          <p:cNvGrpSpPr/>
          <p:nvPr/>
        </p:nvGrpSpPr>
        <p:grpSpPr>
          <a:xfrm>
            <a:off x="259774" y="1269285"/>
            <a:ext cx="4617213" cy="2777526"/>
            <a:chOff x="259774" y="1088136"/>
            <a:chExt cx="4617213" cy="2777526"/>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150" t="6645" r="944" b="3461"/>
            <a:stretch/>
          </p:blipFill>
          <p:spPr>
            <a:xfrm>
              <a:off x="259774" y="1115855"/>
              <a:ext cx="4617213" cy="2749807"/>
            </a:xfrm>
            <a:prstGeom prst="rect">
              <a:avLst/>
            </a:prstGeom>
            <a:ln>
              <a:solidFill>
                <a:schemeClr val="tx1"/>
              </a:solidFill>
            </a:ln>
          </p:spPr>
        </p:pic>
        <p:sp>
          <p:nvSpPr>
            <p:cNvPr id="15" name="Rectangle 14"/>
            <p:cNvSpPr/>
            <p:nvPr/>
          </p:nvSpPr>
          <p:spPr>
            <a:xfrm>
              <a:off x="458178" y="1088136"/>
              <a:ext cx="1861532" cy="338554"/>
            </a:xfrm>
            <a:prstGeom prst="rect">
              <a:avLst/>
            </a:prstGeom>
          </p:spPr>
          <p:txBody>
            <a:bodyPr wrap="square">
              <a:spAutoFit/>
            </a:bodyPr>
            <a:lstStyle/>
            <a:p>
              <a:r>
                <a:rPr lang="en-CA" sz="800" b="1" dirty="0"/>
                <a:t>Proposed Burton-Geary K-8 School Boundary</a:t>
              </a:r>
            </a:p>
          </p:txBody>
        </p:sp>
        <p:sp>
          <p:nvSpPr>
            <p:cNvPr id="17" name="Rectangle 16"/>
            <p:cNvSpPr/>
            <p:nvPr/>
          </p:nvSpPr>
          <p:spPr>
            <a:xfrm>
              <a:off x="3255879" y="1453530"/>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BES</a:t>
              </a:r>
            </a:p>
          </p:txBody>
        </p:sp>
        <p:sp>
          <p:nvSpPr>
            <p:cNvPr id="18" name="Rectangle 17"/>
            <p:cNvSpPr/>
            <p:nvPr/>
          </p:nvSpPr>
          <p:spPr>
            <a:xfrm rot="2681170">
              <a:off x="2175176" y="1924810"/>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TCH</a:t>
              </a:r>
            </a:p>
          </p:txBody>
        </p:sp>
        <p:sp>
          <p:nvSpPr>
            <p:cNvPr id="19" name="Rectangle 18"/>
            <p:cNvSpPr/>
            <p:nvPr/>
          </p:nvSpPr>
          <p:spPr>
            <a:xfrm>
              <a:off x="953436" y="2127783"/>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JS</a:t>
              </a:r>
            </a:p>
          </p:txBody>
        </p:sp>
        <p:sp>
          <p:nvSpPr>
            <p:cNvPr id="21" name="Rectangle 20"/>
            <p:cNvSpPr/>
            <p:nvPr/>
          </p:nvSpPr>
          <p:spPr>
            <a:xfrm>
              <a:off x="2313811" y="2663633"/>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GECS</a:t>
              </a:r>
            </a:p>
          </p:txBody>
        </p:sp>
        <p:sp>
          <p:nvSpPr>
            <p:cNvPr id="29" name="Rectangle 28"/>
            <p:cNvSpPr/>
            <p:nvPr/>
          </p:nvSpPr>
          <p:spPr>
            <a:xfrm>
              <a:off x="2421229" y="1814790"/>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BR</a:t>
              </a:r>
            </a:p>
          </p:txBody>
        </p:sp>
        <p:sp>
          <p:nvSpPr>
            <p:cNvPr id="30" name="Rectangle 29"/>
            <p:cNvSpPr/>
            <p:nvPr/>
          </p:nvSpPr>
          <p:spPr>
            <a:xfrm>
              <a:off x="3059575" y="1124681"/>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SF</a:t>
              </a:r>
            </a:p>
          </p:txBody>
        </p:sp>
        <p:sp>
          <p:nvSpPr>
            <p:cNvPr id="31" name="Rectangle 30"/>
            <p:cNvSpPr/>
            <p:nvPr/>
          </p:nvSpPr>
          <p:spPr>
            <a:xfrm>
              <a:off x="1963227" y="1222968"/>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SJR</a:t>
              </a:r>
            </a:p>
          </p:txBody>
        </p:sp>
      </p:grpSp>
      <p:sp>
        <p:nvSpPr>
          <p:cNvPr id="32" name="Rectangle 31"/>
          <p:cNvSpPr/>
          <p:nvPr/>
        </p:nvSpPr>
        <p:spPr>
          <a:xfrm>
            <a:off x="2239229" y="1936560"/>
            <a:ext cx="509138" cy="3612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CA" sz="800" dirty="0">
                <a:solidFill>
                  <a:schemeClr val="tx1"/>
                </a:solidFill>
              </a:rPr>
              <a:t>O</a:t>
            </a:r>
          </a:p>
        </p:txBody>
      </p:sp>
    </p:spTree>
    <p:extLst>
      <p:ext uri="{BB962C8B-B14F-4D97-AF65-F5344CB8AC3E}">
        <p14:creationId xmlns:p14="http://schemas.microsoft.com/office/powerpoint/2010/main" val="96921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Class “D” estimate*: $79.8M to $82.8M would be required for the construction of 3 new K-8 schools, with a cost avoidance of $7.3M in deferred maintenance</a:t>
            </a:r>
          </a:p>
        </p:txBody>
      </p:sp>
      <p:sp>
        <p:nvSpPr>
          <p:cNvPr id="7" name="TextBox 6"/>
          <p:cNvSpPr txBox="1"/>
          <p:nvPr/>
        </p:nvSpPr>
        <p:spPr>
          <a:xfrm>
            <a:off x="458178" y="6223856"/>
            <a:ext cx="7930258"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project team establish the actual space allocation. EECD School Asset Data, School Physical Plant Status Report for Deferred Maintenance. </a:t>
            </a:r>
          </a:p>
          <a:p>
            <a:pPr>
              <a:lnSpc>
                <a:spcPct val="85000"/>
              </a:lnSpc>
              <a:spcAft>
                <a:spcPts val="600"/>
              </a:spcAft>
              <a:buClr>
                <a:schemeClr val="accent2"/>
              </a:buClr>
              <a:buSzPct val="70000"/>
            </a:pP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3 New K-8s School Scenario</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Class “D” estimate* for the 3 new schools is approximately $79.8M to $82.8M, depending on the cost of land and any topographical challenges.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EECD Planning Guidelines recommend a site size of 26 acres each for the two larger K-8 schools </a:t>
            </a:r>
            <a:r>
              <a:rPr lang="en-CA" sz="1200" dirty="0">
                <a:solidFill>
                  <a:srgbClr val="464646"/>
                </a:solidFill>
                <a:cs typeface="ヒラギノ角ゴ Pro W3" charset="0"/>
              </a:rPr>
              <a:t>(Note: in urban areas, site size may be reduced when land is at a premium and/or existing community field/facilities are used offsite).</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cost avoidance for deferred maintenance at the 3 proposed amalgamated schools would be $7.3M, as identified in the EECD School Physical Plant Status Report.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the total school footprint would see an increase in net square metres of 7,659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 for scenario 3.</a:t>
            </a:r>
          </a:p>
        </p:txBody>
      </p:sp>
      <p:sp>
        <p:nvSpPr>
          <p:cNvPr id="13" name="Rectangle 12"/>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3 New K-8s (Scenario 3)</a:t>
            </a:r>
          </a:p>
        </p:txBody>
      </p:sp>
      <p:grpSp>
        <p:nvGrpSpPr>
          <p:cNvPr id="4" name="Group 3"/>
          <p:cNvGrpSpPr/>
          <p:nvPr/>
        </p:nvGrpSpPr>
        <p:grpSpPr>
          <a:xfrm>
            <a:off x="117532" y="1277914"/>
            <a:ext cx="4948399" cy="3964068"/>
            <a:chOff x="117532" y="1088136"/>
            <a:chExt cx="4948399" cy="3964068"/>
          </a:xfrm>
        </p:grpSpPr>
        <p:pic>
          <p:nvPicPr>
            <p:cNvPr id="2" name="Picture 1"/>
            <p:cNvPicPr>
              <a:picLocks noChangeAspect="1"/>
            </p:cNvPicPr>
            <p:nvPr/>
          </p:nvPicPr>
          <p:blipFill>
            <a:blip r:embed="rId2"/>
            <a:stretch>
              <a:fillRect/>
            </a:stretch>
          </p:blipFill>
          <p:spPr>
            <a:xfrm>
              <a:off x="117532" y="1088136"/>
              <a:ext cx="4859616" cy="3946972"/>
            </a:xfrm>
            <a:prstGeom prst="rect">
              <a:avLst/>
            </a:prstGeom>
          </p:spPr>
        </p:pic>
        <p:sp>
          <p:nvSpPr>
            <p:cNvPr id="10" name="Oval 9"/>
            <p:cNvSpPr/>
            <p:nvPr/>
          </p:nvSpPr>
          <p:spPr>
            <a:xfrm>
              <a:off x="4119159" y="3959528"/>
              <a:ext cx="889258" cy="163901"/>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5" name="Oval 14"/>
            <p:cNvSpPr/>
            <p:nvPr/>
          </p:nvSpPr>
          <p:spPr>
            <a:xfrm>
              <a:off x="4176673" y="4887644"/>
              <a:ext cx="889258" cy="16456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pic>
        <p:nvPicPr>
          <p:cNvPr id="8" name="Picture 7"/>
          <p:cNvPicPr>
            <a:picLocks noChangeAspect="1"/>
          </p:cNvPicPr>
          <p:nvPr/>
        </p:nvPicPr>
        <p:blipFill>
          <a:blip r:embed="rId3"/>
          <a:stretch>
            <a:fillRect/>
          </a:stretch>
        </p:blipFill>
        <p:spPr>
          <a:xfrm>
            <a:off x="5796343" y="4478257"/>
            <a:ext cx="2556328" cy="1599157"/>
          </a:xfrm>
          <a:prstGeom prst="rect">
            <a:avLst/>
          </a:prstGeom>
        </p:spPr>
      </p:pic>
      <p:sp>
        <p:nvSpPr>
          <p:cNvPr id="12" name="Oval 11"/>
          <p:cNvSpPr/>
          <p:nvPr/>
        </p:nvSpPr>
        <p:spPr>
          <a:xfrm>
            <a:off x="7951146" y="5919784"/>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295211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745" y="3265477"/>
            <a:ext cx="5525968" cy="2956232"/>
          </a:xfrm>
          <a:prstGeom prst="rect">
            <a:avLst/>
          </a:prstGeom>
        </p:spPr>
      </p:pic>
      <p:sp>
        <p:nvSpPr>
          <p:cNvPr id="14" name="Rounded Rectangle 13"/>
          <p:cNvSpPr/>
          <p:nvPr/>
        </p:nvSpPr>
        <p:spPr bwMode="auto">
          <a:xfrm>
            <a:off x="5822247" y="1088136"/>
            <a:ext cx="328695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Operational Costs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Scenario 3 closes 6 existing schools and amalgamates them into 3 new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and student enrolment projections, the total school footprint would see an increase in net square metres of 7,659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Annual operational costs (excluding staffing) would increase by approximately $80K for the new schools, based on schools of a similar size and efficiency.</a:t>
            </a:r>
          </a:p>
          <a:p>
            <a:pPr marL="285750" lvl="1" indent="-285750" eaLnBrk="0" fontAlgn="base" hangingPunct="0">
              <a:lnSpc>
                <a:spcPct val="90000"/>
              </a:lnSpc>
              <a:spcBef>
                <a:spcPts val="600"/>
              </a:spcBef>
              <a:spcAft>
                <a:spcPts val="200"/>
              </a:spcAft>
              <a:buFont typeface="Arial" panose="020B0604020202020204" pitchFamily="34" charset="0"/>
              <a:buChar char="•"/>
            </a:pPr>
            <a:r>
              <a:rPr lang="en-CA" sz="1200" dirty="0">
                <a:solidFill>
                  <a:srgbClr val="464646"/>
                </a:solidFill>
                <a:cs typeface="ヒラギノ角ゴ Pro W3" charset="0"/>
              </a:rPr>
              <a:t>Busses already commute from the outside communities (Geary Elementary Community School, Burton Elementary School, Gagetown School and Lincoln Elementary) to the Oromocto area for the French Immersion Program. The District anticipates minimum changes in student transportation and associated costs due to the close proximity of the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endParaRPr lang="en-US" sz="1200" dirty="0">
              <a:solidFill>
                <a:srgbClr val="464646"/>
              </a:solidFill>
              <a:cs typeface="ヒラギノ角ゴ Pro W3" charset="0"/>
            </a:endParaRPr>
          </a:p>
        </p:txBody>
      </p:sp>
      <p:sp>
        <p:nvSpPr>
          <p:cNvPr id="15" name="Oval 14"/>
          <p:cNvSpPr/>
          <p:nvPr/>
        </p:nvSpPr>
        <p:spPr>
          <a:xfrm>
            <a:off x="5085980" y="5825352"/>
            <a:ext cx="559732"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7" name="TextBox 16"/>
          <p:cNvSpPr txBox="1"/>
          <p:nvPr/>
        </p:nvSpPr>
        <p:spPr>
          <a:xfrm>
            <a:off x="367987" y="6213081"/>
            <a:ext cx="6359384" cy="215444"/>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t>EECD School Asset Data and ASD-W file: Operating Costs for 2016</a:t>
            </a:r>
            <a:r>
              <a:rPr lang="fr-CA" sz="800" dirty="0">
                <a:solidFill>
                  <a:srgbClr val="000000"/>
                </a:solidFill>
              </a:rPr>
              <a:t>.</a:t>
            </a:r>
            <a:endParaRPr lang="fr-CA" dirty="0">
              <a:solidFill>
                <a:srgbClr val="000000"/>
              </a:solidFill>
            </a:endParaRPr>
          </a:p>
        </p:txBody>
      </p:sp>
      <p:sp>
        <p:nvSpPr>
          <p:cNvPr id="10" name="Title 3"/>
          <p:cNvSpPr txBox="1">
            <a:spLocks/>
          </p:cNvSpPr>
          <p:nvPr/>
        </p:nvSpPr>
        <p:spPr>
          <a:xfrm>
            <a:off x="119744" y="81850"/>
            <a:ext cx="89154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For scenario 3, the annual operational costs would increase by approximately $80K (excluding staffing), based on historical costs for schools of similar size and efficiency</a:t>
            </a: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3 New K-8s (Scenario 3)</a:t>
            </a:r>
          </a:p>
        </p:txBody>
      </p:sp>
      <p:pic>
        <p:nvPicPr>
          <p:cNvPr id="12" name="Picture 11"/>
          <p:cNvPicPr>
            <a:picLocks noChangeAspect="1"/>
          </p:cNvPicPr>
          <p:nvPr/>
        </p:nvPicPr>
        <p:blipFill>
          <a:blip r:embed="rId3"/>
          <a:stretch>
            <a:fillRect/>
          </a:stretch>
        </p:blipFill>
        <p:spPr>
          <a:xfrm>
            <a:off x="119744" y="1079513"/>
            <a:ext cx="5525968" cy="2130870"/>
          </a:xfrm>
          <a:prstGeom prst="rect">
            <a:avLst/>
          </a:prstGeom>
        </p:spPr>
      </p:pic>
    </p:spTree>
    <p:extLst>
      <p:ext uri="{BB962C8B-B14F-4D97-AF65-F5344CB8AC3E}">
        <p14:creationId xmlns:p14="http://schemas.microsoft.com/office/powerpoint/2010/main" val="389738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F – Scenario 4 (School addition/mid-life upgrade of a middle school with 2 new K-5s)</a:t>
            </a:r>
          </a:p>
        </p:txBody>
      </p:sp>
    </p:spTree>
    <p:extLst>
      <p:ext uri="{BB962C8B-B14F-4D97-AF65-F5344CB8AC3E}">
        <p14:creationId xmlns:p14="http://schemas.microsoft.com/office/powerpoint/2010/main" val="187302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Class “D” estimate*: $16.9M would be required for the mid-life upgrade of an amalgamated 6-8 middle school, which exceeds the 50% cost threshold for a new school</a:t>
            </a:r>
          </a:p>
        </p:txBody>
      </p:sp>
      <p:sp>
        <p:nvSpPr>
          <p:cNvPr id="7" name="TextBox 6"/>
          <p:cNvSpPr txBox="1"/>
          <p:nvPr/>
        </p:nvSpPr>
        <p:spPr>
          <a:xfrm>
            <a:off x="458178" y="6223856"/>
            <a:ext cx="7930258"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project team establish the actual space allocation. EECD School Asset Data, School Physical Plant Status Report for Deferred Maintenance. </a:t>
            </a:r>
          </a:p>
          <a:p>
            <a:pPr>
              <a:lnSpc>
                <a:spcPct val="85000"/>
              </a:lnSpc>
              <a:spcAft>
                <a:spcPts val="600"/>
              </a:spcAft>
              <a:buClr>
                <a:schemeClr val="accent2"/>
              </a:buClr>
              <a:buSzPct val="70000"/>
            </a:pP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Mid-Life Upgrade 6-8 with 2 New K-5s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Class “D” estimate* for an amalgamation/mid-life upgrade of a 6-8 middle school (both are same size and design) is approximately $16.9M, with a risk of newly identified maintenance costs once renovations are implemented. A building assessment would be recommended to confirm renovation costs, if scenario is selected.</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This is approximately 68% of the estimated cost for a new 6-8 school.</a:t>
            </a:r>
            <a:r>
              <a:rPr lang="en-US" sz="1200" dirty="0"/>
              <a:t> </a:t>
            </a:r>
            <a:r>
              <a:rPr lang="en-US" sz="1200" dirty="0">
                <a:solidFill>
                  <a:srgbClr val="464646"/>
                </a:solidFill>
                <a:cs typeface="ヒラギノ角ゴ Pro W3" charset="0"/>
              </a:rPr>
              <a:t>EECD planning “rule of thumb” in determining the tipping point between building a new school or renovating an existing school/new addition is when the cost of the deferred maintenance and a new addition exceeds 50% of the cost of a new building.</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the total school footprint would see an increase in net square metres of 3,593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 for scenario 4.</a:t>
            </a:r>
          </a:p>
        </p:txBody>
      </p:sp>
      <p:sp>
        <p:nvSpPr>
          <p:cNvPr id="10" name="Oval 9"/>
          <p:cNvSpPr/>
          <p:nvPr/>
        </p:nvSpPr>
        <p:spPr>
          <a:xfrm>
            <a:off x="3947511" y="6070960"/>
            <a:ext cx="444629" cy="164507"/>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Mid-Life Upgrade 6-8 and 2 new K-5s (Scenario 4)</a:t>
            </a:r>
          </a:p>
        </p:txBody>
      </p:sp>
      <p:pic>
        <p:nvPicPr>
          <p:cNvPr id="2" name="Picture 1"/>
          <p:cNvPicPr>
            <a:picLocks noChangeAspect="1"/>
          </p:cNvPicPr>
          <p:nvPr/>
        </p:nvPicPr>
        <p:blipFill>
          <a:blip r:embed="rId2"/>
          <a:stretch>
            <a:fillRect/>
          </a:stretch>
        </p:blipFill>
        <p:spPr>
          <a:xfrm>
            <a:off x="358486" y="1088136"/>
            <a:ext cx="3947047" cy="5120640"/>
          </a:xfrm>
          <a:prstGeom prst="rect">
            <a:avLst/>
          </a:prstGeom>
        </p:spPr>
      </p:pic>
      <p:sp>
        <p:nvSpPr>
          <p:cNvPr id="4" name="Rectangle 3"/>
          <p:cNvSpPr/>
          <p:nvPr/>
        </p:nvSpPr>
        <p:spPr>
          <a:xfrm>
            <a:off x="336637" y="4606507"/>
            <a:ext cx="3977522" cy="836762"/>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pic>
        <p:nvPicPr>
          <p:cNvPr id="8" name="Picture 7"/>
          <p:cNvPicPr>
            <a:picLocks noChangeAspect="1"/>
          </p:cNvPicPr>
          <p:nvPr/>
        </p:nvPicPr>
        <p:blipFill>
          <a:blip r:embed="rId3"/>
          <a:stretch>
            <a:fillRect/>
          </a:stretch>
        </p:blipFill>
        <p:spPr>
          <a:xfrm>
            <a:off x="5796344" y="4581006"/>
            <a:ext cx="2556328" cy="1580874"/>
          </a:xfrm>
          <a:prstGeom prst="rect">
            <a:avLst/>
          </a:prstGeom>
        </p:spPr>
      </p:pic>
      <p:sp>
        <p:nvSpPr>
          <p:cNvPr id="12" name="Oval 11"/>
          <p:cNvSpPr/>
          <p:nvPr/>
        </p:nvSpPr>
        <p:spPr>
          <a:xfrm>
            <a:off x="7951146" y="6006044"/>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97005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9774" y="105117"/>
            <a:ext cx="8851074" cy="860400"/>
          </a:xfrm>
        </p:spPr>
        <p:txBody>
          <a:bodyPr/>
          <a:lstStyle/>
          <a:p>
            <a:r>
              <a:rPr lang="en-US" sz="2400" dirty="0"/>
              <a:t>Both of the Oromocto middle school properties have limited to no space available for a school addition in an amalgamated 6-8 mid-life upgrade project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Mid-Life Upgrade 6-8 with 2 New K-5s</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EECD Planning Guidelines recommend a site size of 26 acres for a 6-8 middle school of 759 students (2026-27). </a:t>
            </a:r>
            <a:r>
              <a:rPr lang="en-CA" sz="1200" dirty="0">
                <a:solidFill>
                  <a:srgbClr val="464646"/>
                </a:solidFill>
                <a:cs typeface="ヒラギノ角ゴ Pro W3" charset="0"/>
              </a:rPr>
              <a:t>(Note: In urban areas, site size may be reduced when land is at a premium and/or existing community field/facilities are used offsite).</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Ridgeview Middle School property has 4.7 acres of land or 18% of the recommended site size.</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Ridgeview property is located on the corner of Broad Road and Waasis Road, with Oromocto Public Hospital to the north and Oromocto Turf Field to the west.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Harold Peterson Middle School property has      5.6 acres of land or 22% of the recommended site size.</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Harold Peterson property is located on the corner of St. Lawrence Avenue and Miramichi Road, with commercial property and the Oromocto Community Centre to the north and the Gesner Splash Pad and a play field to the west.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Both of the Oromocto middle school properties have limited to no space available for a school addition of 5,111 m2 (both schools are currently 5,508 m2) in a potential amalgamated 6-8 mid-life upgrade project.</a:t>
            </a: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Mid-Life Upgrade 6-8 and 2 new K-5s (Scenario 4)</a:t>
            </a:r>
          </a:p>
        </p:txBody>
      </p:sp>
      <p:pic>
        <p:nvPicPr>
          <p:cNvPr id="2" name="Picture 1"/>
          <p:cNvPicPr>
            <a:picLocks noChangeAspect="1"/>
          </p:cNvPicPr>
          <p:nvPr/>
        </p:nvPicPr>
        <p:blipFill rotWithShape="1">
          <a:blip r:embed="rId2"/>
          <a:srcRect l="15378" t="14026" r="19340" b="16373"/>
          <a:stretch/>
        </p:blipFill>
        <p:spPr>
          <a:xfrm>
            <a:off x="320159" y="1095558"/>
            <a:ext cx="3967169" cy="2384328"/>
          </a:xfrm>
          <a:prstGeom prst="rect">
            <a:avLst/>
          </a:prstGeom>
        </p:spPr>
      </p:pic>
      <p:pic>
        <p:nvPicPr>
          <p:cNvPr id="3" name="Picture 2"/>
          <p:cNvPicPr>
            <a:picLocks noChangeAspect="1"/>
          </p:cNvPicPr>
          <p:nvPr/>
        </p:nvPicPr>
        <p:blipFill rotWithShape="1">
          <a:blip r:embed="rId3"/>
          <a:srcRect l="36145" t="19663" r="5606" b="6983"/>
          <a:stretch/>
        </p:blipFill>
        <p:spPr>
          <a:xfrm>
            <a:off x="328786" y="3529470"/>
            <a:ext cx="3962204" cy="2688010"/>
          </a:xfrm>
          <a:prstGeom prst="rect">
            <a:avLst/>
          </a:prstGeom>
        </p:spPr>
      </p:pic>
      <p:sp>
        <p:nvSpPr>
          <p:cNvPr id="10" name="TextBox 9"/>
          <p:cNvSpPr txBox="1"/>
          <p:nvPr/>
        </p:nvSpPr>
        <p:spPr>
          <a:xfrm>
            <a:off x="450859" y="6222829"/>
            <a:ext cx="6625095"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t>
            </a:r>
            <a:r>
              <a:rPr lang="en-US" sz="800" dirty="0"/>
              <a:t>GeoNB Viewer: </a:t>
            </a:r>
            <a:r>
              <a:rPr lang="en-US" sz="800" u="sng" dirty="0">
                <a:hlinkClick r:id="rId4"/>
              </a:rPr>
              <a:t>http://geonb.snb.ca/geonb/</a:t>
            </a:r>
            <a:r>
              <a:rPr lang="en-US" sz="800" dirty="0"/>
              <a:t>, </a:t>
            </a:r>
            <a:r>
              <a:rPr lang="en-CA" sz="800" dirty="0">
                <a:solidFill>
                  <a:srgbClr val="000000"/>
                </a:solidFill>
              </a:rPr>
              <a:t>site visit and EECD Planning Guidelines for Educational Facilities.</a:t>
            </a:r>
            <a:endParaRPr lang="fr-CA" sz="800" dirty="0">
              <a:solidFill>
                <a:srgbClr val="000000"/>
              </a:solidFill>
            </a:endParaRPr>
          </a:p>
        </p:txBody>
      </p:sp>
      <p:sp>
        <p:nvSpPr>
          <p:cNvPr id="13" name="TextBox 12"/>
          <p:cNvSpPr txBox="1"/>
          <p:nvPr/>
        </p:nvSpPr>
        <p:spPr>
          <a:xfrm>
            <a:off x="1919617" y="2538153"/>
            <a:ext cx="1843789"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tx2"/>
                </a:solidFill>
              </a:rPr>
              <a:t>Ridgeview Middle School</a:t>
            </a:r>
          </a:p>
        </p:txBody>
      </p:sp>
      <p:sp>
        <p:nvSpPr>
          <p:cNvPr id="14" name="TextBox 13"/>
          <p:cNvSpPr txBox="1"/>
          <p:nvPr/>
        </p:nvSpPr>
        <p:spPr>
          <a:xfrm>
            <a:off x="2227297" y="5652311"/>
            <a:ext cx="1843789"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tx2"/>
                </a:solidFill>
              </a:rPr>
              <a:t>Harold Peterson        Middle School</a:t>
            </a:r>
          </a:p>
        </p:txBody>
      </p:sp>
      <p:sp>
        <p:nvSpPr>
          <p:cNvPr id="15" name="TextBox 14"/>
          <p:cNvSpPr txBox="1"/>
          <p:nvPr/>
        </p:nvSpPr>
        <p:spPr>
          <a:xfrm>
            <a:off x="826297" y="4539693"/>
            <a:ext cx="936702"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Gesner Splash Pad</a:t>
            </a:r>
          </a:p>
        </p:txBody>
      </p:sp>
      <p:sp>
        <p:nvSpPr>
          <p:cNvPr id="16" name="TextBox 15"/>
          <p:cNvSpPr txBox="1"/>
          <p:nvPr/>
        </p:nvSpPr>
        <p:spPr>
          <a:xfrm>
            <a:off x="348974" y="3769067"/>
            <a:ext cx="936702"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Gesner Street Elementary School</a:t>
            </a:r>
          </a:p>
        </p:txBody>
      </p:sp>
      <p:sp>
        <p:nvSpPr>
          <p:cNvPr id="17" name="TextBox 16"/>
          <p:cNvSpPr txBox="1"/>
          <p:nvPr/>
        </p:nvSpPr>
        <p:spPr>
          <a:xfrm rot="2294069">
            <a:off x="781652" y="5392782"/>
            <a:ext cx="124860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St. Lawrence Avenue</a:t>
            </a:r>
          </a:p>
        </p:txBody>
      </p:sp>
      <p:sp>
        <p:nvSpPr>
          <p:cNvPr id="18" name="TextBox 17"/>
          <p:cNvSpPr txBox="1"/>
          <p:nvPr/>
        </p:nvSpPr>
        <p:spPr>
          <a:xfrm rot="16528455">
            <a:off x="2866368" y="5139742"/>
            <a:ext cx="124860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Miramichi Road</a:t>
            </a:r>
          </a:p>
        </p:txBody>
      </p:sp>
      <p:sp>
        <p:nvSpPr>
          <p:cNvPr id="19" name="TextBox 18"/>
          <p:cNvSpPr txBox="1"/>
          <p:nvPr/>
        </p:nvSpPr>
        <p:spPr>
          <a:xfrm>
            <a:off x="3158777" y="6089956"/>
            <a:ext cx="461914"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Rotary</a:t>
            </a:r>
          </a:p>
        </p:txBody>
      </p:sp>
      <p:sp>
        <p:nvSpPr>
          <p:cNvPr id="20" name="TextBox 19"/>
          <p:cNvSpPr txBox="1"/>
          <p:nvPr/>
        </p:nvSpPr>
        <p:spPr>
          <a:xfrm>
            <a:off x="2921383" y="4639770"/>
            <a:ext cx="936702"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Commercial Property</a:t>
            </a:r>
          </a:p>
        </p:txBody>
      </p:sp>
      <p:sp>
        <p:nvSpPr>
          <p:cNvPr id="21" name="TextBox 20"/>
          <p:cNvSpPr txBox="1"/>
          <p:nvPr/>
        </p:nvSpPr>
        <p:spPr>
          <a:xfrm>
            <a:off x="2227297" y="4084750"/>
            <a:ext cx="80960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Oromocto Community Centre</a:t>
            </a:r>
          </a:p>
        </p:txBody>
      </p:sp>
      <p:sp>
        <p:nvSpPr>
          <p:cNvPr id="22" name="TextBox 21"/>
          <p:cNvSpPr txBox="1"/>
          <p:nvPr/>
        </p:nvSpPr>
        <p:spPr>
          <a:xfrm>
            <a:off x="1151223" y="4165885"/>
            <a:ext cx="936702"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Play Field</a:t>
            </a:r>
          </a:p>
        </p:txBody>
      </p:sp>
      <p:sp>
        <p:nvSpPr>
          <p:cNvPr id="23" name="TextBox 22"/>
          <p:cNvSpPr txBox="1"/>
          <p:nvPr/>
        </p:nvSpPr>
        <p:spPr>
          <a:xfrm>
            <a:off x="2526339" y="1623356"/>
            <a:ext cx="809606"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Oromocto Public Hospital</a:t>
            </a:r>
          </a:p>
        </p:txBody>
      </p:sp>
      <p:sp>
        <p:nvSpPr>
          <p:cNvPr id="24" name="TextBox 23"/>
          <p:cNvSpPr txBox="1"/>
          <p:nvPr/>
        </p:nvSpPr>
        <p:spPr>
          <a:xfrm rot="225532">
            <a:off x="985808" y="2848519"/>
            <a:ext cx="124860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Waasis Road</a:t>
            </a:r>
          </a:p>
        </p:txBody>
      </p:sp>
      <p:sp>
        <p:nvSpPr>
          <p:cNvPr id="25" name="TextBox 24"/>
          <p:cNvSpPr txBox="1"/>
          <p:nvPr/>
        </p:nvSpPr>
        <p:spPr>
          <a:xfrm rot="257107">
            <a:off x="613519" y="2239323"/>
            <a:ext cx="936702"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Oromocto Turf Field</a:t>
            </a:r>
          </a:p>
        </p:txBody>
      </p:sp>
      <p:sp>
        <p:nvSpPr>
          <p:cNvPr id="26" name="TextBox 25"/>
          <p:cNvSpPr txBox="1"/>
          <p:nvPr/>
        </p:nvSpPr>
        <p:spPr>
          <a:xfrm rot="3541779">
            <a:off x="3286188" y="2419550"/>
            <a:ext cx="124860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Broad Road</a:t>
            </a:r>
          </a:p>
        </p:txBody>
      </p:sp>
      <p:sp>
        <p:nvSpPr>
          <p:cNvPr id="27" name="TextBox 26"/>
          <p:cNvSpPr txBox="1"/>
          <p:nvPr/>
        </p:nvSpPr>
        <p:spPr>
          <a:xfrm>
            <a:off x="337480" y="3317618"/>
            <a:ext cx="1051374"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tx2"/>
                </a:solidFill>
              </a:rPr>
              <a:t>Oromocto High School</a:t>
            </a:r>
          </a:p>
        </p:txBody>
      </p:sp>
    </p:spTree>
    <p:extLst>
      <p:ext uri="{BB962C8B-B14F-4D97-AF65-F5344CB8AC3E}">
        <p14:creationId xmlns:p14="http://schemas.microsoft.com/office/powerpoint/2010/main" val="258265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994" y="3319299"/>
            <a:ext cx="5504813" cy="2915357"/>
          </a:xfrm>
          <a:prstGeom prst="rect">
            <a:avLst/>
          </a:prstGeom>
        </p:spPr>
      </p:pic>
      <p:sp>
        <p:nvSpPr>
          <p:cNvPr id="14" name="Rounded Rectangle 13"/>
          <p:cNvSpPr/>
          <p:nvPr/>
        </p:nvSpPr>
        <p:spPr bwMode="auto">
          <a:xfrm>
            <a:off x="5822247" y="1088136"/>
            <a:ext cx="328695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Operational Costs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Scenario 4 closes 5 existing schools and amalgamates them into 2 new schools and 1 mid-life upgrade.</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and student enrolment projections, the total school footprint would see an increase in net square metres of 3,593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Annual operational costs (excluding staffing) would increase by approximately $49K for the new schools, based on schools of a similar size and efficiency.</a:t>
            </a:r>
          </a:p>
          <a:p>
            <a:pPr marL="285750" lvl="1" indent="-285750" eaLnBrk="0" fontAlgn="base" hangingPunct="0">
              <a:lnSpc>
                <a:spcPct val="90000"/>
              </a:lnSpc>
              <a:spcBef>
                <a:spcPts val="600"/>
              </a:spcBef>
              <a:spcAft>
                <a:spcPts val="200"/>
              </a:spcAft>
              <a:buFont typeface="Arial" panose="020B0604020202020204" pitchFamily="34" charset="0"/>
              <a:buChar char="•"/>
            </a:pPr>
            <a:r>
              <a:rPr lang="en-CA" sz="1200" dirty="0">
                <a:solidFill>
                  <a:srgbClr val="464646"/>
                </a:solidFill>
                <a:cs typeface="ヒラギノ角ゴ Pro W3" charset="0"/>
              </a:rPr>
              <a:t>Busses already commute from the outside communities (Geary Elementary Community School, Burton Elementary School, Gagetown School and Lincoln Elementary) to the Oromocto area for the French Immersion Program. The District anticipates minimum changes in student transportation and associated costs due to the close proximity of the Oromocto schools.</a:t>
            </a:r>
          </a:p>
        </p:txBody>
      </p:sp>
      <p:sp>
        <p:nvSpPr>
          <p:cNvPr id="15" name="Oval 14"/>
          <p:cNvSpPr/>
          <p:nvPr/>
        </p:nvSpPr>
        <p:spPr>
          <a:xfrm>
            <a:off x="5111858" y="5842604"/>
            <a:ext cx="559732"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7" name="TextBox 16"/>
          <p:cNvSpPr txBox="1"/>
          <p:nvPr/>
        </p:nvSpPr>
        <p:spPr>
          <a:xfrm>
            <a:off x="367987" y="6213081"/>
            <a:ext cx="6359384" cy="215444"/>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t>EECD School Asset Data and ASD-W file: Operating Costs for 2016</a:t>
            </a:r>
            <a:r>
              <a:rPr lang="fr-CA" sz="800" dirty="0">
                <a:solidFill>
                  <a:srgbClr val="000000"/>
                </a:solidFill>
              </a:rPr>
              <a:t>.</a:t>
            </a:r>
            <a:endParaRPr lang="fr-CA" dirty="0">
              <a:solidFill>
                <a:srgbClr val="000000"/>
              </a:solidFill>
            </a:endParaRPr>
          </a:p>
        </p:txBody>
      </p:sp>
      <p:sp>
        <p:nvSpPr>
          <p:cNvPr id="10" name="Title 3"/>
          <p:cNvSpPr txBox="1">
            <a:spLocks/>
          </p:cNvSpPr>
          <p:nvPr/>
        </p:nvSpPr>
        <p:spPr>
          <a:xfrm>
            <a:off x="119744" y="81850"/>
            <a:ext cx="89154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For scenario 4, the annual operational costs would increase by approximately $49K (excluding staffing), based on historical costs for schools of similar size and efficiency</a:t>
            </a: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Mid-Life Upgrade 6-8 and 2 new K-5s (Scenario 4)</a:t>
            </a:r>
          </a:p>
        </p:txBody>
      </p:sp>
      <p:pic>
        <p:nvPicPr>
          <p:cNvPr id="9" name="Picture 8"/>
          <p:cNvPicPr>
            <a:picLocks noChangeAspect="1"/>
          </p:cNvPicPr>
          <p:nvPr/>
        </p:nvPicPr>
        <p:blipFill>
          <a:blip r:embed="rId3"/>
          <a:stretch>
            <a:fillRect/>
          </a:stretch>
        </p:blipFill>
        <p:spPr>
          <a:xfrm>
            <a:off x="119744" y="1114018"/>
            <a:ext cx="5525968" cy="2130870"/>
          </a:xfrm>
          <a:prstGeom prst="rect">
            <a:avLst/>
          </a:prstGeom>
        </p:spPr>
      </p:pic>
    </p:spTree>
    <p:extLst>
      <p:ext uri="{BB962C8B-B14F-4D97-AF65-F5344CB8AC3E}">
        <p14:creationId xmlns:p14="http://schemas.microsoft.com/office/powerpoint/2010/main" val="3232887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G – Scenario 5 (Close the 6 existing schools and replace with a new K-2, 3-5 and 6-8)</a:t>
            </a:r>
          </a:p>
        </p:txBody>
      </p:sp>
    </p:spTree>
    <p:extLst>
      <p:ext uri="{BB962C8B-B14F-4D97-AF65-F5344CB8AC3E}">
        <p14:creationId xmlns:p14="http://schemas.microsoft.com/office/powerpoint/2010/main" val="234854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5 potential scenarios for the infrastructure review to be summarized</a:t>
            </a:r>
          </a:p>
        </p:txBody>
      </p:sp>
      <p:sp>
        <p:nvSpPr>
          <p:cNvPr id="3" name="Rectangle 2"/>
          <p:cNvSpPr/>
          <p:nvPr/>
        </p:nvSpPr>
        <p:spPr>
          <a:xfrm>
            <a:off x="357102" y="1137287"/>
            <a:ext cx="8662207" cy="5052665"/>
          </a:xfrm>
          <a:prstGeom prst="rect">
            <a:avLst/>
          </a:prstGeom>
        </p:spPr>
        <p:txBody>
          <a:bodyPr wrap="square">
            <a:spAutoFit/>
          </a:bodyPr>
          <a:lstStyle/>
          <a:p>
            <a:pPr eaLnBrk="0" fontAlgn="base" hangingPunct="0">
              <a:spcBef>
                <a:spcPct val="0"/>
              </a:spcBef>
              <a:spcAft>
                <a:spcPts val="1000"/>
              </a:spcAft>
            </a:pPr>
            <a:r>
              <a:rPr lang="en-US" sz="1600" dirty="0">
                <a:solidFill>
                  <a:schemeClr val="bg1"/>
                </a:solidFill>
                <a:cs typeface="Arial" pitchFamily="34" charset="0"/>
              </a:rPr>
              <a:t>The following scenarios were included within the scope of the Oromocto schools infrastructure planning review. Each scenario was based on space requirements identified in the EECD Planning Guidelines for Educational Facilities, with enrolment projections for the schools developed by mapping 2016 Census (Statistics Canada) to the school boundaries in order to determine future space requirements: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1:</a:t>
            </a:r>
            <a:r>
              <a:rPr lang="en-US" sz="1600" dirty="0">
                <a:solidFill>
                  <a:schemeClr val="bg1"/>
                </a:solidFill>
                <a:cs typeface="Arial" pitchFamily="34" charset="0"/>
              </a:rPr>
              <a:t> </a:t>
            </a:r>
            <a:r>
              <a:rPr lang="en-CA" sz="1600" dirty="0">
                <a:solidFill>
                  <a:schemeClr val="bg1"/>
                </a:solidFill>
                <a:cs typeface="Arial" pitchFamily="34" charset="0"/>
              </a:rPr>
              <a:t>Close all six schools within scope and replace them with a new 6-8 middle school (currently 663 combined students) and two K-5 elementary schools (currently 565 combined students for Assiniboine Avenue Elementary and Hubbard Avenue Elementary schools; and 524 combined students for Gesner Street Elementary and Summerhill Street Elementary schools). Develop a Class “D” (± 30%) estimate for the construction costs of the 3 new schools. Determine their future space requirements, and whether there is potential benefit from adjusting the school boundaries.</a:t>
            </a:r>
            <a:endParaRPr lang="en-US" sz="1600"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2:</a:t>
            </a:r>
            <a:r>
              <a:rPr lang="en-US" sz="1600" dirty="0">
                <a:solidFill>
                  <a:schemeClr val="bg1"/>
                </a:solidFill>
                <a:cs typeface="Arial" pitchFamily="34" charset="0"/>
              </a:rPr>
              <a:t> </a:t>
            </a:r>
            <a:r>
              <a:rPr lang="en-CA" sz="1600" dirty="0">
                <a:solidFill>
                  <a:schemeClr val="bg1"/>
                </a:solidFill>
                <a:cs typeface="Arial" pitchFamily="34" charset="0"/>
              </a:rPr>
              <a:t>Close all six schools within scope and replace them with two new K-8 schools (currently 878 combined students for Assiniboine Avenue Elementary, Hubbard Avenue Elementary and Ridgeview Middle schools; and 874 combined students for Gesner Street Elementary, Summerhill Street Elementary and Harold Peterson Middle schools). Develop a Class “D” (± 30%) estimate for the construction costs of the new schools. Determine their future space requirements, and whether there is potential benefit from adjusting the school boundaries.</a:t>
            </a:r>
            <a:endParaRPr lang="en-US" sz="1600" dirty="0">
              <a:solidFill>
                <a:schemeClr val="bg1"/>
              </a:solidFill>
              <a:cs typeface="Arial" pitchFamily="34" charset="0"/>
            </a:endParaRPr>
          </a:p>
        </p:txBody>
      </p:sp>
      <p:sp>
        <p:nvSpPr>
          <p:cNvPr id="5" name="TextBox 4"/>
          <p:cNvSpPr txBox="1"/>
          <p:nvPr/>
        </p:nvSpPr>
        <p:spPr>
          <a:xfrm>
            <a:off x="367987" y="6213081"/>
            <a:ext cx="6625095"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ASD-W: 2017-18 enrolment statistics.</a:t>
            </a:r>
            <a:endParaRPr lang="fr-CA" sz="800" dirty="0">
              <a:solidFill>
                <a:srgbClr val="000000"/>
              </a:solidFill>
            </a:endParaRPr>
          </a:p>
        </p:txBody>
      </p:sp>
    </p:spTree>
    <p:extLst>
      <p:ext uri="{BB962C8B-B14F-4D97-AF65-F5344CB8AC3E}">
        <p14:creationId xmlns:p14="http://schemas.microsoft.com/office/powerpoint/2010/main" val="3020067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7171" y="3221477"/>
            <a:ext cx="4819490" cy="2062680"/>
          </a:xfrm>
          <a:prstGeom prst="rect">
            <a:avLst/>
          </a:prstGeom>
        </p:spPr>
      </p:pic>
      <p:pic>
        <p:nvPicPr>
          <p:cNvPr id="3" name="Picture 2"/>
          <p:cNvPicPr>
            <a:picLocks noChangeAspect="1"/>
          </p:cNvPicPr>
          <p:nvPr/>
        </p:nvPicPr>
        <p:blipFill>
          <a:blip r:embed="rId4"/>
          <a:stretch>
            <a:fillRect/>
          </a:stretch>
        </p:blipFill>
        <p:spPr>
          <a:xfrm>
            <a:off x="137170" y="1096776"/>
            <a:ext cx="4833449" cy="2068654"/>
          </a:xfrm>
          <a:prstGeom prst="rect">
            <a:avLst/>
          </a:prstGeom>
        </p:spPr>
      </p:pic>
      <p:sp>
        <p:nvSpPr>
          <p:cNvPr id="5" name="Title 3"/>
          <p:cNvSpPr txBox="1">
            <a:spLocks/>
          </p:cNvSpPr>
          <p:nvPr/>
        </p:nvSpPr>
        <p:spPr>
          <a:xfrm>
            <a:off x="119785" y="81850"/>
            <a:ext cx="9021838"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Based on enrolment projection results, a new K-2 school for Oromocto would be sized for 590 students, and the 3-5 school sized for 627 students (depending on project start time)  </a:t>
            </a:r>
          </a:p>
        </p:txBody>
      </p:sp>
      <p:sp>
        <p:nvSpPr>
          <p:cNvPr id="6" name="TextBox 5"/>
          <p:cNvSpPr txBox="1"/>
          <p:nvPr/>
        </p:nvSpPr>
        <p:spPr>
          <a:xfrm>
            <a:off x="395373" y="6208240"/>
            <a:ext cx="8247883" cy="338554"/>
          </a:xfrm>
          <a:prstGeom prst="rect">
            <a:avLst/>
          </a:prstGeom>
          <a:noFill/>
        </p:spPr>
        <p:txBody>
          <a:bodyPr wrap="square" rtlCol="0">
            <a:spAutoFit/>
          </a:bodyPr>
          <a:lstStyle/>
          <a:p>
            <a:pPr eaLnBrk="0" fontAlgn="base" hangingPunct="0">
              <a:spcBef>
                <a:spcPct val="0"/>
              </a:spcBef>
              <a:spcAft>
                <a:spcPct val="0"/>
              </a:spcAft>
            </a:pPr>
            <a:r>
              <a:rPr lang="en-CA" sz="800" dirty="0"/>
              <a:t>Source: </a:t>
            </a:r>
            <a:r>
              <a:rPr lang="en-CA" sz="800" dirty="0">
                <a:solidFill>
                  <a:srgbClr val="000000"/>
                </a:solidFill>
              </a:rPr>
              <a:t>ASD-W: 2017-18 enrolment statistics, EECD Policy, Planning Summary Statistics, </a:t>
            </a:r>
            <a:r>
              <a:rPr lang="en-CA" sz="800" dirty="0"/>
              <a:t>EECD Planning Guidelines for Educational Facilities,</a:t>
            </a:r>
            <a:r>
              <a:rPr lang="en-CA" sz="800" dirty="0">
                <a:solidFill>
                  <a:srgbClr val="000000"/>
                </a:solidFill>
              </a:rPr>
              <a:t> </a:t>
            </a:r>
            <a:r>
              <a:rPr lang="en-CA" sz="800" dirty="0"/>
              <a:t>and </a:t>
            </a:r>
            <a:r>
              <a:rPr lang="en-CA" sz="800" dirty="0">
                <a:solidFill>
                  <a:srgbClr val="000000"/>
                </a:solidFill>
              </a:rPr>
              <a:t>Statistics Canada 2016 Census</a:t>
            </a:r>
            <a:r>
              <a:rPr lang="en-US" sz="800" dirty="0"/>
              <a:t>: </a:t>
            </a:r>
            <a:r>
              <a:rPr lang="en-US" sz="800" dirty="0">
                <a:hlinkClick r:id="rId5"/>
              </a:rPr>
              <a:t>http://www12.statcan.gc.ca/census-recensement/2016/as-sa/fogs-spg/desc/Facts-desc_Age.cfm?LANG=Eng&amp;GK=CSD&amp;GC=1301006&amp;TOPIC=2&amp;#fd1_1</a:t>
            </a:r>
            <a:r>
              <a:rPr lang="en-CA" sz="800" dirty="0">
                <a:solidFill>
                  <a:srgbClr val="000000"/>
                </a:solidFill>
              </a:rPr>
              <a:t>.</a:t>
            </a:r>
          </a:p>
        </p:txBody>
      </p:sp>
      <p:sp>
        <p:nvSpPr>
          <p:cNvPr id="2" name="TextBox 1"/>
          <p:cNvSpPr txBox="1"/>
          <p:nvPr/>
        </p:nvSpPr>
        <p:spPr>
          <a:xfrm>
            <a:off x="3688671" y="1107992"/>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15" name="Oval 14"/>
          <p:cNvSpPr/>
          <p:nvPr/>
        </p:nvSpPr>
        <p:spPr>
          <a:xfrm>
            <a:off x="3316132" y="2631101"/>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9" name="TextBox 18"/>
          <p:cNvSpPr txBox="1"/>
          <p:nvPr/>
        </p:nvSpPr>
        <p:spPr>
          <a:xfrm>
            <a:off x="154424" y="5304458"/>
            <a:ext cx="4819489" cy="89870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Note: Statistics from the dissemination areas of the 2016 Census were mapped to the school boundaries and the ASD-W 2017-18 enrolment statistics to project the enrolment. It was assumed that both schools would have an EFI program.</a:t>
            </a:r>
          </a:p>
          <a:p>
            <a:pPr>
              <a:lnSpc>
                <a:spcPct val="85000"/>
              </a:lnSpc>
              <a:spcAft>
                <a:spcPts val="600"/>
              </a:spcAft>
              <a:buClr>
                <a:schemeClr val="accent2"/>
              </a:buClr>
              <a:buSzPct val="70000"/>
            </a:pPr>
            <a:r>
              <a:rPr lang="en-CA" sz="1000" dirty="0">
                <a:solidFill>
                  <a:schemeClr val="bg1"/>
                </a:solidFill>
              </a:rPr>
              <a:t>The entry point for the EFI program was changed from grade 3 to grade 1 in 2017-18. The two additional grades of EFI will increase the number of students attending Oromocto schools from the surrounding rural schools.</a:t>
            </a:r>
          </a:p>
        </p:txBody>
      </p:sp>
      <p:sp>
        <p:nvSpPr>
          <p:cNvPr id="14" name="Rectangle 13"/>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K-2, 3-5 and 6-8 (Scenario 5)</a:t>
            </a:r>
          </a:p>
        </p:txBody>
      </p:sp>
      <p:sp>
        <p:nvSpPr>
          <p:cNvPr id="17" name="Rounded Rectangle 16"/>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New K-2, 3-5 and 6-8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Enrolment projections indicate an increase in      K-5 student population during the 10-year planning horizon (as was seen in the 2016 Census data and for the entry point change of the EFI program).</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2027-28 was projected with the most students (590 for Assiniboine Avenue/Gesner Street and 627 for Hubbard Avenue/Summerhill Street) after the period of potential construction.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schools would be larger than a typically sized elementary school. The EECD Planning Guidelines note a regular elementary school is typically sized between 200 and 500 students.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For comparison, based on 2016-17 school statistics, GNB had 6 K-2 and 4 grade 3-5 schools. 3 of the K-2 and 3 of the grade 3-5 schools were considered regular sized schools. The average student enrolment for these regular sized schools was 239 for K-2 and 264 for grade 3-5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There were no K-2 or 3-5 schools whose enrolment exceeded 500 students in 2016-17. The largest of these school types were:</a:t>
            </a:r>
          </a:p>
          <a:p>
            <a:pPr marL="742950" lvl="2"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Assiniboine Avenue Elementary K-2 (251)</a:t>
            </a:r>
          </a:p>
          <a:p>
            <a:pPr marL="742950" lvl="2" indent="-285750" eaLnBrk="0" fontAlgn="base" hangingPunct="0">
              <a:lnSpc>
                <a:spcPct val="90000"/>
              </a:lnSpc>
              <a:spcAft>
                <a:spcPts val="800"/>
              </a:spcAft>
              <a:buFont typeface="Arial" panose="020B0604020202020204" pitchFamily="34" charset="0"/>
              <a:buChar char="•"/>
            </a:pPr>
            <a:r>
              <a:rPr lang="en-US" sz="1200" dirty="0">
                <a:solidFill>
                  <a:srgbClr val="464646"/>
                </a:solidFill>
                <a:cs typeface="ヒラギノ角ゴ Pro W3" charset="0"/>
              </a:rPr>
              <a:t>Hubbard Avenue Elementary 3-5 (298)</a:t>
            </a:r>
          </a:p>
          <a:p>
            <a:pPr marL="285750" lvl="1" indent="-285750" eaLnBrk="0" fontAlgn="base" hangingPunct="0">
              <a:lnSpc>
                <a:spcPct val="90000"/>
              </a:lnSpc>
              <a:buFont typeface="Arial" panose="020B0604020202020204" pitchFamily="34" charset="0"/>
              <a:buChar char="•"/>
            </a:pPr>
            <a:r>
              <a:rPr lang="en-US" sz="1200" dirty="0">
                <a:solidFill>
                  <a:srgbClr val="464646"/>
                </a:solidFill>
                <a:cs typeface="ヒラギノ角ゴ Pro W3" charset="0"/>
              </a:rPr>
              <a:t>As per scenario 1, a new 6-8 middle school would be sized to 759 students.</a:t>
            </a:r>
          </a:p>
        </p:txBody>
      </p:sp>
      <p:sp>
        <p:nvSpPr>
          <p:cNvPr id="16" name="TextBox 15"/>
          <p:cNvSpPr txBox="1"/>
          <p:nvPr/>
        </p:nvSpPr>
        <p:spPr>
          <a:xfrm>
            <a:off x="3685795" y="3278962"/>
            <a:ext cx="947694" cy="4555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solidFill>
                  <a:schemeClr val="bg1"/>
                </a:solidFill>
              </a:rPr>
              <a:t>Project start-up would  depend on DEC and GNB approval</a:t>
            </a:r>
          </a:p>
        </p:txBody>
      </p:sp>
      <p:sp>
        <p:nvSpPr>
          <p:cNvPr id="20" name="Oval 19"/>
          <p:cNvSpPr/>
          <p:nvPr/>
        </p:nvSpPr>
        <p:spPr>
          <a:xfrm>
            <a:off x="3321886" y="4741705"/>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720962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532" y="1232913"/>
            <a:ext cx="4859616" cy="4548230"/>
          </a:xfrm>
          <a:prstGeom prst="rect">
            <a:avLst/>
          </a:prstGeom>
        </p:spPr>
      </p:pic>
      <p:sp>
        <p:nvSpPr>
          <p:cNvPr id="5" name="Title 3"/>
          <p:cNvSpPr>
            <a:spLocks noGrp="1"/>
          </p:cNvSpPr>
          <p:nvPr>
            <p:ph type="title"/>
          </p:nvPr>
        </p:nvSpPr>
        <p:spPr>
          <a:xfrm>
            <a:off x="259774" y="105117"/>
            <a:ext cx="8851074" cy="860400"/>
          </a:xfrm>
        </p:spPr>
        <p:txBody>
          <a:bodyPr/>
          <a:lstStyle/>
          <a:p>
            <a:r>
              <a:rPr lang="en-US" sz="2400" dirty="0"/>
              <a:t>Class “D” estimate*: $69.2M to $72.2M would be required for the construction of a new K-2, 3-5, and a 6-8 middle school, with a cost avoidance of $7.3M in deferred maintenance</a:t>
            </a:r>
          </a:p>
        </p:txBody>
      </p:sp>
      <p:sp>
        <p:nvSpPr>
          <p:cNvPr id="7" name="TextBox 6"/>
          <p:cNvSpPr txBox="1"/>
          <p:nvPr/>
        </p:nvSpPr>
        <p:spPr>
          <a:xfrm>
            <a:off x="458178" y="6223856"/>
            <a:ext cx="7930258"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project team establish the actual space allocation. EECD School Asset Data, School Physical Plant Status Report for Deferred Maintenance. </a:t>
            </a:r>
          </a:p>
          <a:p>
            <a:pPr>
              <a:lnSpc>
                <a:spcPct val="85000"/>
              </a:lnSpc>
              <a:spcAft>
                <a:spcPts val="600"/>
              </a:spcAft>
              <a:buClr>
                <a:schemeClr val="accent2"/>
              </a:buClr>
              <a:buSzPct val="70000"/>
            </a:pPr>
            <a:r>
              <a:rPr lang="en-CA" sz="800" dirty="0"/>
              <a:t> </a:t>
            </a:r>
          </a:p>
        </p:txBody>
      </p:sp>
      <p:sp>
        <p:nvSpPr>
          <p:cNvPr id="9" name="Rounded Rectangle 8"/>
          <p:cNvSpPr/>
          <p:nvPr/>
        </p:nvSpPr>
        <p:spPr bwMode="auto">
          <a:xfrm>
            <a:off x="5008417" y="1088136"/>
            <a:ext cx="410078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2 K-5 and a 6-8 School Scenario</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Class “D” estimate* for the 3 new schools is approximately $69.2M to $72.2M, depending on the cost of land and any topographical challenges.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EECD Planning Guidelines recommend a site size of 24 acres each for the two elementary schools and 26 acres for the middle school </a:t>
            </a:r>
            <a:r>
              <a:rPr lang="en-CA" sz="1200" dirty="0">
                <a:solidFill>
                  <a:srgbClr val="464646"/>
                </a:solidFill>
                <a:cs typeface="ヒラギノ角ゴ Pro W3" charset="0"/>
              </a:rPr>
              <a:t>(Note: in urban areas, site size may be reduced when land is at a premium and/or existing community field/facilities are used offsite).</a:t>
            </a:r>
            <a:endParaRPr lang="en-US" sz="1200" dirty="0">
              <a:solidFill>
                <a:srgbClr val="464646"/>
              </a:solidFill>
              <a:cs typeface="ヒラギノ角ゴ Pro W3" charset="0"/>
            </a:endParaRP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The cost avoidance for deferred maintenance at the 3 proposed amalgamated schools would be $7.3M, as identified in the EECD School Physical Plant Status Report.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the total school footprint would see an increase in net square metres of 1,726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 for scenario 5.</a:t>
            </a:r>
          </a:p>
        </p:txBody>
      </p:sp>
      <p:sp>
        <p:nvSpPr>
          <p:cNvPr id="10" name="Oval 9"/>
          <p:cNvSpPr/>
          <p:nvPr/>
        </p:nvSpPr>
        <p:spPr>
          <a:xfrm>
            <a:off x="4106173" y="5502982"/>
            <a:ext cx="889258" cy="293238"/>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1" name="Rectangle 10"/>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K-2, 3-5 and 6-8 (Scenario 5)</a:t>
            </a:r>
          </a:p>
        </p:txBody>
      </p:sp>
      <p:pic>
        <p:nvPicPr>
          <p:cNvPr id="4" name="Picture 3"/>
          <p:cNvPicPr>
            <a:picLocks noChangeAspect="1"/>
          </p:cNvPicPr>
          <p:nvPr/>
        </p:nvPicPr>
        <p:blipFill>
          <a:blip r:embed="rId3"/>
          <a:stretch>
            <a:fillRect/>
          </a:stretch>
        </p:blipFill>
        <p:spPr>
          <a:xfrm>
            <a:off x="5769859" y="4489039"/>
            <a:ext cx="2577897" cy="1720072"/>
          </a:xfrm>
          <a:prstGeom prst="rect">
            <a:avLst/>
          </a:prstGeom>
        </p:spPr>
      </p:pic>
      <p:sp>
        <p:nvSpPr>
          <p:cNvPr id="12" name="Oval 11"/>
          <p:cNvSpPr/>
          <p:nvPr/>
        </p:nvSpPr>
        <p:spPr>
          <a:xfrm>
            <a:off x="7953547" y="6042855"/>
            <a:ext cx="432000"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3448934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64" y="3263481"/>
            <a:ext cx="5534367" cy="2953867"/>
          </a:xfrm>
          <a:prstGeom prst="rect">
            <a:avLst/>
          </a:prstGeom>
        </p:spPr>
      </p:pic>
      <p:sp>
        <p:nvSpPr>
          <p:cNvPr id="14" name="Rounded Rectangle 13"/>
          <p:cNvSpPr/>
          <p:nvPr/>
        </p:nvSpPr>
        <p:spPr bwMode="auto">
          <a:xfrm>
            <a:off x="5822247" y="1088136"/>
            <a:ext cx="3286952" cy="5120640"/>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ts val="200"/>
              </a:spcBef>
              <a:spcAft>
                <a:spcPts val="200"/>
              </a:spcAft>
            </a:pPr>
            <a:r>
              <a:rPr lang="en-US" sz="1400" b="1" dirty="0">
                <a:solidFill>
                  <a:srgbClr val="464646"/>
                </a:solidFill>
                <a:cs typeface="ヒラギノ角ゴ Pro W3" charset="0"/>
              </a:rPr>
              <a:t>Operational Costs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Scenario 5 closes 6 existing schools and amalgamates them into 3 new schools.</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Based on the current EECD Planning Guidelines and student enrolment projections, the total school footprint would see an increase in net square metres of 1,726 m</a:t>
            </a:r>
            <a:r>
              <a:rPr lang="en-US" sz="1200" baseline="30000" dirty="0">
                <a:solidFill>
                  <a:srgbClr val="464646"/>
                </a:solidFill>
                <a:cs typeface="ヒラギノ角ゴ Pro W3" charset="0"/>
              </a:rPr>
              <a:t>2</a:t>
            </a:r>
            <a:r>
              <a:rPr lang="en-US" sz="1200" dirty="0">
                <a:solidFill>
                  <a:srgbClr val="464646"/>
                </a:solidFill>
                <a:cs typeface="ヒラギノ角ゴ Pro W3" charset="0"/>
              </a:rPr>
              <a:t>.</a:t>
            </a:r>
          </a:p>
          <a:p>
            <a:pPr marL="285750" lvl="1" indent="-285750" eaLnBrk="0" fontAlgn="base" hangingPunct="0">
              <a:lnSpc>
                <a:spcPct val="90000"/>
              </a:lnSpc>
              <a:spcBef>
                <a:spcPts val="600"/>
              </a:spcBef>
              <a:spcAft>
                <a:spcPts val="200"/>
              </a:spcAft>
              <a:buFont typeface="Arial" panose="020B0604020202020204" pitchFamily="34" charset="0"/>
              <a:buChar char="•"/>
            </a:pPr>
            <a:r>
              <a:rPr lang="en-US" sz="1200" dirty="0">
                <a:solidFill>
                  <a:srgbClr val="464646"/>
                </a:solidFill>
                <a:cs typeface="ヒラギノ角ゴ Pro W3" charset="0"/>
              </a:rPr>
              <a:t>Annual operational costs (excluding staffing) would decrease by approximately $34K for the new schools, based on schools of a similar size and efficiency. There are no K-2 and 3-5 schools to this scale, therefore a K-5 elementary school was used for comparison.</a:t>
            </a:r>
          </a:p>
          <a:p>
            <a:pPr marL="285750" lvl="1" indent="-285750" eaLnBrk="0" fontAlgn="base" hangingPunct="0">
              <a:lnSpc>
                <a:spcPct val="90000"/>
              </a:lnSpc>
              <a:spcBef>
                <a:spcPts val="600"/>
              </a:spcBef>
              <a:spcAft>
                <a:spcPts val="200"/>
              </a:spcAft>
              <a:buFont typeface="Arial" panose="020B0604020202020204" pitchFamily="34" charset="0"/>
              <a:buChar char="•"/>
            </a:pPr>
            <a:r>
              <a:rPr lang="en-CA" sz="1200" dirty="0">
                <a:solidFill>
                  <a:srgbClr val="464646"/>
                </a:solidFill>
                <a:cs typeface="ヒラギノ角ゴ Pro W3" charset="0"/>
              </a:rPr>
              <a:t>Busses already commute from the outside communities (Geary Elementary Community School, Burton Elementary School, Gagetown School and Lincoln Elementary) to the Oromocto area for the French Immersion Program. The District anticipates minimum changes in student transportation and associated costs due to the close proximity of the Oromocto schools.</a:t>
            </a:r>
          </a:p>
          <a:p>
            <a:pPr marL="285750" lvl="1" indent="-285750" eaLnBrk="0" fontAlgn="base" hangingPunct="0">
              <a:lnSpc>
                <a:spcPct val="90000"/>
              </a:lnSpc>
              <a:spcBef>
                <a:spcPts val="600"/>
              </a:spcBef>
              <a:spcAft>
                <a:spcPts val="200"/>
              </a:spcAft>
              <a:buFont typeface="Arial" panose="020B0604020202020204" pitchFamily="34" charset="0"/>
              <a:buChar char="•"/>
            </a:pPr>
            <a:endParaRPr lang="en-US" sz="1200" dirty="0">
              <a:solidFill>
                <a:srgbClr val="464646"/>
              </a:solidFill>
              <a:cs typeface="ヒラギノ角ゴ Pro W3" charset="0"/>
            </a:endParaRPr>
          </a:p>
        </p:txBody>
      </p:sp>
      <p:sp>
        <p:nvSpPr>
          <p:cNvPr id="15" name="Oval 14"/>
          <p:cNvSpPr/>
          <p:nvPr/>
        </p:nvSpPr>
        <p:spPr>
          <a:xfrm>
            <a:off x="5085980" y="5816726"/>
            <a:ext cx="559732" cy="15763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7" name="TextBox 16"/>
          <p:cNvSpPr txBox="1"/>
          <p:nvPr/>
        </p:nvSpPr>
        <p:spPr>
          <a:xfrm>
            <a:off x="367987" y="6213081"/>
            <a:ext cx="6359384" cy="215444"/>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t>EECD School Asset Data and ASD-W file: Operating Costs for 2016</a:t>
            </a:r>
            <a:r>
              <a:rPr lang="fr-CA" sz="800" dirty="0">
                <a:solidFill>
                  <a:srgbClr val="000000"/>
                </a:solidFill>
              </a:rPr>
              <a:t>.</a:t>
            </a:r>
            <a:endParaRPr lang="fr-CA" dirty="0">
              <a:solidFill>
                <a:srgbClr val="000000"/>
              </a:solidFill>
            </a:endParaRPr>
          </a:p>
        </p:txBody>
      </p:sp>
      <p:sp>
        <p:nvSpPr>
          <p:cNvPr id="9" name="Rectangle 8"/>
          <p:cNvSpPr/>
          <p:nvPr/>
        </p:nvSpPr>
        <p:spPr>
          <a:xfrm>
            <a:off x="5183816" y="6576138"/>
            <a:ext cx="3009208" cy="1791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CA" sz="800" b="1" dirty="0">
                <a:solidFill>
                  <a:srgbClr val="464646"/>
                </a:solidFill>
              </a:rPr>
              <a:t>New Schools: K-2, 3-5 and 6-8 (Scenario 5)</a:t>
            </a:r>
          </a:p>
        </p:txBody>
      </p:sp>
      <p:sp>
        <p:nvSpPr>
          <p:cNvPr id="10" name="Title 3"/>
          <p:cNvSpPr txBox="1">
            <a:spLocks/>
          </p:cNvSpPr>
          <p:nvPr/>
        </p:nvSpPr>
        <p:spPr>
          <a:xfrm>
            <a:off x="119744" y="81850"/>
            <a:ext cx="89154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For scenario 5, the annual operational costs would decrease by approximately $34K (excluding staffing), based on historical costs for schools of similar size and efficiency</a:t>
            </a:r>
          </a:p>
        </p:txBody>
      </p:sp>
      <p:pic>
        <p:nvPicPr>
          <p:cNvPr id="11" name="Picture 10"/>
          <p:cNvPicPr>
            <a:picLocks noChangeAspect="1"/>
          </p:cNvPicPr>
          <p:nvPr/>
        </p:nvPicPr>
        <p:blipFill>
          <a:blip r:embed="rId3"/>
          <a:stretch>
            <a:fillRect/>
          </a:stretch>
        </p:blipFill>
        <p:spPr>
          <a:xfrm>
            <a:off x="119744" y="1079510"/>
            <a:ext cx="5525968" cy="2130870"/>
          </a:xfrm>
          <a:prstGeom prst="rect">
            <a:avLst/>
          </a:prstGeom>
        </p:spPr>
      </p:pic>
    </p:spTree>
    <p:extLst>
      <p:ext uri="{BB962C8B-B14F-4D97-AF65-F5344CB8AC3E}">
        <p14:creationId xmlns:p14="http://schemas.microsoft.com/office/powerpoint/2010/main" val="2008869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46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967" y="1519922"/>
            <a:ext cx="1963400" cy="147255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25" y="4623955"/>
            <a:ext cx="1982694" cy="14870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383" y="4642657"/>
            <a:ext cx="1957760" cy="14683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4127" y="1535423"/>
            <a:ext cx="1966788" cy="147509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4672" y="1524848"/>
            <a:ext cx="1985883" cy="148941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909" y="1521781"/>
            <a:ext cx="1980786" cy="146883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5925" y="3068523"/>
            <a:ext cx="1966788" cy="147509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7967" y="3068523"/>
            <a:ext cx="1973893" cy="1480420"/>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3383" y="3079040"/>
            <a:ext cx="1987172" cy="1490379"/>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909" y="3075311"/>
            <a:ext cx="1986794" cy="1490096"/>
          </a:xfrm>
          <a:prstGeom prst="rect">
            <a:avLst/>
          </a:prstGeom>
        </p:spPr>
      </p:pic>
      <p:sp>
        <p:nvSpPr>
          <p:cNvPr id="5" name="Title 3"/>
          <p:cNvSpPr>
            <a:spLocks noGrp="1"/>
          </p:cNvSpPr>
          <p:nvPr>
            <p:ph type="title"/>
          </p:nvPr>
        </p:nvSpPr>
        <p:spPr>
          <a:xfrm>
            <a:off x="175849" y="97690"/>
            <a:ext cx="8926587" cy="860400"/>
          </a:xfrm>
        </p:spPr>
        <p:txBody>
          <a:bodyPr/>
          <a:lstStyle/>
          <a:p>
            <a:r>
              <a:rPr lang="en-US" sz="2400" dirty="0"/>
              <a:t>Context – </a:t>
            </a:r>
            <a:r>
              <a:rPr lang="en-CA" sz="2400" dirty="0"/>
              <a:t>Visual comparison of space types in the schools illustrates some of the pedagogical space compared to the EECD Planning Guidelines, and cracking in masonry (1 of 2)</a:t>
            </a:r>
            <a:endParaRPr lang="en-US" sz="2400" dirty="0"/>
          </a:p>
        </p:txBody>
      </p:sp>
      <p:sp>
        <p:nvSpPr>
          <p:cNvPr id="3" name="Rectangle 2"/>
          <p:cNvSpPr/>
          <p:nvPr/>
        </p:nvSpPr>
        <p:spPr>
          <a:xfrm>
            <a:off x="189796" y="1109784"/>
            <a:ext cx="2153036" cy="332154"/>
          </a:xfrm>
          <a:prstGeom prst="rect">
            <a:avLst/>
          </a:prstGeom>
          <a:solidFill>
            <a:srgbClr val="FFE600"/>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lumMod val="75000"/>
                    <a:lumOff val="25000"/>
                  </a:schemeClr>
                </a:solidFill>
              </a:rPr>
              <a:t>Assiniboine Avenue Elementary</a:t>
            </a:r>
          </a:p>
          <a:p>
            <a:pPr algn="ctr"/>
            <a:r>
              <a:rPr lang="en-CA" sz="900" b="1" dirty="0">
                <a:solidFill>
                  <a:schemeClr val="tx1">
                    <a:lumMod val="75000"/>
                    <a:lumOff val="25000"/>
                  </a:schemeClr>
                </a:solidFill>
              </a:rPr>
              <a:t>(K-2), built in 1957</a:t>
            </a:r>
          </a:p>
        </p:txBody>
      </p:sp>
      <p:sp>
        <p:nvSpPr>
          <p:cNvPr id="19" name="Rectangle 18"/>
          <p:cNvSpPr/>
          <p:nvPr/>
        </p:nvSpPr>
        <p:spPr>
          <a:xfrm>
            <a:off x="2423305"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Gesner Street Elementary</a:t>
            </a:r>
          </a:p>
          <a:p>
            <a:pPr algn="ctr"/>
            <a:r>
              <a:rPr lang="en-CA" sz="900" b="1" dirty="0">
                <a:solidFill>
                  <a:schemeClr val="tx1"/>
                </a:solidFill>
              </a:rPr>
              <a:t>(K-2), built in 1959</a:t>
            </a:r>
          </a:p>
        </p:txBody>
      </p:sp>
      <p:sp>
        <p:nvSpPr>
          <p:cNvPr id="20" name="Rectangle 19"/>
          <p:cNvSpPr/>
          <p:nvPr/>
        </p:nvSpPr>
        <p:spPr>
          <a:xfrm>
            <a:off x="4655987"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Hubbard Avenue Elementary</a:t>
            </a:r>
          </a:p>
          <a:p>
            <a:pPr algn="ctr"/>
            <a:r>
              <a:rPr lang="en-CA" sz="900" b="1" dirty="0">
                <a:solidFill>
                  <a:schemeClr val="tx1"/>
                </a:solidFill>
              </a:rPr>
              <a:t>(3-5), built in 1957</a:t>
            </a:r>
          </a:p>
        </p:txBody>
      </p:sp>
      <p:sp>
        <p:nvSpPr>
          <p:cNvPr id="21" name="Rectangle 20"/>
          <p:cNvSpPr/>
          <p:nvPr/>
        </p:nvSpPr>
        <p:spPr>
          <a:xfrm>
            <a:off x="6888669"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Summerhill Street Elementary</a:t>
            </a:r>
          </a:p>
          <a:p>
            <a:pPr algn="ctr"/>
            <a:r>
              <a:rPr lang="en-CA" sz="900" b="1" dirty="0">
                <a:solidFill>
                  <a:schemeClr val="tx1"/>
                </a:solidFill>
              </a:rPr>
              <a:t>(3-5), built in 1959</a:t>
            </a:r>
          </a:p>
        </p:txBody>
      </p:sp>
      <p:sp>
        <p:nvSpPr>
          <p:cNvPr id="56" name="Rectangle 55"/>
          <p:cNvSpPr/>
          <p:nvPr/>
        </p:nvSpPr>
        <p:spPr>
          <a:xfrm>
            <a:off x="2514114" y="5891697"/>
            <a:ext cx="2137405" cy="2192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Cracking in Brick Exterior Wall</a:t>
            </a:r>
          </a:p>
        </p:txBody>
      </p:sp>
      <p:sp>
        <p:nvSpPr>
          <p:cNvPr id="57" name="Rounded Rectangle 56"/>
          <p:cNvSpPr/>
          <p:nvPr/>
        </p:nvSpPr>
        <p:spPr bwMode="auto">
          <a:xfrm>
            <a:off x="4655987" y="4569061"/>
            <a:ext cx="4385718" cy="1663773"/>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All of the schools had signs of potential differential settlement with cracking in the stairwell masonry. Masonry cracking was identified in previous building assessments, with report recommendations being tracked in a data base by ASD-W.</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The average sized classroom is smaller than EECD Planning Guidelines specify for kindergarten and regular sized for grades 1-5.</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The single gyms are undersized compared to the EECD Planning Guidelines by approximately 40 m</a:t>
            </a:r>
            <a:r>
              <a:rPr lang="en-US" sz="1000" baseline="30000" dirty="0">
                <a:cs typeface="ヒラギノ角ゴ Pro W3" charset="0"/>
              </a:rPr>
              <a:t>2</a:t>
            </a:r>
            <a:r>
              <a:rPr lang="en-US" sz="1000" dirty="0">
                <a:cs typeface="ヒラギノ角ゴ Pro W3" charset="0"/>
              </a:rPr>
              <a:t>.</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Accessibility has not been identified as an issue on the deferred maintenance list for these schools. </a:t>
            </a:r>
          </a:p>
        </p:txBody>
      </p:sp>
      <p:sp>
        <p:nvSpPr>
          <p:cNvPr id="28" name="Rectangle 27"/>
          <p:cNvSpPr/>
          <p:nvPr/>
        </p:nvSpPr>
        <p:spPr>
          <a:xfrm>
            <a:off x="7080514" y="4209963"/>
            <a:ext cx="2137405" cy="286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(Elementary)</a:t>
            </a:r>
          </a:p>
          <a:p>
            <a:r>
              <a:rPr lang="en-CA" sz="800" b="1" dirty="0">
                <a:solidFill>
                  <a:schemeClr val="tx2"/>
                </a:solidFill>
              </a:rPr>
              <a:t>Guidelines: 380 m</a:t>
            </a:r>
            <a:r>
              <a:rPr lang="en-CA" sz="800" b="1" baseline="30000" dirty="0">
                <a:solidFill>
                  <a:schemeClr val="tx2"/>
                </a:solidFill>
              </a:rPr>
              <a:t>2</a:t>
            </a:r>
            <a:r>
              <a:rPr lang="en-CA" sz="800" b="1" dirty="0">
                <a:solidFill>
                  <a:schemeClr val="tx2"/>
                </a:solidFill>
              </a:rPr>
              <a:t> / Actual 343 m</a:t>
            </a:r>
            <a:r>
              <a:rPr lang="en-CA" sz="800" b="1" baseline="30000" dirty="0">
                <a:solidFill>
                  <a:schemeClr val="tx2"/>
                </a:solidFill>
              </a:rPr>
              <a:t>2</a:t>
            </a:r>
          </a:p>
          <a:p>
            <a:endParaRPr lang="en-CA" sz="800" b="1" dirty="0">
              <a:solidFill>
                <a:schemeClr val="tx1"/>
              </a:solidFill>
            </a:endParaRPr>
          </a:p>
        </p:txBody>
      </p:sp>
      <p:sp>
        <p:nvSpPr>
          <p:cNvPr id="35" name="Rectangle 34"/>
          <p:cNvSpPr/>
          <p:nvPr/>
        </p:nvSpPr>
        <p:spPr>
          <a:xfrm>
            <a:off x="4779857" y="4212710"/>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(Elementary)</a:t>
            </a:r>
          </a:p>
          <a:p>
            <a:r>
              <a:rPr lang="en-CA" sz="800" b="1" dirty="0">
                <a:solidFill>
                  <a:schemeClr val="tx2"/>
                </a:solidFill>
              </a:rPr>
              <a:t>Guidelines: 380 m</a:t>
            </a:r>
            <a:r>
              <a:rPr lang="en-CA" sz="800" b="1" baseline="30000" dirty="0">
                <a:solidFill>
                  <a:schemeClr val="tx2"/>
                </a:solidFill>
              </a:rPr>
              <a:t>2</a:t>
            </a:r>
            <a:r>
              <a:rPr lang="en-CA" sz="800" b="1" dirty="0">
                <a:solidFill>
                  <a:schemeClr val="tx2"/>
                </a:solidFill>
              </a:rPr>
              <a:t> / Actual 398 m</a:t>
            </a:r>
            <a:r>
              <a:rPr lang="en-CA" sz="800" b="1" baseline="30000" dirty="0">
                <a:solidFill>
                  <a:schemeClr val="tx2"/>
                </a:solidFill>
              </a:rPr>
              <a:t>2</a:t>
            </a:r>
          </a:p>
          <a:p>
            <a:endParaRPr lang="en-CA" sz="800" b="1" dirty="0">
              <a:solidFill>
                <a:schemeClr val="tx2"/>
              </a:solidFill>
            </a:endParaRPr>
          </a:p>
        </p:txBody>
      </p:sp>
      <p:sp>
        <p:nvSpPr>
          <p:cNvPr id="36" name="Rectangle 35"/>
          <p:cNvSpPr/>
          <p:nvPr/>
        </p:nvSpPr>
        <p:spPr>
          <a:xfrm>
            <a:off x="4767967" y="2576222"/>
            <a:ext cx="2137405" cy="4242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Library</a:t>
            </a:r>
          </a:p>
          <a:p>
            <a:r>
              <a:rPr lang="en-CA" sz="800" b="1" dirty="0">
                <a:solidFill>
                  <a:schemeClr val="tx2"/>
                </a:solidFill>
              </a:rPr>
              <a:t>Guidelines: 139 m</a:t>
            </a:r>
            <a:r>
              <a:rPr lang="en-CA" sz="800" b="1" baseline="30000" dirty="0">
                <a:solidFill>
                  <a:schemeClr val="tx2"/>
                </a:solidFill>
              </a:rPr>
              <a:t>2</a:t>
            </a:r>
            <a:r>
              <a:rPr lang="en-CA" sz="800" b="1" dirty="0">
                <a:solidFill>
                  <a:schemeClr val="tx2"/>
                </a:solidFill>
              </a:rPr>
              <a:t> (based on enrolment) / Actual 161 m</a:t>
            </a:r>
            <a:r>
              <a:rPr lang="en-CA" sz="800" b="1" baseline="30000" dirty="0">
                <a:solidFill>
                  <a:schemeClr val="tx2"/>
                </a:solidFill>
              </a:rPr>
              <a:t>2</a:t>
            </a:r>
          </a:p>
          <a:p>
            <a:endParaRPr lang="en-CA" sz="800" b="1" dirty="0">
              <a:solidFill>
                <a:schemeClr val="tx2"/>
              </a:solidFill>
            </a:endParaRPr>
          </a:p>
        </p:txBody>
      </p:sp>
      <p:sp>
        <p:nvSpPr>
          <p:cNvPr id="37" name="Rectangle 36"/>
          <p:cNvSpPr/>
          <p:nvPr/>
        </p:nvSpPr>
        <p:spPr>
          <a:xfrm>
            <a:off x="2563125" y="4209245"/>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(Elementary)</a:t>
            </a:r>
          </a:p>
          <a:p>
            <a:r>
              <a:rPr lang="en-CA" sz="800" b="1" dirty="0">
                <a:solidFill>
                  <a:schemeClr val="tx2"/>
                </a:solidFill>
              </a:rPr>
              <a:t>Guidelines: 380 m</a:t>
            </a:r>
            <a:r>
              <a:rPr lang="en-CA" sz="800" b="1" baseline="30000" dirty="0">
                <a:solidFill>
                  <a:schemeClr val="tx2"/>
                </a:solidFill>
              </a:rPr>
              <a:t>2</a:t>
            </a:r>
            <a:r>
              <a:rPr lang="en-CA" sz="800" b="1" dirty="0">
                <a:solidFill>
                  <a:schemeClr val="tx2"/>
                </a:solidFill>
              </a:rPr>
              <a:t> / Actual 343 m</a:t>
            </a:r>
            <a:r>
              <a:rPr lang="en-CA" sz="800" b="1" baseline="30000" dirty="0">
                <a:solidFill>
                  <a:schemeClr val="tx2"/>
                </a:solidFill>
              </a:rPr>
              <a:t>2</a:t>
            </a:r>
          </a:p>
          <a:p>
            <a:endParaRPr lang="en-CA" sz="800" b="1" dirty="0">
              <a:solidFill>
                <a:schemeClr val="tx2"/>
              </a:solidFill>
            </a:endParaRPr>
          </a:p>
        </p:txBody>
      </p:sp>
      <p:sp>
        <p:nvSpPr>
          <p:cNvPr id="40" name="Rectangle 39"/>
          <p:cNvSpPr/>
          <p:nvPr/>
        </p:nvSpPr>
        <p:spPr>
          <a:xfrm>
            <a:off x="297909" y="1478217"/>
            <a:ext cx="2137405" cy="3182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CA" sz="800" b="1" dirty="0">
              <a:solidFill>
                <a:schemeClr val="tx1"/>
              </a:solidFill>
            </a:endParaRPr>
          </a:p>
          <a:p>
            <a:r>
              <a:rPr lang="en-CA" sz="800" b="1" dirty="0">
                <a:solidFill>
                  <a:schemeClr val="tx1"/>
                </a:solidFill>
              </a:rPr>
              <a:t>Cracking In Stairwell Masonry</a:t>
            </a:r>
            <a:endParaRPr lang="en-CA" sz="800" b="1" baseline="30000" dirty="0">
              <a:solidFill>
                <a:schemeClr val="tx1"/>
              </a:solidFill>
            </a:endParaRPr>
          </a:p>
          <a:p>
            <a:endParaRPr lang="en-CA" sz="800" b="1" dirty="0">
              <a:solidFill>
                <a:schemeClr val="tx2"/>
              </a:solidFill>
            </a:endParaRPr>
          </a:p>
        </p:txBody>
      </p:sp>
      <p:sp>
        <p:nvSpPr>
          <p:cNvPr id="42" name="Rectangle 41"/>
          <p:cNvSpPr/>
          <p:nvPr/>
        </p:nvSpPr>
        <p:spPr>
          <a:xfrm>
            <a:off x="323789" y="4211010"/>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(Elementary)</a:t>
            </a:r>
          </a:p>
          <a:p>
            <a:r>
              <a:rPr lang="en-CA" sz="800" b="1" dirty="0">
                <a:solidFill>
                  <a:schemeClr val="tx2"/>
                </a:solidFill>
              </a:rPr>
              <a:t>Guidelines: 380 m</a:t>
            </a:r>
            <a:r>
              <a:rPr lang="en-CA" sz="800" b="1" baseline="30000" dirty="0">
                <a:solidFill>
                  <a:schemeClr val="tx2"/>
                </a:solidFill>
              </a:rPr>
              <a:t>2</a:t>
            </a:r>
            <a:r>
              <a:rPr lang="en-CA" sz="800" b="1" dirty="0">
                <a:solidFill>
                  <a:schemeClr val="tx2"/>
                </a:solidFill>
              </a:rPr>
              <a:t> / Actual 343 m</a:t>
            </a:r>
            <a:r>
              <a:rPr lang="en-CA" sz="800" b="1" baseline="30000" dirty="0">
                <a:solidFill>
                  <a:schemeClr val="tx2"/>
                </a:solidFill>
              </a:rPr>
              <a:t>2</a:t>
            </a:r>
          </a:p>
          <a:p>
            <a:endParaRPr lang="en-CA" sz="800" b="1" dirty="0">
              <a:solidFill>
                <a:schemeClr val="tx2"/>
              </a:solidFill>
            </a:endParaRPr>
          </a:p>
        </p:txBody>
      </p:sp>
      <p:sp>
        <p:nvSpPr>
          <p:cNvPr id="48" name="TextBox 47"/>
          <p:cNvSpPr txBox="1"/>
          <p:nvPr/>
        </p:nvSpPr>
        <p:spPr>
          <a:xfrm>
            <a:off x="367986" y="6213081"/>
            <a:ext cx="7820049"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ASD-W school site visits, EECD school drawings, EECD Planning Guidelines for Educational Facilities and ASD-W District Projects List.</a:t>
            </a:r>
            <a:endParaRPr lang="en-CA" dirty="0">
              <a:solidFill>
                <a:srgbClr val="000000"/>
              </a:solidFill>
            </a:endParaRPr>
          </a:p>
        </p:txBody>
      </p:sp>
      <p:sp>
        <p:nvSpPr>
          <p:cNvPr id="39" name="Rectangle 38"/>
          <p:cNvSpPr/>
          <p:nvPr/>
        </p:nvSpPr>
        <p:spPr>
          <a:xfrm>
            <a:off x="244239" y="5666467"/>
            <a:ext cx="2137405" cy="444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General Classroom</a:t>
            </a:r>
          </a:p>
          <a:p>
            <a:r>
              <a:rPr lang="en-CA" sz="800" b="1" dirty="0">
                <a:solidFill>
                  <a:schemeClr val="tx2"/>
                </a:solidFill>
              </a:rPr>
              <a:t>Guidelines: 90 m</a:t>
            </a:r>
            <a:r>
              <a:rPr lang="en-CA" sz="800" b="1" baseline="30000" dirty="0">
                <a:solidFill>
                  <a:schemeClr val="tx2"/>
                </a:solidFill>
              </a:rPr>
              <a:t>2</a:t>
            </a:r>
            <a:r>
              <a:rPr lang="en-CA" sz="800" b="1" dirty="0">
                <a:solidFill>
                  <a:schemeClr val="tx2"/>
                </a:solidFill>
              </a:rPr>
              <a:t> for K / 70 m</a:t>
            </a:r>
            <a:r>
              <a:rPr lang="en-CA" sz="800" b="1" baseline="30000" dirty="0">
                <a:solidFill>
                  <a:schemeClr val="tx2"/>
                </a:solidFill>
              </a:rPr>
              <a:t>2</a:t>
            </a:r>
            <a:r>
              <a:rPr lang="en-CA" sz="800" b="1" dirty="0">
                <a:solidFill>
                  <a:schemeClr val="tx2"/>
                </a:solidFill>
              </a:rPr>
              <a:t> for G1-5 </a:t>
            </a:r>
          </a:p>
          <a:p>
            <a:r>
              <a:rPr lang="en-CA" sz="800" b="1" dirty="0">
                <a:solidFill>
                  <a:schemeClr val="tx2"/>
                </a:solidFill>
              </a:rPr>
              <a:t>Actual Average 69 m</a:t>
            </a:r>
            <a:r>
              <a:rPr lang="en-CA" sz="800" b="1" baseline="30000" dirty="0">
                <a:solidFill>
                  <a:schemeClr val="tx2"/>
                </a:solidFill>
              </a:rPr>
              <a:t>2</a:t>
            </a:r>
          </a:p>
          <a:p>
            <a:endParaRPr lang="en-CA" sz="800" b="1" dirty="0">
              <a:solidFill>
                <a:schemeClr val="tx2"/>
              </a:solidFill>
            </a:endParaRPr>
          </a:p>
        </p:txBody>
      </p:sp>
      <p:sp>
        <p:nvSpPr>
          <p:cNvPr id="12" name="Oval 11"/>
          <p:cNvSpPr/>
          <p:nvPr/>
        </p:nvSpPr>
        <p:spPr>
          <a:xfrm rot="1668358">
            <a:off x="1144439" y="1743744"/>
            <a:ext cx="378842" cy="132389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4" name="Oval 43"/>
          <p:cNvSpPr/>
          <p:nvPr/>
        </p:nvSpPr>
        <p:spPr>
          <a:xfrm rot="19223277">
            <a:off x="1812185" y="1754138"/>
            <a:ext cx="273218" cy="101678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6" name="Oval 45"/>
          <p:cNvSpPr/>
          <p:nvPr/>
        </p:nvSpPr>
        <p:spPr>
          <a:xfrm>
            <a:off x="1519408" y="1535423"/>
            <a:ext cx="273218" cy="13033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1" name="Rectangle 40"/>
          <p:cNvSpPr/>
          <p:nvPr/>
        </p:nvSpPr>
        <p:spPr>
          <a:xfrm>
            <a:off x="2572073" y="1488578"/>
            <a:ext cx="2137405" cy="3182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Cracking In Stairwell Masonry</a:t>
            </a:r>
            <a:endParaRPr lang="en-CA" sz="800" b="1" baseline="30000" dirty="0">
              <a:solidFill>
                <a:schemeClr val="tx1"/>
              </a:solidFill>
            </a:endParaRPr>
          </a:p>
          <a:p>
            <a:endParaRPr lang="en-CA" sz="800" b="1" dirty="0">
              <a:solidFill>
                <a:schemeClr val="tx2"/>
              </a:solidFill>
            </a:endParaRPr>
          </a:p>
        </p:txBody>
      </p:sp>
      <p:sp>
        <p:nvSpPr>
          <p:cNvPr id="45" name="Oval 44"/>
          <p:cNvSpPr/>
          <p:nvPr/>
        </p:nvSpPr>
        <p:spPr>
          <a:xfrm rot="21206123">
            <a:off x="3847966" y="1779984"/>
            <a:ext cx="132571" cy="122745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Oval 48"/>
          <p:cNvSpPr/>
          <p:nvPr/>
        </p:nvSpPr>
        <p:spPr>
          <a:xfrm rot="18518903">
            <a:off x="3471870" y="2012156"/>
            <a:ext cx="273826" cy="98757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0" name="Oval 49"/>
          <p:cNvSpPr/>
          <p:nvPr/>
        </p:nvSpPr>
        <p:spPr>
          <a:xfrm rot="18518903">
            <a:off x="3446899" y="1627913"/>
            <a:ext cx="250998" cy="8171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1" name="Rectangle 50"/>
          <p:cNvSpPr/>
          <p:nvPr/>
        </p:nvSpPr>
        <p:spPr>
          <a:xfrm>
            <a:off x="7750791" y="2561876"/>
            <a:ext cx="1290914" cy="3996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Cracking In Stairwell</a:t>
            </a:r>
          </a:p>
          <a:p>
            <a:r>
              <a:rPr lang="en-CA" sz="800" b="1" dirty="0">
                <a:solidFill>
                  <a:schemeClr val="tx1"/>
                </a:solidFill>
              </a:rPr>
              <a:t>Masonry</a:t>
            </a:r>
            <a:endParaRPr lang="en-CA" sz="800" b="1" baseline="30000" dirty="0">
              <a:solidFill>
                <a:schemeClr val="tx1"/>
              </a:solidFill>
            </a:endParaRPr>
          </a:p>
          <a:p>
            <a:endParaRPr lang="en-CA" sz="800" b="1" dirty="0">
              <a:solidFill>
                <a:schemeClr val="tx2"/>
              </a:solidFill>
            </a:endParaRPr>
          </a:p>
        </p:txBody>
      </p:sp>
      <p:sp>
        <p:nvSpPr>
          <p:cNvPr id="52" name="Oval 51"/>
          <p:cNvSpPr/>
          <p:nvPr/>
        </p:nvSpPr>
        <p:spPr>
          <a:xfrm rot="548702">
            <a:off x="7647427" y="1616470"/>
            <a:ext cx="144494" cy="1410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4" name="Oval 53"/>
          <p:cNvSpPr/>
          <p:nvPr/>
        </p:nvSpPr>
        <p:spPr>
          <a:xfrm rot="2866756">
            <a:off x="8057961" y="1398744"/>
            <a:ext cx="173360" cy="87350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8" name="Oval 57"/>
          <p:cNvSpPr/>
          <p:nvPr/>
        </p:nvSpPr>
        <p:spPr>
          <a:xfrm rot="1337983">
            <a:off x="3154958" y="4972859"/>
            <a:ext cx="543978" cy="91546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146923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035" y="3081309"/>
            <a:ext cx="1954990" cy="1466243"/>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723" y="1544749"/>
            <a:ext cx="1954990" cy="146624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967" y="3071930"/>
            <a:ext cx="1962246" cy="147168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819" y="1535423"/>
            <a:ext cx="1950041" cy="148399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7639" y="4623955"/>
            <a:ext cx="1957759" cy="148702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125" y="1539349"/>
            <a:ext cx="1966789" cy="14750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774" y="1530430"/>
            <a:ext cx="1974082" cy="1480562"/>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3125" y="3075730"/>
            <a:ext cx="1969869" cy="147740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325" y="3071890"/>
            <a:ext cx="1980110" cy="148508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325" y="4623955"/>
            <a:ext cx="1982694" cy="1487021"/>
          </a:xfrm>
          <a:prstGeom prst="rect">
            <a:avLst/>
          </a:prstGeom>
        </p:spPr>
      </p:pic>
      <p:sp>
        <p:nvSpPr>
          <p:cNvPr id="5" name="Title 3"/>
          <p:cNvSpPr>
            <a:spLocks noGrp="1"/>
          </p:cNvSpPr>
          <p:nvPr>
            <p:ph type="title"/>
          </p:nvPr>
        </p:nvSpPr>
        <p:spPr>
          <a:xfrm>
            <a:off x="175849" y="97690"/>
            <a:ext cx="8926587" cy="860400"/>
          </a:xfrm>
        </p:spPr>
        <p:txBody>
          <a:bodyPr/>
          <a:lstStyle/>
          <a:p>
            <a:r>
              <a:rPr lang="en-US" sz="2400" dirty="0"/>
              <a:t>Context – </a:t>
            </a:r>
            <a:r>
              <a:rPr lang="en-CA" sz="2400" dirty="0"/>
              <a:t>Visual comparison of space types in the schools illustrates some of the pedagogical space compared to the EECD Planning Guidelines, and cracking in masonry (2 of 2) </a:t>
            </a:r>
            <a:endParaRPr lang="en-US" sz="2400" dirty="0"/>
          </a:p>
        </p:txBody>
      </p:sp>
      <p:sp>
        <p:nvSpPr>
          <p:cNvPr id="3" name="Rectangle 2"/>
          <p:cNvSpPr/>
          <p:nvPr/>
        </p:nvSpPr>
        <p:spPr>
          <a:xfrm>
            <a:off x="189796" y="1109784"/>
            <a:ext cx="2153036" cy="332154"/>
          </a:xfrm>
          <a:prstGeom prst="rect">
            <a:avLst/>
          </a:prstGeom>
          <a:solidFill>
            <a:srgbClr val="FFE600"/>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lumMod val="75000"/>
                    <a:lumOff val="25000"/>
                  </a:schemeClr>
                </a:solidFill>
              </a:rPr>
              <a:t>Ridgeview Middle School</a:t>
            </a:r>
          </a:p>
          <a:p>
            <a:pPr algn="ctr"/>
            <a:r>
              <a:rPr lang="en-CA" sz="900" b="1" dirty="0">
                <a:solidFill>
                  <a:schemeClr val="tx1">
                    <a:lumMod val="75000"/>
                    <a:lumOff val="25000"/>
                  </a:schemeClr>
                </a:solidFill>
              </a:rPr>
              <a:t>(6-8), built in 1958</a:t>
            </a:r>
          </a:p>
        </p:txBody>
      </p:sp>
      <p:sp>
        <p:nvSpPr>
          <p:cNvPr id="19" name="Rectangle 18"/>
          <p:cNvSpPr/>
          <p:nvPr/>
        </p:nvSpPr>
        <p:spPr>
          <a:xfrm>
            <a:off x="2423305"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Harold Peterson Middle School</a:t>
            </a:r>
          </a:p>
          <a:p>
            <a:pPr algn="ctr"/>
            <a:r>
              <a:rPr lang="en-CA" sz="900" b="1" dirty="0">
                <a:solidFill>
                  <a:schemeClr val="tx1"/>
                </a:solidFill>
              </a:rPr>
              <a:t>(6-8), built in 1958</a:t>
            </a:r>
          </a:p>
        </p:txBody>
      </p:sp>
      <p:sp>
        <p:nvSpPr>
          <p:cNvPr id="20" name="Rectangle 19"/>
          <p:cNvSpPr/>
          <p:nvPr/>
        </p:nvSpPr>
        <p:spPr>
          <a:xfrm>
            <a:off x="4655987"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Harold Peterson (continued)</a:t>
            </a:r>
          </a:p>
          <a:p>
            <a:pPr algn="ctr"/>
            <a:r>
              <a:rPr lang="en-CA" sz="900" b="1" dirty="0">
                <a:solidFill>
                  <a:schemeClr val="tx1"/>
                </a:solidFill>
              </a:rPr>
              <a:t>(6-8), built in 1958</a:t>
            </a:r>
          </a:p>
        </p:txBody>
      </p:sp>
      <p:sp>
        <p:nvSpPr>
          <p:cNvPr id="21" name="Rectangle 20"/>
          <p:cNvSpPr/>
          <p:nvPr/>
        </p:nvSpPr>
        <p:spPr>
          <a:xfrm>
            <a:off x="6888669" y="1109784"/>
            <a:ext cx="2153036" cy="332154"/>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900" b="1" dirty="0">
                <a:solidFill>
                  <a:schemeClr val="tx1"/>
                </a:solidFill>
              </a:rPr>
              <a:t>Ridgeview (continued)</a:t>
            </a:r>
          </a:p>
          <a:p>
            <a:pPr algn="ctr"/>
            <a:r>
              <a:rPr lang="en-CA" sz="900" b="1" dirty="0">
                <a:solidFill>
                  <a:schemeClr val="tx1"/>
                </a:solidFill>
              </a:rPr>
              <a:t>(6-8), built in 1958</a:t>
            </a:r>
          </a:p>
        </p:txBody>
      </p:sp>
      <p:sp>
        <p:nvSpPr>
          <p:cNvPr id="56" name="Rectangle 55"/>
          <p:cNvSpPr/>
          <p:nvPr/>
        </p:nvSpPr>
        <p:spPr>
          <a:xfrm>
            <a:off x="2594016" y="4595553"/>
            <a:ext cx="2137405" cy="2192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Cracking in Stair Tredway</a:t>
            </a:r>
          </a:p>
        </p:txBody>
      </p:sp>
      <p:sp>
        <p:nvSpPr>
          <p:cNvPr id="57" name="Rounded Rectangle 56"/>
          <p:cNvSpPr/>
          <p:nvPr/>
        </p:nvSpPr>
        <p:spPr bwMode="auto">
          <a:xfrm>
            <a:off x="4655987" y="4569061"/>
            <a:ext cx="4385718" cy="1663773"/>
          </a:xfrm>
          <a:prstGeom prst="roundRect">
            <a:avLst>
              <a:gd name="adj" fmla="val 8542"/>
            </a:avLst>
          </a:prstGeom>
          <a:solidFill>
            <a:srgbClr val="C1C1C1"/>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Both of the schools had signs of potential differential settlement with cracking in the stairwell masonry. Masonry cracking was identified in previous building assessments, with report recommendations being tracked in a data base by ASD-W.</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The average sized classroom, gymnasium, science lab and cafeteria are smaller than the EECD Planning Guidelines specify for middle schools (closer to elementary school specifications).</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The Middle School Technology Education (including wood shops) has more space than the current Guidelines.</a:t>
            </a:r>
          </a:p>
          <a:p>
            <a:pPr marL="285750" lvl="1" indent="-285750" eaLnBrk="0" fontAlgn="base" hangingPunct="0">
              <a:lnSpc>
                <a:spcPct val="90000"/>
              </a:lnSpc>
              <a:spcBef>
                <a:spcPts val="100"/>
              </a:spcBef>
              <a:spcAft>
                <a:spcPts val="100"/>
              </a:spcAft>
              <a:buFont typeface="Arial" panose="020B0604020202020204" pitchFamily="34" charset="0"/>
              <a:buChar char="•"/>
            </a:pPr>
            <a:r>
              <a:rPr lang="en-US" sz="1000" dirty="0">
                <a:cs typeface="ヒラギノ角ゴ Pro W3" charset="0"/>
              </a:rPr>
              <a:t>Accessibility has not been identified as an issue on the deferred maintenance list for either school. </a:t>
            </a:r>
          </a:p>
        </p:txBody>
      </p:sp>
      <p:sp>
        <p:nvSpPr>
          <p:cNvPr id="35" name="Rectangle 34"/>
          <p:cNvSpPr/>
          <p:nvPr/>
        </p:nvSpPr>
        <p:spPr>
          <a:xfrm>
            <a:off x="4779857" y="4212710"/>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Cafeteria (Based on Enrolment)</a:t>
            </a:r>
          </a:p>
          <a:p>
            <a:r>
              <a:rPr lang="en-CA" sz="800" b="1" dirty="0">
                <a:solidFill>
                  <a:schemeClr val="tx2"/>
                </a:solidFill>
              </a:rPr>
              <a:t>Guidelines: 257 m</a:t>
            </a:r>
            <a:r>
              <a:rPr lang="en-CA" sz="800" b="1" baseline="30000" dirty="0">
                <a:solidFill>
                  <a:schemeClr val="tx2"/>
                </a:solidFill>
              </a:rPr>
              <a:t>2</a:t>
            </a:r>
            <a:r>
              <a:rPr lang="en-CA" sz="800" b="1" dirty="0">
                <a:solidFill>
                  <a:schemeClr val="tx2"/>
                </a:solidFill>
              </a:rPr>
              <a:t> / Actual 191 m</a:t>
            </a:r>
            <a:r>
              <a:rPr lang="en-CA" sz="800" b="1" baseline="30000" dirty="0">
                <a:solidFill>
                  <a:schemeClr val="tx2"/>
                </a:solidFill>
              </a:rPr>
              <a:t>2</a:t>
            </a:r>
          </a:p>
          <a:p>
            <a:endParaRPr lang="en-CA" sz="800" b="1" dirty="0">
              <a:solidFill>
                <a:schemeClr val="tx2"/>
              </a:solidFill>
            </a:endParaRPr>
          </a:p>
        </p:txBody>
      </p:sp>
      <p:sp>
        <p:nvSpPr>
          <p:cNvPr id="36" name="Rectangle 35"/>
          <p:cNvSpPr/>
          <p:nvPr/>
        </p:nvSpPr>
        <p:spPr>
          <a:xfrm>
            <a:off x="4767967" y="2660351"/>
            <a:ext cx="2137405" cy="3011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General Science Lab</a:t>
            </a:r>
          </a:p>
          <a:p>
            <a:r>
              <a:rPr lang="en-CA" sz="800" b="1" dirty="0">
                <a:solidFill>
                  <a:schemeClr val="tx2"/>
                </a:solidFill>
              </a:rPr>
              <a:t>Guidelines: 130 m</a:t>
            </a:r>
            <a:r>
              <a:rPr lang="en-CA" sz="800" b="1" baseline="30000" dirty="0">
                <a:solidFill>
                  <a:schemeClr val="tx2"/>
                </a:solidFill>
              </a:rPr>
              <a:t>2</a:t>
            </a:r>
            <a:r>
              <a:rPr lang="en-CA" sz="800" b="1" dirty="0">
                <a:solidFill>
                  <a:schemeClr val="tx2"/>
                </a:solidFill>
              </a:rPr>
              <a:t> / Actual 70 m</a:t>
            </a:r>
            <a:r>
              <a:rPr lang="en-CA" sz="800" b="1" baseline="30000" dirty="0">
                <a:solidFill>
                  <a:schemeClr val="tx2"/>
                </a:solidFill>
              </a:rPr>
              <a:t>2</a:t>
            </a:r>
          </a:p>
        </p:txBody>
      </p:sp>
      <p:sp>
        <p:nvSpPr>
          <p:cNvPr id="37" name="Rectangle 36"/>
          <p:cNvSpPr/>
          <p:nvPr/>
        </p:nvSpPr>
        <p:spPr>
          <a:xfrm>
            <a:off x="2563125" y="4209245"/>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(Middle School)</a:t>
            </a:r>
          </a:p>
          <a:p>
            <a:r>
              <a:rPr lang="en-CA" sz="800" b="1" dirty="0">
                <a:solidFill>
                  <a:schemeClr val="tx2"/>
                </a:solidFill>
              </a:rPr>
              <a:t>Guidelines: 591 m</a:t>
            </a:r>
            <a:r>
              <a:rPr lang="en-CA" sz="800" b="1" baseline="30000" dirty="0">
                <a:solidFill>
                  <a:schemeClr val="tx2"/>
                </a:solidFill>
              </a:rPr>
              <a:t>2</a:t>
            </a:r>
            <a:r>
              <a:rPr lang="en-CA" sz="800" b="1" dirty="0">
                <a:solidFill>
                  <a:schemeClr val="tx2"/>
                </a:solidFill>
              </a:rPr>
              <a:t> / Actual 380 m</a:t>
            </a:r>
            <a:r>
              <a:rPr lang="en-CA" sz="800" b="1" baseline="30000" dirty="0">
                <a:solidFill>
                  <a:schemeClr val="tx2"/>
                </a:solidFill>
              </a:rPr>
              <a:t>2</a:t>
            </a:r>
          </a:p>
          <a:p>
            <a:endParaRPr lang="en-CA" sz="800" b="1" dirty="0">
              <a:solidFill>
                <a:schemeClr val="tx2"/>
              </a:solidFill>
            </a:endParaRPr>
          </a:p>
        </p:txBody>
      </p:sp>
      <p:sp>
        <p:nvSpPr>
          <p:cNvPr id="40" name="Rectangle 39"/>
          <p:cNvSpPr/>
          <p:nvPr/>
        </p:nvSpPr>
        <p:spPr>
          <a:xfrm>
            <a:off x="227569" y="1383160"/>
            <a:ext cx="2137405" cy="3182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CA" sz="800" b="1" dirty="0">
              <a:solidFill>
                <a:schemeClr val="tx1"/>
              </a:solidFill>
            </a:endParaRPr>
          </a:p>
          <a:p>
            <a:r>
              <a:rPr lang="en-CA" sz="800" b="1" dirty="0">
                <a:solidFill>
                  <a:schemeClr val="tx1"/>
                </a:solidFill>
              </a:rPr>
              <a:t>Cracking In Stairwell Masonry</a:t>
            </a:r>
          </a:p>
          <a:p>
            <a:r>
              <a:rPr lang="en-CA" sz="800" b="1" dirty="0">
                <a:solidFill>
                  <a:schemeClr val="tx1"/>
                </a:solidFill>
              </a:rPr>
              <a:t>and Floor</a:t>
            </a:r>
            <a:endParaRPr lang="en-CA" sz="800" b="1" baseline="30000" dirty="0">
              <a:solidFill>
                <a:schemeClr val="tx1"/>
              </a:solidFill>
            </a:endParaRPr>
          </a:p>
          <a:p>
            <a:endParaRPr lang="en-CA" sz="800" b="1" dirty="0">
              <a:solidFill>
                <a:schemeClr val="tx2"/>
              </a:solidFill>
            </a:endParaRPr>
          </a:p>
        </p:txBody>
      </p:sp>
      <p:sp>
        <p:nvSpPr>
          <p:cNvPr id="42" name="Rectangle 41"/>
          <p:cNvSpPr/>
          <p:nvPr/>
        </p:nvSpPr>
        <p:spPr>
          <a:xfrm>
            <a:off x="323789" y="4211010"/>
            <a:ext cx="2137405" cy="31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Single Gymnasium (Middle School)</a:t>
            </a:r>
          </a:p>
          <a:p>
            <a:r>
              <a:rPr lang="en-CA" sz="800" b="1" dirty="0">
                <a:solidFill>
                  <a:schemeClr val="tx2"/>
                </a:solidFill>
              </a:rPr>
              <a:t>Guidelines: 591 m</a:t>
            </a:r>
            <a:r>
              <a:rPr lang="en-CA" sz="800" b="1" baseline="30000" dirty="0">
                <a:solidFill>
                  <a:schemeClr val="tx2"/>
                </a:solidFill>
              </a:rPr>
              <a:t>2</a:t>
            </a:r>
            <a:r>
              <a:rPr lang="en-CA" sz="800" b="1" dirty="0">
                <a:solidFill>
                  <a:schemeClr val="tx2"/>
                </a:solidFill>
              </a:rPr>
              <a:t> / Actual 380 m</a:t>
            </a:r>
            <a:r>
              <a:rPr lang="en-CA" sz="800" b="1" baseline="30000" dirty="0">
                <a:solidFill>
                  <a:schemeClr val="tx2"/>
                </a:solidFill>
              </a:rPr>
              <a:t>2</a:t>
            </a:r>
          </a:p>
          <a:p>
            <a:endParaRPr lang="en-CA" sz="800" b="1" dirty="0">
              <a:solidFill>
                <a:schemeClr val="tx2"/>
              </a:solidFill>
            </a:endParaRPr>
          </a:p>
        </p:txBody>
      </p:sp>
      <p:sp>
        <p:nvSpPr>
          <p:cNvPr id="48" name="TextBox 47"/>
          <p:cNvSpPr txBox="1"/>
          <p:nvPr/>
        </p:nvSpPr>
        <p:spPr>
          <a:xfrm>
            <a:off x="367986" y="6213081"/>
            <a:ext cx="7820049"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ASD-W school site visits, EECD school drawings, EECD Planning Guidelines for Educational Facilities and ASD-W District Projects List.</a:t>
            </a:r>
            <a:endParaRPr lang="en-CA" dirty="0">
              <a:solidFill>
                <a:srgbClr val="000000"/>
              </a:solidFill>
            </a:endParaRPr>
          </a:p>
        </p:txBody>
      </p:sp>
      <p:sp>
        <p:nvSpPr>
          <p:cNvPr id="39" name="Rectangle 38"/>
          <p:cNvSpPr/>
          <p:nvPr/>
        </p:nvSpPr>
        <p:spPr>
          <a:xfrm>
            <a:off x="285804" y="5757910"/>
            <a:ext cx="2137405" cy="444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General Classroom</a:t>
            </a:r>
          </a:p>
          <a:p>
            <a:r>
              <a:rPr lang="en-CA" sz="800" b="1" dirty="0">
                <a:solidFill>
                  <a:schemeClr val="tx2"/>
                </a:solidFill>
              </a:rPr>
              <a:t>Guidelines: 81 m</a:t>
            </a:r>
            <a:r>
              <a:rPr lang="en-CA" sz="800" b="1" baseline="30000" dirty="0">
                <a:solidFill>
                  <a:schemeClr val="tx2"/>
                </a:solidFill>
              </a:rPr>
              <a:t>2</a:t>
            </a:r>
            <a:r>
              <a:rPr lang="en-CA" sz="800" b="1" dirty="0">
                <a:solidFill>
                  <a:schemeClr val="tx2"/>
                </a:solidFill>
              </a:rPr>
              <a:t> / Average 67 m</a:t>
            </a:r>
            <a:r>
              <a:rPr lang="en-CA" sz="800" b="1" baseline="30000" dirty="0">
                <a:solidFill>
                  <a:schemeClr val="tx2"/>
                </a:solidFill>
              </a:rPr>
              <a:t>2</a:t>
            </a:r>
          </a:p>
          <a:p>
            <a:endParaRPr lang="en-CA" sz="800" b="1" dirty="0">
              <a:solidFill>
                <a:schemeClr val="tx2"/>
              </a:solidFill>
            </a:endParaRPr>
          </a:p>
        </p:txBody>
      </p:sp>
      <p:sp>
        <p:nvSpPr>
          <p:cNvPr id="12" name="Oval 11"/>
          <p:cNvSpPr/>
          <p:nvPr/>
        </p:nvSpPr>
        <p:spPr>
          <a:xfrm rot="3393413">
            <a:off x="1261461" y="1749572"/>
            <a:ext cx="156217" cy="111771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4" name="Oval 43"/>
          <p:cNvSpPr/>
          <p:nvPr/>
        </p:nvSpPr>
        <p:spPr>
          <a:xfrm rot="709774">
            <a:off x="1787050" y="1531128"/>
            <a:ext cx="60740" cy="48479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1" name="Rectangle 40"/>
          <p:cNvSpPr/>
          <p:nvPr/>
        </p:nvSpPr>
        <p:spPr>
          <a:xfrm>
            <a:off x="2572073" y="1488578"/>
            <a:ext cx="2137405" cy="3182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Cracking In Stairwell</a:t>
            </a:r>
          </a:p>
          <a:p>
            <a:r>
              <a:rPr lang="en-CA" sz="800" b="1" dirty="0">
                <a:solidFill>
                  <a:schemeClr val="tx1"/>
                </a:solidFill>
              </a:rPr>
              <a:t>Masonry</a:t>
            </a:r>
            <a:endParaRPr lang="en-CA" sz="800" b="1" baseline="30000" dirty="0">
              <a:solidFill>
                <a:schemeClr val="tx1"/>
              </a:solidFill>
            </a:endParaRPr>
          </a:p>
          <a:p>
            <a:endParaRPr lang="en-CA" sz="800" b="1" dirty="0">
              <a:solidFill>
                <a:schemeClr val="tx2"/>
              </a:solidFill>
            </a:endParaRPr>
          </a:p>
        </p:txBody>
      </p:sp>
      <p:sp>
        <p:nvSpPr>
          <p:cNvPr id="45" name="Oval 44"/>
          <p:cNvSpPr/>
          <p:nvPr/>
        </p:nvSpPr>
        <p:spPr>
          <a:xfrm rot="21355479">
            <a:off x="4068949" y="1742618"/>
            <a:ext cx="132571" cy="122745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Oval 48"/>
          <p:cNvSpPr/>
          <p:nvPr/>
        </p:nvSpPr>
        <p:spPr>
          <a:xfrm rot="2961972">
            <a:off x="3253449" y="1238191"/>
            <a:ext cx="345565" cy="182661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0" name="Oval 49"/>
          <p:cNvSpPr/>
          <p:nvPr/>
        </p:nvSpPr>
        <p:spPr>
          <a:xfrm rot="19282733">
            <a:off x="3637871" y="2344418"/>
            <a:ext cx="282640" cy="73673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8" name="Oval 57"/>
          <p:cNvSpPr/>
          <p:nvPr/>
        </p:nvSpPr>
        <p:spPr>
          <a:xfrm>
            <a:off x="3461385" y="4780038"/>
            <a:ext cx="240030" cy="127595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3" name="Rectangle 42"/>
          <p:cNvSpPr/>
          <p:nvPr/>
        </p:nvSpPr>
        <p:spPr>
          <a:xfrm>
            <a:off x="277945" y="4628262"/>
            <a:ext cx="2137405" cy="4445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1"/>
                </a:solidFill>
              </a:rPr>
              <a:t>Classroom Picture (Not Ridgeview Middle – Used for Illustrative Purposes)</a:t>
            </a:r>
            <a:endParaRPr lang="en-CA" sz="800" b="1" baseline="30000" dirty="0">
              <a:solidFill>
                <a:schemeClr val="tx1"/>
              </a:solidFill>
            </a:endParaRPr>
          </a:p>
          <a:p>
            <a:endParaRPr lang="en-CA" sz="800" b="1" dirty="0">
              <a:solidFill>
                <a:schemeClr val="tx2"/>
              </a:solidFill>
            </a:endParaRPr>
          </a:p>
        </p:txBody>
      </p:sp>
      <p:sp>
        <p:nvSpPr>
          <p:cNvPr id="47" name="Rectangle 46"/>
          <p:cNvSpPr/>
          <p:nvPr/>
        </p:nvSpPr>
        <p:spPr>
          <a:xfrm>
            <a:off x="6975406" y="2661919"/>
            <a:ext cx="2137405" cy="3011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Middle School Technology Education</a:t>
            </a:r>
          </a:p>
          <a:p>
            <a:r>
              <a:rPr lang="en-CA" sz="800" b="1" dirty="0">
                <a:solidFill>
                  <a:schemeClr val="tx2"/>
                </a:solidFill>
              </a:rPr>
              <a:t>Guidelines: 250 m</a:t>
            </a:r>
            <a:r>
              <a:rPr lang="en-CA" sz="800" b="1" baseline="30000" dirty="0">
                <a:solidFill>
                  <a:schemeClr val="tx2"/>
                </a:solidFill>
              </a:rPr>
              <a:t>2</a:t>
            </a:r>
            <a:r>
              <a:rPr lang="en-CA" sz="800" b="1" dirty="0">
                <a:solidFill>
                  <a:schemeClr val="tx2"/>
                </a:solidFill>
              </a:rPr>
              <a:t> / Actual 146 m</a:t>
            </a:r>
            <a:r>
              <a:rPr lang="en-CA" sz="800" b="1" baseline="30000" dirty="0">
                <a:solidFill>
                  <a:schemeClr val="tx2"/>
                </a:solidFill>
              </a:rPr>
              <a:t>2  </a:t>
            </a:r>
            <a:r>
              <a:rPr lang="en-CA" sz="800" b="1" dirty="0">
                <a:solidFill>
                  <a:schemeClr val="tx2"/>
                </a:solidFill>
              </a:rPr>
              <a:t> #1</a:t>
            </a:r>
          </a:p>
        </p:txBody>
      </p:sp>
      <p:sp>
        <p:nvSpPr>
          <p:cNvPr id="53" name="Rectangle 52"/>
          <p:cNvSpPr/>
          <p:nvPr/>
        </p:nvSpPr>
        <p:spPr>
          <a:xfrm>
            <a:off x="6976975" y="4218910"/>
            <a:ext cx="2137405" cy="3011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a:solidFill>
                  <a:schemeClr val="tx2"/>
                </a:solidFill>
              </a:rPr>
              <a:t>Middle School Technology Education</a:t>
            </a:r>
          </a:p>
          <a:p>
            <a:r>
              <a:rPr lang="en-CA" sz="800" b="1" dirty="0">
                <a:solidFill>
                  <a:schemeClr val="tx2"/>
                </a:solidFill>
              </a:rPr>
              <a:t>Guidelines: 250 m</a:t>
            </a:r>
            <a:r>
              <a:rPr lang="en-CA" sz="800" b="1" baseline="30000" dirty="0">
                <a:solidFill>
                  <a:schemeClr val="tx2"/>
                </a:solidFill>
              </a:rPr>
              <a:t>2</a:t>
            </a:r>
            <a:r>
              <a:rPr lang="en-CA" sz="800" b="1" dirty="0">
                <a:solidFill>
                  <a:schemeClr val="tx2"/>
                </a:solidFill>
              </a:rPr>
              <a:t> / Actual 181 m</a:t>
            </a:r>
            <a:r>
              <a:rPr lang="en-CA" sz="800" b="1" baseline="30000" dirty="0">
                <a:solidFill>
                  <a:schemeClr val="tx2"/>
                </a:solidFill>
              </a:rPr>
              <a:t>2  </a:t>
            </a:r>
            <a:r>
              <a:rPr lang="en-CA" sz="800" b="1" dirty="0">
                <a:solidFill>
                  <a:schemeClr val="tx2"/>
                </a:solidFill>
              </a:rPr>
              <a:t> #2</a:t>
            </a:r>
          </a:p>
        </p:txBody>
      </p:sp>
    </p:spTree>
    <p:extLst>
      <p:ext uri="{BB962C8B-B14F-4D97-AF65-F5344CB8AC3E}">
        <p14:creationId xmlns:p14="http://schemas.microsoft.com/office/powerpoint/2010/main" val="898089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 1 – Capital costs are estimated between $73.4 M* and $76.4 M* (for 2 new K-5s and 1 new 6-8 school); all schools are projected to exceed EECD recommended sizing</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8" name="Content Placeholder 2"/>
          <p:cNvSpPr>
            <a:spLocks noGrp="1"/>
          </p:cNvSpPr>
          <p:nvPr>
            <p:ph idx="4294967295"/>
          </p:nvPr>
        </p:nvSpPr>
        <p:spPr>
          <a:xfrm>
            <a:off x="140587" y="4423018"/>
            <a:ext cx="8869161" cy="1821619"/>
          </a:xfrm>
        </p:spPr>
        <p:txBody>
          <a:bodyPr/>
          <a:lstStyle/>
          <a:p>
            <a:pPr>
              <a:spcBef>
                <a:spcPts val="300"/>
              </a:spcBef>
              <a:spcAft>
                <a:spcPts val="300"/>
              </a:spcAft>
            </a:pPr>
            <a:r>
              <a:rPr lang="en-US" sz="1100" dirty="0"/>
              <a:t>The new 6-8 exceeds the middle school sizing specification of 300–700 students, and both K-5 schools significantly exceed the recommended elementary sizing of 200–500 students.</a:t>
            </a:r>
          </a:p>
          <a:p>
            <a:pPr>
              <a:spcBef>
                <a:spcPts val="300"/>
              </a:spcBef>
              <a:spcAft>
                <a:spcPts val="300"/>
              </a:spcAft>
            </a:pPr>
            <a:r>
              <a:rPr lang="en-US" sz="1100" dirty="0"/>
              <a:t>There are some comparable K-5 schools that have more than 500 students enrolled including: École Champlain (631), Gibson-Neill Memorial Elementary (615), École Sainte-Thérèse (601), École Anna-Malenfant (578), and Priestman Street Elementary (534).</a:t>
            </a:r>
          </a:p>
          <a:p>
            <a:pPr>
              <a:spcBef>
                <a:spcPts val="300"/>
              </a:spcBef>
              <a:spcAft>
                <a:spcPts val="300"/>
              </a:spcAft>
            </a:pPr>
            <a:r>
              <a:rPr lang="en-US" sz="1100" dirty="0"/>
              <a:t>There are some comparable 6-8 schools that have more than 700 students enrolled including: École Carrefour de l'Acadie (752), and George Street Middle School (727).</a:t>
            </a:r>
          </a:p>
          <a:p>
            <a:pPr>
              <a:spcBef>
                <a:spcPts val="300"/>
              </a:spcBef>
              <a:spcAft>
                <a:spcPts val="300"/>
              </a:spcAft>
            </a:pPr>
            <a:r>
              <a:rPr lang="en-US" sz="1100" dirty="0"/>
              <a:t>The District’s annual operational costs in scenario 1 are estimated to remain approximately the same (excluding staffing), based on the historical costs for schools of similar size and efficiency. Due to the close proximity of the Oromocto schools, minimum changes in student transportation and associated costs are anticipated. </a:t>
            </a:r>
          </a:p>
        </p:txBody>
      </p:sp>
      <p:pic>
        <p:nvPicPr>
          <p:cNvPr id="2" name="Picture 1"/>
          <p:cNvPicPr>
            <a:picLocks noChangeAspect="1"/>
          </p:cNvPicPr>
          <p:nvPr/>
        </p:nvPicPr>
        <p:blipFill>
          <a:blip r:embed="rId2"/>
          <a:stretch>
            <a:fillRect/>
          </a:stretch>
        </p:blipFill>
        <p:spPr>
          <a:xfrm>
            <a:off x="727343" y="1083163"/>
            <a:ext cx="7385359" cy="3313982"/>
          </a:xfrm>
          <a:prstGeom prst="rect">
            <a:avLst/>
          </a:prstGeom>
        </p:spPr>
      </p:pic>
    </p:spTree>
    <p:extLst>
      <p:ext uri="{BB962C8B-B14F-4D97-AF65-F5344CB8AC3E}">
        <p14:creationId xmlns:p14="http://schemas.microsoft.com/office/powerpoint/2010/main" val="602399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 2 – Capital costs are estimated between $64.5 M* and $66.5 M* (for 2 new K-8 schools); both schools are projected to exceed EECD recommended sizing</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8" name="Content Placeholder 2"/>
          <p:cNvSpPr>
            <a:spLocks noGrp="1"/>
          </p:cNvSpPr>
          <p:nvPr>
            <p:ph idx="4294967295"/>
          </p:nvPr>
        </p:nvSpPr>
        <p:spPr>
          <a:xfrm>
            <a:off x="140587" y="4423018"/>
            <a:ext cx="8869161" cy="1821619"/>
          </a:xfrm>
        </p:spPr>
        <p:txBody>
          <a:bodyPr/>
          <a:lstStyle/>
          <a:p>
            <a:pPr>
              <a:spcBef>
                <a:spcPts val="300"/>
              </a:spcBef>
              <a:spcAft>
                <a:spcPts val="300"/>
              </a:spcAft>
            </a:pPr>
            <a:r>
              <a:rPr lang="en-US" sz="1100" dirty="0"/>
              <a:t>The new K-8 schools significantly exceed the recommended mixed school sizing specification of 300–650 students.</a:t>
            </a:r>
          </a:p>
          <a:p>
            <a:pPr>
              <a:spcBef>
                <a:spcPts val="300"/>
              </a:spcBef>
              <a:spcAft>
                <a:spcPts val="300"/>
              </a:spcAft>
            </a:pPr>
            <a:r>
              <a:rPr lang="en-US" sz="1100" dirty="0"/>
              <a:t>There are no comparable K-8 schools that have more than 900 students enrolled. The largest K-8 schools include: Evergreen Park (780), Northrop Frye School (765), and Forest Hills School (671). The first two schools are planned to reduce their enrolment once a new middle school has been built in Moncton.</a:t>
            </a:r>
          </a:p>
          <a:p>
            <a:pPr>
              <a:spcBef>
                <a:spcPts val="300"/>
              </a:spcBef>
              <a:spcAft>
                <a:spcPts val="300"/>
              </a:spcAft>
            </a:pPr>
            <a:r>
              <a:rPr lang="en-US" sz="1100" dirty="0"/>
              <a:t>The District’s annual operational costs in scenario 2 are estimated to decrease by approximately $21 k (excluding staffing), based on the historical costs for the two newest K-8 schools in ASD-W. Due to the close proximity of the Oromocto schools, minimum changes in student transportation and associated costs are anticipated.</a:t>
            </a:r>
          </a:p>
          <a:p>
            <a:pPr>
              <a:spcBef>
                <a:spcPts val="300"/>
              </a:spcBef>
              <a:spcAft>
                <a:spcPts val="300"/>
              </a:spcAft>
            </a:pPr>
            <a:r>
              <a:rPr lang="en-US" sz="1100" dirty="0"/>
              <a:t>For this scenario, adjustments are required to the existing school boundaries to limit the amount of students having to switch between schools. (e.g. EFI students from Geary School attend Assiniboine Avenue, and cross over to attend Harold Peterson Middle School).</a:t>
            </a:r>
          </a:p>
        </p:txBody>
      </p:sp>
      <p:pic>
        <p:nvPicPr>
          <p:cNvPr id="3" name="Picture 2"/>
          <p:cNvPicPr>
            <a:picLocks noChangeAspect="1"/>
          </p:cNvPicPr>
          <p:nvPr/>
        </p:nvPicPr>
        <p:blipFill>
          <a:blip r:embed="rId2"/>
          <a:stretch>
            <a:fillRect/>
          </a:stretch>
        </p:blipFill>
        <p:spPr>
          <a:xfrm>
            <a:off x="749794" y="1108976"/>
            <a:ext cx="7311603" cy="3267090"/>
          </a:xfrm>
          <a:prstGeom prst="rect">
            <a:avLst/>
          </a:prstGeom>
        </p:spPr>
      </p:pic>
    </p:spTree>
    <p:extLst>
      <p:ext uri="{BB962C8B-B14F-4D97-AF65-F5344CB8AC3E}">
        <p14:creationId xmlns:p14="http://schemas.microsoft.com/office/powerpoint/2010/main" val="3083256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 3a – Capital costs are estimated between $79.8 M* and $82.8 M* (for 3 new K-8 schools); two schools are projected to exceed EECD recommended sizing</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8" name="Content Placeholder 2"/>
          <p:cNvSpPr>
            <a:spLocks noGrp="1"/>
          </p:cNvSpPr>
          <p:nvPr>
            <p:ph idx="4294967295"/>
          </p:nvPr>
        </p:nvSpPr>
        <p:spPr>
          <a:xfrm>
            <a:off x="140587" y="4379888"/>
            <a:ext cx="8869161" cy="1821619"/>
          </a:xfrm>
        </p:spPr>
        <p:txBody>
          <a:bodyPr/>
          <a:lstStyle/>
          <a:p>
            <a:pPr>
              <a:spcBef>
                <a:spcPts val="300"/>
              </a:spcBef>
              <a:spcAft>
                <a:spcPts val="300"/>
              </a:spcAft>
            </a:pPr>
            <a:r>
              <a:rPr lang="en-US" sz="1100" dirty="0"/>
              <a:t>Two of new K-8 schools exceed the recommended mixed school sizing specification of 300–650 students.</a:t>
            </a:r>
          </a:p>
          <a:p>
            <a:pPr>
              <a:spcBef>
                <a:spcPts val="300"/>
              </a:spcBef>
              <a:spcAft>
                <a:spcPts val="300"/>
              </a:spcAft>
            </a:pPr>
            <a:r>
              <a:rPr lang="en-US" sz="1100" dirty="0"/>
              <a:t>There are some comparable K-8 schools that have more than 650 students enrolled. The largest K-8 schools include: Evergreen Park (780), Northrop Frye School (765), and Forest Hills School (671). The first two schools are planned to reduce their enrolment once a new middle school has been built in Moncton.</a:t>
            </a:r>
          </a:p>
          <a:p>
            <a:pPr>
              <a:spcBef>
                <a:spcPts val="300"/>
              </a:spcBef>
              <a:spcAft>
                <a:spcPts val="300"/>
              </a:spcAft>
            </a:pPr>
            <a:r>
              <a:rPr lang="en-US" sz="1100" dirty="0"/>
              <a:t>The District’s annual operational costs in scenario 3 are estimated to increase by approximately $80 k (excluding staffing), based on the historical costs for the two newest K-8 schools in ASD-W. Due to the close proximity of the Oromocto schools, minimum changes in student transportation and associated costs are anticipated.</a:t>
            </a:r>
          </a:p>
          <a:p>
            <a:pPr>
              <a:spcBef>
                <a:spcPts val="300"/>
              </a:spcBef>
              <a:spcAft>
                <a:spcPts val="300"/>
              </a:spcAft>
            </a:pPr>
            <a:r>
              <a:rPr lang="en-US" sz="1100" dirty="0"/>
              <a:t>Scenario 3 requires new school boundaries to be established, as the existing boundaries cannot be merged to evenly distribute the students. There is potential that another school boundary iteration could be performed to try to redistribute the students further.</a:t>
            </a:r>
          </a:p>
        </p:txBody>
      </p:sp>
      <p:pic>
        <p:nvPicPr>
          <p:cNvPr id="3" name="Picture 2"/>
          <p:cNvPicPr>
            <a:picLocks noChangeAspect="1"/>
          </p:cNvPicPr>
          <p:nvPr/>
        </p:nvPicPr>
        <p:blipFill>
          <a:blip r:embed="rId2"/>
          <a:stretch>
            <a:fillRect/>
          </a:stretch>
        </p:blipFill>
        <p:spPr>
          <a:xfrm>
            <a:off x="749796" y="1089537"/>
            <a:ext cx="7311600" cy="3267089"/>
          </a:xfrm>
          <a:prstGeom prst="rect">
            <a:avLst/>
          </a:prstGeom>
        </p:spPr>
      </p:pic>
    </p:spTree>
    <p:extLst>
      <p:ext uri="{BB962C8B-B14F-4D97-AF65-F5344CB8AC3E}">
        <p14:creationId xmlns:p14="http://schemas.microsoft.com/office/powerpoint/2010/main" val="1065811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 3b – Burton Elementary School could be included in scenario 3a for an additional $0.8 M; 60% of these capital costs would be offset by cost avoidance for deferred capital</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8" name="Content Placeholder 2"/>
          <p:cNvSpPr>
            <a:spLocks noGrp="1"/>
          </p:cNvSpPr>
          <p:nvPr>
            <p:ph idx="4294967295"/>
          </p:nvPr>
        </p:nvSpPr>
        <p:spPr>
          <a:xfrm>
            <a:off x="140587" y="4379888"/>
            <a:ext cx="8869161" cy="1821619"/>
          </a:xfrm>
        </p:spPr>
        <p:txBody>
          <a:bodyPr/>
          <a:lstStyle/>
          <a:p>
            <a:pPr>
              <a:spcBef>
                <a:spcPts val="300"/>
              </a:spcBef>
              <a:spcAft>
                <a:spcPts val="300"/>
              </a:spcAft>
            </a:pPr>
            <a:r>
              <a:rPr lang="en-US" sz="1100" dirty="0"/>
              <a:t>Although Burton Elementary School (K-2) was not included within the original scope, this school could be amalgamated into Scenario 3’s new K-8 school for Burton – Geary. The proposed new school includes the same grade configurations as Burton Elementary, and the Burton Elementary catchment area is included within this new school boundary.</a:t>
            </a:r>
          </a:p>
          <a:p>
            <a:pPr>
              <a:spcBef>
                <a:spcPts val="300"/>
              </a:spcBef>
              <a:spcAft>
                <a:spcPts val="300"/>
              </a:spcAft>
            </a:pPr>
            <a:r>
              <a:rPr lang="en-US" sz="1100" dirty="0"/>
              <a:t>The amalgamation would require 2 more additional classrooms, and it would increase the cost of the new school by 3% ($0.8 M).</a:t>
            </a:r>
          </a:p>
          <a:p>
            <a:pPr>
              <a:spcBef>
                <a:spcPts val="300"/>
              </a:spcBef>
              <a:spcAft>
                <a:spcPts val="300"/>
              </a:spcAft>
            </a:pPr>
            <a:r>
              <a:rPr lang="en-US" sz="1100" dirty="0"/>
              <a:t>The annual operational cost increase (excluding staffing) would be approximately $13 k less than it would be if Burton Elementary School were excluded from the scenario.</a:t>
            </a:r>
          </a:p>
          <a:p>
            <a:pPr>
              <a:spcBef>
                <a:spcPts val="300"/>
              </a:spcBef>
              <a:spcAft>
                <a:spcPts val="300"/>
              </a:spcAft>
            </a:pPr>
            <a:r>
              <a:rPr lang="en-US" sz="1100" dirty="0"/>
              <a:t>There would be an additional $0.5 M in cost avoidance for the deferred maintenance at Burton Elementary School, which would offset approximately 60% of the increased capital costs to include this school in the scenario.</a:t>
            </a:r>
          </a:p>
          <a:p>
            <a:pPr>
              <a:spcBef>
                <a:spcPts val="300"/>
              </a:spcBef>
              <a:spcAft>
                <a:spcPts val="300"/>
              </a:spcAft>
            </a:pPr>
            <a:r>
              <a:rPr lang="en-US" sz="1100" dirty="0"/>
              <a:t>In this proposed scenario, all Burton catchment area students would only have to attend one school between K-8.</a:t>
            </a:r>
          </a:p>
        </p:txBody>
      </p:sp>
      <p:pic>
        <p:nvPicPr>
          <p:cNvPr id="3" name="Picture 2"/>
          <p:cNvPicPr>
            <a:picLocks noChangeAspect="1"/>
          </p:cNvPicPr>
          <p:nvPr/>
        </p:nvPicPr>
        <p:blipFill>
          <a:blip r:embed="rId2"/>
          <a:stretch>
            <a:fillRect/>
          </a:stretch>
        </p:blipFill>
        <p:spPr>
          <a:xfrm>
            <a:off x="760973" y="1089546"/>
            <a:ext cx="7300424" cy="3262095"/>
          </a:xfrm>
          <a:prstGeom prst="rect">
            <a:avLst/>
          </a:prstGeom>
        </p:spPr>
      </p:pic>
    </p:spTree>
    <p:extLst>
      <p:ext uri="{BB962C8B-B14F-4D97-AF65-F5344CB8AC3E}">
        <p14:creationId xmlns:p14="http://schemas.microsoft.com/office/powerpoint/2010/main" val="171123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5 potential scenarios for the infrastructure review to be summarized (continued)</a:t>
            </a:r>
          </a:p>
        </p:txBody>
      </p:sp>
      <p:sp>
        <p:nvSpPr>
          <p:cNvPr id="3" name="Rectangle 2"/>
          <p:cNvSpPr/>
          <p:nvPr/>
        </p:nvSpPr>
        <p:spPr>
          <a:xfrm>
            <a:off x="357102" y="1202505"/>
            <a:ext cx="8580069" cy="5232202"/>
          </a:xfrm>
          <a:prstGeom prst="rect">
            <a:avLst/>
          </a:prstGeom>
        </p:spPr>
        <p:txBody>
          <a:bodyPr wrap="square">
            <a:spAutoFit/>
          </a:bodyPr>
          <a:lstStyle/>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3:</a:t>
            </a:r>
            <a:r>
              <a:rPr lang="en-US" sz="1600" dirty="0">
                <a:solidFill>
                  <a:schemeClr val="bg1"/>
                </a:solidFill>
                <a:cs typeface="Arial" pitchFamily="34" charset="0"/>
              </a:rPr>
              <a:t> </a:t>
            </a:r>
            <a:r>
              <a:rPr lang="en-CA" sz="1600" dirty="0">
                <a:solidFill>
                  <a:schemeClr val="bg1"/>
                </a:solidFill>
                <a:cs typeface="Arial" pitchFamily="34" charset="0"/>
              </a:rPr>
              <a:t>Close all six schools within scope and replace them with three new K-8 schools, while trying to evenly distribute the student population within the school boundaries (currently 584 students per new school based on the total combined enrolment of 1,752 students in 2017-18). Develop a Class “D” (± 30%) estimate for the construction costs of the new schools. Determine their future space requirements, and whether there is potential benefit from adjusting the school boundaries.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4:</a:t>
            </a:r>
            <a:r>
              <a:rPr lang="en-US" sz="1600" dirty="0">
                <a:solidFill>
                  <a:schemeClr val="bg1"/>
                </a:solidFill>
                <a:cs typeface="Arial" pitchFamily="34" charset="0"/>
              </a:rPr>
              <a:t> </a:t>
            </a:r>
            <a:r>
              <a:rPr lang="en-CA" sz="1600" dirty="0">
                <a:solidFill>
                  <a:schemeClr val="bg1"/>
                </a:solidFill>
                <a:cs typeface="Arial" pitchFamily="34" charset="0"/>
              </a:rPr>
              <a:t>Review the existing two middle schools compared to the EECD Planning Guidelines for Educational Facilities to determine what/if any space is deficient to the guidelines for a possible school addition and/or amalgamation in a mid-life upgrade scenario in conjunction with two new elementary schools.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5:</a:t>
            </a:r>
            <a:r>
              <a:rPr lang="en-US" sz="1600" dirty="0">
                <a:solidFill>
                  <a:schemeClr val="bg1"/>
                </a:solidFill>
                <a:cs typeface="Arial" pitchFamily="34" charset="0"/>
              </a:rPr>
              <a:t> </a:t>
            </a:r>
            <a:r>
              <a:rPr lang="en-CA" sz="1600" dirty="0">
                <a:solidFill>
                  <a:schemeClr val="bg1"/>
                </a:solidFill>
                <a:cs typeface="Arial" pitchFamily="34" charset="0"/>
              </a:rPr>
              <a:t>Close all six schools within scope and replace them with a new K-2 school (currently 533 combined students for Assiniboine Avenue Elementary and Gesner Street Elementary schools); a new 3-5 school (currently 556 combined students for Hubbard Avenue Elementary and Summerhill Street Elementary schools); and a new 6-8 school (currently 663 combined students for Ridgeview Middle and Harold Peterson Middle schools). Develop a Class “D” (± 30%) estimate for the construction costs of the new schools. Determine their future space requirements, and whether there is potential benefit from adjusting the school boundaries.</a:t>
            </a:r>
          </a:p>
          <a:p>
            <a:pPr marL="627063" indent="-285750" eaLnBrk="0" fontAlgn="base" hangingPunct="0">
              <a:spcBef>
                <a:spcPct val="0"/>
              </a:spcBef>
              <a:spcAft>
                <a:spcPts val="1200"/>
              </a:spcAft>
              <a:buFont typeface="Wingdings" panose="05000000000000000000" pitchFamily="2" charset="2"/>
              <a:buChar char="§"/>
            </a:pPr>
            <a:endParaRPr lang="en-US" sz="1600" dirty="0">
              <a:solidFill>
                <a:schemeClr val="bg1"/>
              </a:solidFill>
              <a:cs typeface="Arial" pitchFamily="34" charset="0"/>
            </a:endParaRPr>
          </a:p>
        </p:txBody>
      </p:sp>
      <p:sp>
        <p:nvSpPr>
          <p:cNvPr id="6" name="TextBox 5"/>
          <p:cNvSpPr txBox="1"/>
          <p:nvPr/>
        </p:nvSpPr>
        <p:spPr>
          <a:xfrm>
            <a:off x="367987" y="6213081"/>
            <a:ext cx="6625095"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ASD-W: 2017-18 enrolment statistics.</a:t>
            </a:r>
            <a:endParaRPr lang="fr-CA" sz="800" dirty="0">
              <a:solidFill>
                <a:srgbClr val="000000"/>
              </a:solidFill>
            </a:endParaRPr>
          </a:p>
        </p:txBody>
      </p:sp>
    </p:spTree>
    <p:extLst>
      <p:ext uri="{BB962C8B-B14F-4D97-AF65-F5344CB8AC3E}">
        <p14:creationId xmlns:p14="http://schemas.microsoft.com/office/powerpoint/2010/main" val="308997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 4 – Capital costs are estimated between $65.3 M* and $67.3 M* (2 new K-5 schools and an addition); it exceeds recommended sizing, and the cost threshold for additions</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9" name="Content Placeholder 2"/>
          <p:cNvSpPr>
            <a:spLocks noGrp="1"/>
          </p:cNvSpPr>
          <p:nvPr>
            <p:ph idx="4294967295"/>
          </p:nvPr>
        </p:nvSpPr>
        <p:spPr>
          <a:xfrm>
            <a:off x="140587" y="4423018"/>
            <a:ext cx="8869161" cy="1821619"/>
          </a:xfrm>
        </p:spPr>
        <p:txBody>
          <a:bodyPr/>
          <a:lstStyle/>
          <a:p>
            <a:pPr>
              <a:spcBef>
                <a:spcPts val="300"/>
              </a:spcBef>
              <a:spcAft>
                <a:spcPts val="300"/>
              </a:spcAft>
            </a:pPr>
            <a:r>
              <a:rPr lang="en-US" sz="1100" dirty="0"/>
              <a:t>The amalgamated 6-8 school exceeds the middle school sizing specification of 300–700 students, and both K-5 schools significantly exceed the recommended elementary sizing of 200–500 students.</a:t>
            </a:r>
          </a:p>
          <a:p>
            <a:pPr>
              <a:spcBef>
                <a:spcPts val="300"/>
              </a:spcBef>
              <a:spcAft>
                <a:spcPts val="300"/>
              </a:spcAft>
            </a:pPr>
            <a:r>
              <a:rPr lang="en-US" sz="1100" dirty="0"/>
              <a:t>There are some comparable K-5 schools that have more than 500 students enrolled including: École Champlain (631), Gibson-Neill Memorial Elementary (615), École Sainte-Thérèse (601), École Anna-Malenfant (578), and Priestman Street Elementary (534).</a:t>
            </a:r>
          </a:p>
          <a:p>
            <a:pPr>
              <a:spcBef>
                <a:spcPts val="300"/>
              </a:spcBef>
              <a:spcAft>
                <a:spcPts val="300"/>
              </a:spcAft>
            </a:pPr>
            <a:r>
              <a:rPr lang="en-US" sz="1100" dirty="0"/>
              <a:t>There are some comparable 6-8 schools that have more than 700 students enrolled including: École Carrefour de l'Acadie (752), and George Street Middle School (727).</a:t>
            </a:r>
          </a:p>
          <a:p>
            <a:pPr>
              <a:spcBef>
                <a:spcPts val="300"/>
              </a:spcBef>
              <a:spcAft>
                <a:spcPts val="300"/>
              </a:spcAft>
            </a:pPr>
            <a:r>
              <a:rPr lang="en-CA" sz="1100" dirty="0">
                <a:solidFill>
                  <a:srgbClr val="646464"/>
                </a:solidFill>
              </a:rPr>
              <a:t>An addition for an amalgamated 6-8 middle school is projected to exceed the cost threshold of 50% of a new 6-8 building based on EECD Planning Guidelines. Additionally, there is limited to no space available for a school addition at the Oromocto Middle Schools. Both schools are of the same vintage, design and size (5,508 m</a:t>
            </a:r>
            <a:r>
              <a:rPr lang="en-CA" sz="1100" baseline="30000" dirty="0">
                <a:solidFill>
                  <a:srgbClr val="646464"/>
                </a:solidFill>
              </a:rPr>
              <a:t>2</a:t>
            </a:r>
            <a:r>
              <a:rPr lang="en-CA" sz="1100" dirty="0">
                <a:solidFill>
                  <a:srgbClr val="646464"/>
                </a:solidFill>
              </a:rPr>
              <a:t>) and the result would be similar at either school.</a:t>
            </a:r>
            <a:endParaRPr lang="en-US" sz="1100" dirty="0"/>
          </a:p>
        </p:txBody>
      </p:sp>
      <p:pic>
        <p:nvPicPr>
          <p:cNvPr id="2" name="Picture 1"/>
          <p:cNvPicPr>
            <a:picLocks noChangeAspect="1"/>
          </p:cNvPicPr>
          <p:nvPr/>
        </p:nvPicPr>
        <p:blipFill>
          <a:blip r:embed="rId2"/>
          <a:stretch>
            <a:fillRect/>
          </a:stretch>
        </p:blipFill>
        <p:spPr>
          <a:xfrm>
            <a:off x="713999" y="1092475"/>
            <a:ext cx="7409359" cy="3299670"/>
          </a:xfrm>
          <a:prstGeom prst="rect">
            <a:avLst/>
          </a:prstGeom>
        </p:spPr>
      </p:pic>
    </p:spTree>
    <p:extLst>
      <p:ext uri="{BB962C8B-B14F-4D97-AF65-F5344CB8AC3E}">
        <p14:creationId xmlns:p14="http://schemas.microsoft.com/office/powerpoint/2010/main" val="370399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0419" y="1090256"/>
            <a:ext cx="7340101" cy="3279824"/>
          </a:xfrm>
          <a:prstGeom prst="rect">
            <a:avLst/>
          </a:prstGeom>
        </p:spPr>
      </p:pic>
      <p:sp>
        <p:nvSpPr>
          <p:cNvPr id="5" name="Title 3"/>
          <p:cNvSpPr>
            <a:spLocks noGrp="1"/>
          </p:cNvSpPr>
          <p:nvPr>
            <p:ph type="title"/>
          </p:nvPr>
        </p:nvSpPr>
        <p:spPr>
          <a:xfrm>
            <a:off x="217413" y="97690"/>
            <a:ext cx="8798571" cy="860400"/>
          </a:xfrm>
        </p:spPr>
        <p:txBody>
          <a:bodyPr/>
          <a:lstStyle/>
          <a:p>
            <a:r>
              <a:rPr lang="en-US" sz="2400" dirty="0"/>
              <a:t>Scenario 5 – Capital costs are estimated between $69.2 M* and $72.2 M* (a new K-2, new 3-5 and new 6-8 school); all three schools are projected to exceed recommended sizing</a:t>
            </a:r>
            <a:endParaRPr lang="en-CA" sz="2000" dirty="0"/>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8" name="Content Placeholder 2"/>
          <p:cNvSpPr>
            <a:spLocks noGrp="1"/>
          </p:cNvSpPr>
          <p:nvPr>
            <p:ph idx="4294967295"/>
          </p:nvPr>
        </p:nvSpPr>
        <p:spPr>
          <a:xfrm>
            <a:off x="140587" y="4423018"/>
            <a:ext cx="8869161" cy="1821619"/>
          </a:xfrm>
        </p:spPr>
        <p:txBody>
          <a:bodyPr/>
          <a:lstStyle/>
          <a:p>
            <a:pPr>
              <a:spcBef>
                <a:spcPts val="300"/>
              </a:spcBef>
              <a:spcAft>
                <a:spcPts val="300"/>
              </a:spcAft>
            </a:pPr>
            <a:r>
              <a:rPr lang="en-US" sz="1100" dirty="0"/>
              <a:t>The new 6-8 exceeds the middle school sizing specification of 300–700 students, and both elementary schools significantly exceed the recommended elementary sizing of 200–500 students. There are some comparable 6-8 schools that have more than 700 students enrolled including: École Carrefour de l'Acadie (752), and George Street Middle School (727).</a:t>
            </a:r>
          </a:p>
          <a:p>
            <a:pPr>
              <a:spcBef>
                <a:spcPts val="300"/>
              </a:spcBef>
              <a:spcAft>
                <a:spcPts val="300"/>
              </a:spcAft>
            </a:pPr>
            <a:r>
              <a:rPr lang="en-US" sz="1100" dirty="0"/>
              <a:t>There are no comparable K-2/3-5 schools that have more than 500 students enrolled. There are 6 K-2 schools with Assiniboine Avenue Elementary being the largest, and 4 grade 3-5 schools with Hubbard Avenue being the largest.</a:t>
            </a:r>
          </a:p>
          <a:p>
            <a:pPr>
              <a:spcBef>
                <a:spcPts val="300"/>
              </a:spcBef>
              <a:spcAft>
                <a:spcPts val="300"/>
              </a:spcAft>
            </a:pPr>
            <a:r>
              <a:rPr lang="en-US" sz="1100" dirty="0"/>
              <a:t>K-2/3-5 schools compact the students into highly utilized schools because all of the classrooms in a K-2 have a maximum class size limit of 21 students. In order to lower the utilization, additional classrooms would be required in the design of these schools.</a:t>
            </a:r>
          </a:p>
          <a:p>
            <a:pPr>
              <a:spcBef>
                <a:spcPts val="300"/>
              </a:spcBef>
              <a:spcAft>
                <a:spcPts val="300"/>
              </a:spcAft>
            </a:pPr>
            <a:r>
              <a:rPr lang="en-US" sz="1100" dirty="0"/>
              <a:t>The District’s annual operational costs are estimated to decrease by approximately $34 k (excluding staffing), based on schools of similar size and efficiency. Due to the close proximity of the Oromocto schools, minimum changes in transportation costs are anticipated. </a:t>
            </a:r>
          </a:p>
        </p:txBody>
      </p:sp>
    </p:spTree>
    <p:extLst>
      <p:ext uri="{BB962C8B-B14F-4D97-AF65-F5344CB8AC3E}">
        <p14:creationId xmlns:p14="http://schemas.microsoft.com/office/powerpoint/2010/main" val="1750441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Some existing District space will need to be relocated in all of the scenarios, and the District/District Education Council will need to consider the best implementation approach</a:t>
            </a:r>
            <a:endParaRPr lang="en-CA" sz="2000" dirty="0"/>
          </a:p>
        </p:txBody>
      </p:sp>
      <p:sp>
        <p:nvSpPr>
          <p:cNvPr id="6" name="Rectangle 5"/>
          <p:cNvSpPr/>
          <p:nvPr/>
        </p:nvSpPr>
        <p:spPr>
          <a:xfrm>
            <a:off x="357102" y="1301186"/>
            <a:ext cx="8662207" cy="4067780"/>
          </a:xfrm>
          <a:prstGeom prst="rect">
            <a:avLst/>
          </a:prstGeom>
        </p:spPr>
        <p:txBody>
          <a:bodyPr wrap="square">
            <a:spAutoFit/>
          </a:bodyPr>
          <a:lstStyle/>
          <a:p>
            <a:pPr eaLnBrk="0" fontAlgn="base" hangingPunct="0">
              <a:spcBef>
                <a:spcPct val="0"/>
              </a:spcBef>
              <a:spcAft>
                <a:spcPts val="1000"/>
              </a:spcAft>
            </a:pPr>
            <a:r>
              <a:rPr lang="en-US" sz="1600" dirty="0">
                <a:solidFill>
                  <a:schemeClr val="bg1"/>
                </a:solidFill>
                <a:cs typeface="Arial" pitchFamily="34" charset="0"/>
              </a:rPr>
              <a:t>Additional considerations for all the scenarios:</a:t>
            </a:r>
          </a:p>
          <a:p>
            <a:pPr marL="627063" indent="-285750" eaLnBrk="0" fontAlgn="base" hangingPunct="0">
              <a:spcBef>
                <a:spcPct val="0"/>
              </a:spcBef>
              <a:spcAft>
                <a:spcPts val="1200"/>
              </a:spcAft>
              <a:buFont typeface="Wingdings" panose="05000000000000000000" pitchFamily="2" charset="2"/>
              <a:buChar char="§"/>
            </a:pPr>
            <a:r>
              <a:rPr lang="en-US" sz="1600" dirty="0">
                <a:solidFill>
                  <a:schemeClr val="bg1"/>
                </a:solidFill>
                <a:cs typeface="Arial" pitchFamily="34" charset="0"/>
              </a:rPr>
              <a:t>The following groups would potentially need to find space in all the new school scenarios, as they would not be included in the EECD Planning Guidelines</a:t>
            </a:r>
            <a:r>
              <a:rPr lang="en-CA" sz="1600" dirty="0">
                <a:solidFill>
                  <a:schemeClr val="bg1"/>
                </a:solidFill>
                <a:cs typeface="Arial" pitchFamily="34" charset="0"/>
              </a:rPr>
              <a:t>. This would include space for the District Maintenance Shop at Ridgeview Middle School, the District Information Technology Shop at Harold Peterson Middle School, and some of the district office space in the existing schools.</a:t>
            </a:r>
            <a:endParaRPr lang="en-US" sz="1600"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r>
              <a:rPr lang="en-US" sz="1600" dirty="0">
                <a:solidFill>
                  <a:schemeClr val="bg1"/>
                </a:solidFill>
                <a:cs typeface="Arial" pitchFamily="34" charset="0"/>
              </a:rPr>
              <a:t>Additional planning discussions would be required for implementation (all done together or a phased approach). For example, most of the scenarios amalgamate schools into a consolidated school. This provides the option of doing a staggered implementation of the plan over several years. On the other hand, Scenario 3 requires the school boundaries to be redrawn which affects all six existing schools. Yet doing a phased implementation plan could still be considered. However, this could make the school operations temporarily less efficient as a portion of the students might have to be moved to other schools while awaiting for the completion of the phased school construction.</a:t>
            </a:r>
          </a:p>
        </p:txBody>
      </p:sp>
    </p:spTree>
    <p:extLst>
      <p:ext uri="{BB962C8B-B14F-4D97-AF65-F5344CB8AC3E}">
        <p14:creationId xmlns:p14="http://schemas.microsoft.com/office/powerpoint/2010/main" val="15745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82505" y="322730"/>
            <a:ext cx="5165543" cy="6364940"/>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Font typeface="Arial" pitchFamily="34" charset="0"/>
              <a:buNone/>
            </a:pPr>
            <a:r>
              <a:rPr lang="en-CA" sz="1200" dirty="0">
                <a:solidFill>
                  <a:srgbClr val="646464"/>
                </a:solidFill>
                <a:latin typeface="Arial"/>
              </a:rPr>
              <a:t>EY | Assurance | Tax | Transactions | Advisory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About EY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refers to the global organization, and may refer to one or more, of the member firms of Ernst &amp; Young Global Limited, each of which is a separate legal entity. Ernst &amp; Young Global Limited, a UK company limited by guarantee, does not provide services to clients. </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For more information about our organization, please visit ey.com.</a:t>
            </a:r>
          </a:p>
          <a:p>
            <a:pPr marL="0" indent="0">
              <a:buClr>
                <a:srgbClr val="FFE600"/>
              </a:buClr>
              <a:buFont typeface="Arial" pitchFamily="34" charset="0"/>
              <a:buNone/>
            </a:pPr>
            <a:br>
              <a:rPr lang="en-CA" sz="1200" dirty="0">
                <a:solidFill>
                  <a:srgbClr val="646464"/>
                </a:solidFill>
                <a:latin typeface="Arial"/>
              </a:rPr>
            </a:b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 2018 Ernst &amp; Young LLP. All Rights Reserved.</a:t>
            </a:r>
          </a:p>
          <a:p>
            <a:pPr marL="0" indent="0">
              <a:buClr>
                <a:srgbClr val="FFE600"/>
              </a:buClr>
              <a:buFont typeface="Arial" pitchFamily="34" charset="0"/>
              <a:buNone/>
            </a:pPr>
            <a:r>
              <a:rPr lang="en-CA" sz="1200" dirty="0">
                <a:solidFill>
                  <a:srgbClr val="646464"/>
                </a:solidFill>
                <a:latin typeface="Arial"/>
              </a:rPr>
              <a:t>A member firm of Ernst &amp; Young Global Limited.</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050" dirty="0">
                <a:solidFill>
                  <a:srgbClr val="646464"/>
                </a:solidFill>
                <a:latin typeface="Arial"/>
              </a:rPr>
              <a:t>This publication contains information in summary form, current as of the date of publication, and is intended for general guidance only. It should not be regarded as comprehensive or a substitute for professional advice. Before taking any particular course of action, contact Ernst &amp; Young or another professional advisor to discuss these matters in the context of your particular circumstances. We accept no responsibility for any loss or damage occasioned by your reliance on information contained in this publication.</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ey.com/ca/private</a:t>
            </a:r>
          </a:p>
          <a:p>
            <a:pPr marL="0" indent="0">
              <a:buClr>
                <a:srgbClr val="FFE600"/>
              </a:buClr>
              <a:buFont typeface="Arial" pitchFamily="34" charset="0"/>
              <a:buNone/>
            </a:pPr>
            <a:endParaRPr lang="en-GB" sz="1200" dirty="0">
              <a:solidFill>
                <a:srgbClr val="646464"/>
              </a:solidFill>
              <a:latin typeface="Arial"/>
            </a:endParaRPr>
          </a:p>
        </p:txBody>
      </p:sp>
    </p:spTree>
    <p:extLst>
      <p:ext uri="{BB962C8B-B14F-4D97-AF65-F5344CB8AC3E}">
        <p14:creationId xmlns:p14="http://schemas.microsoft.com/office/powerpoint/2010/main" val="409288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305800" cy="804672"/>
          </a:xfrm>
        </p:spPr>
        <p:txBody>
          <a:bodyPr/>
          <a:lstStyle/>
          <a:p>
            <a:r>
              <a:rPr lang="en-CA" sz="2400" dirty="0"/>
              <a:t>Appendix A – </a:t>
            </a:r>
            <a:r>
              <a:rPr lang="en-US" sz="2400" dirty="0"/>
              <a:t>Overview of schools that feed into Oromocto middle schools</a:t>
            </a:r>
            <a:endParaRPr lang="en-CA" sz="2400" dirty="0"/>
          </a:p>
        </p:txBody>
      </p:sp>
    </p:spTree>
    <p:extLst>
      <p:ext uri="{BB962C8B-B14F-4D97-AF65-F5344CB8AC3E}">
        <p14:creationId xmlns:p14="http://schemas.microsoft.com/office/powerpoint/2010/main" val="86599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38991" y="81852"/>
            <a:ext cx="8851074"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Overview of schools that feed into Oromocto middle  schools  – Ridgeview Middle School has the LFI Program, and Harold Peterson Middle School has the EFI Program</a:t>
            </a:r>
          </a:p>
        </p:txBody>
      </p:sp>
      <p:sp>
        <p:nvSpPr>
          <p:cNvPr id="49" name="TextBox 13"/>
          <p:cNvSpPr txBox="1"/>
          <p:nvPr/>
        </p:nvSpPr>
        <p:spPr>
          <a:xfrm>
            <a:off x="1191356" y="1336501"/>
            <a:ext cx="2412428" cy="680016"/>
          </a:xfrm>
          <a:prstGeom prst="rect">
            <a:avLst/>
          </a:prstGeom>
          <a:solidFill>
            <a:srgbClr val="336699"/>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Ridgeview Middle School</a:t>
            </a:r>
          </a:p>
          <a:p>
            <a:pPr algn="ctr"/>
            <a:r>
              <a:rPr lang="en-CA" sz="1200" b="1" dirty="0">
                <a:solidFill>
                  <a:schemeClr val="tx2"/>
                </a:solidFill>
              </a:rPr>
              <a:t>(grades 6-8)</a:t>
            </a:r>
          </a:p>
        </p:txBody>
      </p:sp>
      <p:sp>
        <p:nvSpPr>
          <p:cNvPr id="50" name="TextBox 49"/>
          <p:cNvSpPr txBox="1"/>
          <p:nvPr/>
        </p:nvSpPr>
        <p:spPr>
          <a:xfrm>
            <a:off x="5475121" y="1336501"/>
            <a:ext cx="2412428" cy="680016"/>
          </a:xfrm>
          <a:prstGeom prst="rect">
            <a:avLst/>
          </a:prstGeom>
          <a:solidFill>
            <a:srgbClr val="2C973E"/>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Harold Peterson Middle School</a:t>
            </a:r>
          </a:p>
          <a:p>
            <a:pPr algn="ctr"/>
            <a:r>
              <a:rPr lang="en-CA" sz="1200" b="1" dirty="0">
                <a:solidFill>
                  <a:schemeClr val="tx2"/>
                </a:solidFill>
              </a:rPr>
              <a:t>(grades 6-8)</a:t>
            </a:r>
          </a:p>
        </p:txBody>
      </p:sp>
      <p:sp>
        <p:nvSpPr>
          <p:cNvPr id="52" name="Isosceles Triangle 51"/>
          <p:cNvSpPr/>
          <p:nvPr/>
        </p:nvSpPr>
        <p:spPr>
          <a:xfrm>
            <a:off x="5475121" y="2351812"/>
            <a:ext cx="2412427" cy="238815"/>
          </a:xfrm>
          <a:prstGeom prst="triangl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53" name="Isosceles Triangle 52"/>
          <p:cNvSpPr/>
          <p:nvPr/>
        </p:nvSpPr>
        <p:spPr>
          <a:xfrm>
            <a:off x="1191356" y="2338083"/>
            <a:ext cx="2412427" cy="238815"/>
          </a:xfrm>
          <a:prstGeom prst="triangl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60" name="TextBox 10"/>
          <p:cNvSpPr txBox="1"/>
          <p:nvPr/>
        </p:nvSpPr>
        <p:spPr>
          <a:xfrm>
            <a:off x="154736" y="5251448"/>
            <a:ext cx="2016000" cy="581512"/>
          </a:xfrm>
          <a:prstGeom prst="rect">
            <a:avLst/>
          </a:prstGeom>
          <a:solidFill>
            <a:schemeClr val="accent6">
              <a:lumMod val="50000"/>
            </a:schemeClr>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Gagetown School*</a:t>
            </a:r>
          </a:p>
          <a:p>
            <a:pPr algn="ctr"/>
            <a:r>
              <a:rPr lang="en-CA" sz="1200" b="1" dirty="0">
                <a:solidFill>
                  <a:schemeClr val="tx2"/>
                </a:solidFill>
              </a:rPr>
              <a:t>(grades K-8)</a:t>
            </a:r>
          </a:p>
        </p:txBody>
      </p:sp>
      <p:cxnSp>
        <p:nvCxnSpPr>
          <p:cNvPr id="61" name="Straight Connector 60"/>
          <p:cNvCxnSpPr/>
          <p:nvPr/>
        </p:nvCxnSpPr>
        <p:spPr>
          <a:xfrm>
            <a:off x="4539453" y="1284485"/>
            <a:ext cx="0" cy="4250699"/>
          </a:xfrm>
          <a:prstGeom prst="line">
            <a:avLst/>
          </a:prstGeom>
          <a:ln w="9525">
            <a:solidFill>
              <a:schemeClr val="accent1"/>
            </a:solidFill>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TextBox 10"/>
          <p:cNvSpPr txBox="1"/>
          <p:nvPr/>
        </p:nvSpPr>
        <p:spPr>
          <a:xfrm>
            <a:off x="2341138" y="4973717"/>
            <a:ext cx="2016000" cy="581512"/>
          </a:xfrm>
          <a:prstGeom prst="rect">
            <a:avLst/>
          </a:prstGeom>
          <a:solidFill>
            <a:srgbClr val="336699"/>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Assiniboine Avenue</a:t>
            </a:r>
          </a:p>
          <a:p>
            <a:pPr algn="ctr"/>
            <a:r>
              <a:rPr lang="en-CA" sz="1200" b="1" dirty="0">
                <a:solidFill>
                  <a:schemeClr val="tx2"/>
                </a:solidFill>
              </a:rPr>
              <a:t>Elementary School </a:t>
            </a:r>
            <a:br>
              <a:rPr lang="en-CA" sz="1200" b="1" dirty="0">
                <a:solidFill>
                  <a:schemeClr val="tx2"/>
                </a:solidFill>
              </a:rPr>
            </a:br>
            <a:r>
              <a:rPr lang="en-CA" sz="1200" b="1" dirty="0">
                <a:solidFill>
                  <a:schemeClr val="tx2"/>
                </a:solidFill>
              </a:rPr>
              <a:t>(grades K-2)</a:t>
            </a:r>
          </a:p>
        </p:txBody>
      </p:sp>
      <p:sp>
        <p:nvSpPr>
          <p:cNvPr id="71" name="Isosceles Triangle 70"/>
          <p:cNvSpPr/>
          <p:nvPr/>
        </p:nvSpPr>
        <p:spPr>
          <a:xfrm rot="5400000">
            <a:off x="1948358" y="5510290"/>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25" name="TextBox 24"/>
          <p:cNvSpPr txBox="1"/>
          <p:nvPr/>
        </p:nvSpPr>
        <p:spPr>
          <a:xfrm>
            <a:off x="367987" y="6213081"/>
            <a:ext cx="6625095" cy="21544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ASD-W: English Prime and French Immersion Program Statistics.</a:t>
            </a:r>
            <a:endParaRPr lang="fr-CA" dirty="0">
              <a:solidFill>
                <a:srgbClr val="000000"/>
              </a:solidFill>
            </a:endParaRPr>
          </a:p>
        </p:txBody>
      </p:sp>
      <p:sp>
        <p:nvSpPr>
          <p:cNvPr id="2" name="TextBox 1"/>
          <p:cNvSpPr txBox="1"/>
          <p:nvPr/>
        </p:nvSpPr>
        <p:spPr>
          <a:xfrm>
            <a:off x="4687000" y="2011484"/>
            <a:ext cx="339454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336699"/>
                </a:solidFill>
              </a:rPr>
              <a:t>Late French Immersion (LFI) Students</a:t>
            </a:r>
          </a:p>
        </p:txBody>
      </p:sp>
      <p:sp>
        <p:nvSpPr>
          <p:cNvPr id="30" name="TextBox 10"/>
          <p:cNvSpPr txBox="1"/>
          <p:nvPr/>
        </p:nvSpPr>
        <p:spPr>
          <a:xfrm>
            <a:off x="154734" y="4638574"/>
            <a:ext cx="2016000" cy="581512"/>
          </a:xfrm>
          <a:prstGeom prst="rect">
            <a:avLst/>
          </a:prstGeom>
          <a:solidFill>
            <a:srgbClr val="336699"/>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Burton Elementary School*        (grades K-2) </a:t>
            </a:r>
          </a:p>
        </p:txBody>
      </p:sp>
      <p:sp>
        <p:nvSpPr>
          <p:cNvPr id="37" name="TextBox 10"/>
          <p:cNvSpPr txBox="1"/>
          <p:nvPr/>
        </p:nvSpPr>
        <p:spPr>
          <a:xfrm>
            <a:off x="154737" y="2670014"/>
            <a:ext cx="2015999" cy="581512"/>
          </a:xfrm>
          <a:prstGeom prst="rect">
            <a:avLst/>
          </a:prstGeom>
          <a:gradFill>
            <a:gsLst>
              <a:gs pos="49000">
                <a:srgbClr val="336699"/>
              </a:gs>
              <a:gs pos="50000">
                <a:schemeClr val="tx2"/>
              </a:gs>
              <a:gs pos="51000">
                <a:srgbClr val="2C973E"/>
              </a:gs>
            </a:gsLst>
            <a:lin ang="4800000" scaled="0"/>
          </a:gra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Hubbard Avenue Elementary School</a:t>
            </a:r>
          </a:p>
          <a:p>
            <a:pPr algn="ctr"/>
            <a:r>
              <a:rPr lang="en-CA" sz="1200" b="1" dirty="0">
                <a:solidFill>
                  <a:schemeClr val="tx2"/>
                </a:solidFill>
              </a:rPr>
              <a:t>(grades 3-5) </a:t>
            </a:r>
          </a:p>
        </p:txBody>
      </p:sp>
      <p:sp>
        <p:nvSpPr>
          <p:cNvPr id="38" name="TextBox 10"/>
          <p:cNvSpPr txBox="1"/>
          <p:nvPr/>
        </p:nvSpPr>
        <p:spPr>
          <a:xfrm>
            <a:off x="4735396" y="2671870"/>
            <a:ext cx="2015999" cy="581512"/>
          </a:xfrm>
          <a:prstGeom prst="rect">
            <a:avLst/>
          </a:prstGeom>
          <a:gradFill>
            <a:gsLst>
              <a:gs pos="49000">
                <a:srgbClr val="336699"/>
              </a:gs>
              <a:gs pos="50000">
                <a:schemeClr val="tx2"/>
              </a:gs>
              <a:gs pos="51000">
                <a:srgbClr val="2C973E"/>
              </a:gs>
            </a:gsLst>
            <a:lin ang="4800000" scaled="0"/>
          </a:gra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 Summerhill Street Elementary School   (grades 3-5) </a:t>
            </a:r>
          </a:p>
        </p:txBody>
      </p:sp>
      <p:sp>
        <p:nvSpPr>
          <p:cNvPr id="39" name="Isosceles Triangle 38"/>
          <p:cNvSpPr/>
          <p:nvPr/>
        </p:nvSpPr>
        <p:spPr>
          <a:xfrm rot="5400000">
            <a:off x="1948358" y="4897396"/>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40" name="TextBox 39"/>
          <p:cNvSpPr txBox="1"/>
          <p:nvPr/>
        </p:nvSpPr>
        <p:spPr>
          <a:xfrm>
            <a:off x="1337725" y="5829121"/>
            <a:ext cx="967773"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336699"/>
                </a:solidFill>
              </a:rPr>
              <a:t>EFI Students</a:t>
            </a:r>
          </a:p>
        </p:txBody>
      </p:sp>
      <p:sp>
        <p:nvSpPr>
          <p:cNvPr id="44" name="Isosceles Triangle 43"/>
          <p:cNvSpPr/>
          <p:nvPr/>
        </p:nvSpPr>
        <p:spPr>
          <a:xfrm rot="16200000">
            <a:off x="4344326" y="5232994"/>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45" name="TextBox 44"/>
          <p:cNvSpPr txBox="1"/>
          <p:nvPr/>
        </p:nvSpPr>
        <p:spPr>
          <a:xfrm>
            <a:off x="5244597" y="5249162"/>
            <a:ext cx="967773"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2C973E"/>
                </a:solidFill>
              </a:rPr>
              <a:t>EFI Students*</a:t>
            </a:r>
          </a:p>
        </p:txBody>
      </p:sp>
      <p:sp>
        <p:nvSpPr>
          <p:cNvPr id="59" name="Isosceles Triangle 58"/>
          <p:cNvSpPr/>
          <p:nvPr/>
        </p:nvSpPr>
        <p:spPr>
          <a:xfrm rot="16200000">
            <a:off x="4344326" y="1623765"/>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62" name="Isosceles Triangle 61"/>
          <p:cNvSpPr/>
          <p:nvPr/>
        </p:nvSpPr>
        <p:spPr>
          <a:xfrm rot="5400000">
            <a:off x="4153313" y="1623765"/>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73" name="TextBox 72"/>
          <p:cNvSpPr txBox="1"/>
          <p:nvPr/>
        </p:nvSpPr>
        <p:spPr>
          <a:xfrm>
            <a:off x="1806917" y="2016517"/>
            <a:ext cx="2748971"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2C973E"/>
                </a:solidFill>
              </a:rPr>
              <a:t>Early French Immersion (EFI) Students</a:t>
            </a:r>
          </a:p>
        </p:txBody>
      </p:sp>
      <p:sp>
        <p:nvSpPr>
          <p:cNvPr id="32" name="TextBox 10"/>
          <p:cNvSpPr txBox="1"/>
          <p:nvPr/>
        </p:nvSpPr>
        <p:spPr>
          <a:xfrm>
            <a:off x="4735395" y="3510234"/>
            <a:ext cx="2016000" cy="581512"/>
          </a:xfrm>
          <a:prstGeom prst="rect">
            <a:avLst/>
          </a:prstGeom>
          <a:solidFill>
            <a:srgbClr val="2C973E"/>
          </a:soli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Gesner Street Elementary</a:t>
            </a:r>
          </a:p>
          <a:p>
            <a:pPr algn="ctr"/>
            <a:r>
              <a:rPr lang="en-CA" sz="1200" b="1" dirty="0">
                <a:solidFill>
                  <a:schemeClr val="tx2"/>
                </a:solidFill>
              </a:rPr>
              <a:t>School </a:t>
            </a:r>
            <a:br>
              <a:rPr lang="en-CA" sz="1200" b="1" dirty="0">
                <a:solidFill>
                  <a:schemeClr val="tx2"/>
                </a:solidFill>
              </a:rPr>
            </a:br>
            <a:r>
              <a:rPr lang="en-CA" sz="1200" b="1" dirty="0">
                <a:solidFill>
                  <a:schemeClr val="tx2"/>
                </a:solidFill>
              </a:rPr>
              <a:t>(grades K-2)</a:t>
            </a:r>
          </a:p>
        </p:txBody>
      </p:sp>
      <p:sp>
        <p:nvSpPr>
          <p:cNvPr id="36" name="TextBox 35"/>
          <p:cNvSpPr txBox="1"/>
          <p:nvPr/>
        </p:nvSpPr>
        <p:spPr>
          <a:xfrm>
            <a:off x="4602455" y="5604192"/>
            <a:ext cx="369615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336699"/>
                </a:solidFill>
              </a:rPr>
              <a:t>Geary EFI students go to Assiniboine Avenue, and </a:t>
            </a:r>
            <a:r>
              <a:rPr lang="en-CA" sz="1200" dirty="0">
                <a:solidFill>
                  <a:srgbClr val="2C973E"/>
                </a:solidFill>
              </a:rPr>
              <a:t>English Prime Program students to Harold Peterson</a:t>
            </a:r>
          </a:p>
        </p:txBody>
      </p:sp>
      <p:sp>
        <p:nvSpPr>
          <p:cNvPr id="48" name="TextBox 10"/>
          <p:cNvSpPr txBox="1"/>
          <p:nvPr/>
        </p:nvSpPr>
        <p:spPr>
          <a:xfrm>
            <a:off x="4735013" y="4987791"/>
            <a:ext cx="2015999" cy="581512"/>
          </a:xfrm>
          <a:prstGeom prst="rect">
            <a:avLst/>
          </a:prstGeom>
          <a:gradFill>
            <a:gsLst>
              <a:gs pos="49000">
                <a:srgbClr val="336699"/>
              </a:gs>
              <a:gs pos="50000">
                <a:schemeClr val="tx2"/>
              </a:gs>
              <a:gs pos="51000">
                <a:srgbClr val="2C973E"/>
              </a:gs>
            </a:gsLst>
            <a:lin ang="4800000" scaled="0"/>
          </a:gra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Geary Elementary Community School</a:t>
            </a:r>
          </a:p>
          <a:p>
            <a:pPr algn="ctr"/>
            <a:r>
              <a:rPr lang="en-CA" sz="1200" b="1" dirty="0">
                <a:solidFill>
                  <a:schemeClr val="tx2"/>
                </a:solidFill>
              </a:rPr>
              <a:t>(grades K-5) </a:t>
            </a:r>
          </a:p>
        </p:txBody>
      </p:sp>
      <p:sp>
        <p:nvSpPr>
          <p:cNvPr id="56" name="Isosceles Triangle 55"/>
          <p:cNvSpPr/>
          <p:nvPr/>
        </p:nvSpPr>
        <p:spPr>
          <a:xfrm rot="5400000">
            <a:off x="4153313" y="3755575"/>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63" name="TextBox 10"/>
          <p:cNvSpPr txBox="1"/>
          <p:nvPr/>
        </p:nvSpPr>
        <p:spPr>
          <a:xfrm>
            <a:off x="2341138" y="3513419"/>
            <a:ext cx="2015999" cy="581512"/>
          </a:xfrm>
          <a:prstGeom prst="rect">
            <a:avLst/>
          </a:prstGeom>
          <a:gradFill>
            <a:gsLst>
              <a:gs pos="49000">
                <a:srgbClr val="336699"/>
              </a:gs>
              <a:gs pos="50000">
                <a:schemeClr val="tx2"/>
              </a:gs>
              <a:gs pos="51000">
                <a:srgbClr val="2C973E"/>
              </a:gs>
            </a:gsLst>
            <a:lin ang="4800000" scaled="0"/>
          </a:gradFill>
          <a:ln w="19050">
            <a:solidFill>
              <a:schemeClr val="tx2"/>
            </a:solidFill>
          </a:ln>
        </p:spPr>
        <p:txBody>
          <a:bodyPr wrap="square" lIns="0" tIns="36576"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dirty="0">
                <a:solidFill>
                  <a:schemeClr val="tx2"/>
                </a:solidFill>
              </a:rPr>
              <a:t>Lincoln Elementary  Community School</a:t>
            </a:r>
          </a:p>
          <a:p>
            <a:pPr algn="ctr"/>
            <a:r>
              <a:rPr lang="en-CA" sz="1200" b="1" dirty="0">
                <a:solidFill>
                  <a:schemeClr val="tx2"/>
                </a:solidFill>
              </a:rPr>
              <a:t>(grades K-5) </a:t>
            </a:r>
          </a:p>
        </p:txBody>
      </p:sp>
      <p:sp>
        <p:nvSpPr>
          <p:cNvPr id="65" name="TextBox 64"/>
          <p:cNvSpPr txBox="1"/>
          <p:nvPr/>
        </p:nvSpPr>
        <p:spPr>
          <a:xfrm>
            <a:off x="2189250" y="4082245"/>
            <a:ext cx="2348322"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2C973E"/>
                </a:solidFill>
              </a:rPr>
              <a:t>Lincoln EFI students go to Gesner Street, and</a:t>
            </a:r>
            <a:r>
              <a:rPr lang="en-CA" sz="1200" dirty="0">
                <a:solidFill>
                  <a:srgbClr val="336699"/>
                </a:solidFill>
              </a:rPr>
              <a:t> English Prime Program students go to Ridgeview</a:t>
            </a:r>
          </a:p>
        </p:txBody>
      </p:sp>
      <p:sp>
        <p:nvSpPr>
          <p:cNvPr id="66" name="Isosceles Triangle 65"/>
          <p:cNvSpPr/>
          <p:nvPr/>
        </p:nvSpPr>
        <p:spPr>
          <a:xfrm>
            <a:off x="856734" y="4500667"/>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67" name="Isosceles Triangle 66"/>
          <p:cNvSpPr/>
          <p:nvPr/>
        </p:nvSpPr>
        <p:spPr>
          <a:xfrm>
            <a:off x="5422483" y="3367737"/>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68" name="Isosceles Triangle 67"/>
          <p:cNvSpPr/>
          <p:nvPr/>
        </p:nvSpPr>
        <p:spPr>
          <a:xfrm>
            <a:off x="3044424" y="3367737"/>
            <a:ext cx="612000" cy="10228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solidFill>
                <a:schemeClr val="tx1"/>
              </a:solidFill>
            </a:endParaRPr>
          </a:p>
        </p:txBody>
      </p:sp>
      <p:sp>
        <p:nvSpPr>
          <p:cNvPr id="75" name="TextBox 74"/>
          <p:cNvSpPr txBox="1"/>
          <p:nvPr/>
        </p:nvSpPr>
        <p:spPr>
          <a:xfrm>
            <a:off x="6804371" y="2647815"/>
            <a:ext cx="2285694" cy="6647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2C973E"/>
                </a:solidFill>
              </a:rPr>
              <a:t>Summerhill Street students go to Harold Peterson, and               </a:t>
            </a:r>
            <a:r>
              <a:rPr lang="en-CA" sz="1200" dirty="0">
                <a:solidFill>
                  <a:srgbClr val="336699"/>
                </a:solidFill>
              </a:rPr>
              <a:t>LFI students and a small section of English Prime go to Ridgeview</a:t>
            </a:r>
          </a:p>
        </p:txBody>
      </p:sp>
      <p:sp>
        <p:nvSpPr>
          <p:cNvPr id="76" name="TextBox 75"/>
          <p:cNvSpPr txBox="1"/>
          <p:nvPr/>
        </p:nvSpPr>
        <p:spPr>
          <a:xfrm>
            <a:off x="76221" y="3274307"/>
            <a:ext cx="2285694" cy="82176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336699"/>
                </a:solidFill>
              </a:rPr>
              <a:t>Hubbard Avenue students go     to Ridgeview, and                        </a:t>
            </a:r>
            <a:r>
              <a:rPr lang="en-CA" sz="1200" dirty="0">
                <a:solidFill>
                  <a:srgbClr val="2C973E"/>
                </a:solidFill>
              </a:rPr>
              <a:t>EFI students and a small    section of English Prime go        to Harold Peterson</a:t>
            </a:r>
          </a:p>
        </p:txBody>
      </p:sp>
      <p:sp>
        <p:nvSpPr>
          <p:cNvPr id="77" name="TextBox 76"/>
          <p:cNvSpPr txBox="1"/>
          <p:nvPr/>
        </p:nvSpPr>
        <p:spPr>
          <a:xfrm>
            <a:off x="2369445" y="5528390"/>
            <a:ext cx="198705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rgbClr val="336699"/>
                </a:solidFill>
              </a:rPr>
              <a:t>Assiniboine Avenue students go to Hubbard Avenue</a:t>
            </a:r>
            <a:endParaRPr lang="en-CA" sz="1200" dirty="0">
              <a:solidFill>
                <a:srgbClr val="2C973E"/>
              </a:solidFill>
            </a:endParaRPr>
          </a:p>
        </p:txBody>
      </p:sp>
    </p:spTree>
    <p:extLst>
      <p:ext uri="{BB962C8B-B14F-4D97-AF65-F5344CB8AC3E}">
        <p14:creationId xmlns:p14="http://schemas.microsoft.com/office/powerpoint/2010/main" val="12435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68"/>
            <a:ext cx="8427027" cy="804672"/>
          </a:xfrm>
        </p:spPr>
        <p:txBody>
          <a:bodyPr/>
          <a:lstStyle/>
          <a:p>
            <a:r>
              <a:rPr lang="en-CA" sz="2400" dirty="0"/>
              <a:t>Appendix B – 2016 Census data</a:t>
            </a:r>
          </a:p>
        </p:txBody>
      </p:sp>
    </p:spTree>
    <p:extLst>
      <p:ext uri="{BB962C8B-B14F-4D97-AF65-F5344CB8AC3E}">
        <p14:creationId xmlns:p14="http://schemas.microsoft.com/office/powerpoint/2010/main" val="295632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5275" y="97690"/>
            <a:ext cx="8988725" cy="860400"/>
          </a:xfrm>
        </p:spPr>
        <p:txBody>
          <a:bodyPr/>
          <a:lstStyle/>
          <a:p>
            <a:r>
              <a:rPr lang="en-US" sz="2400" dirty="0"/>
              <a:t>2016 Census data – Oromocto K-8 schools projected to see an increase in enrolment (based on the population age grouping census data), and from EFI program entry at grade 1</a:t>
            </a:r>
            <a:endParaRPr lang="en-CA" sz="2000" dirty="0"/>
          </a:p>
        </p:txBody>
      </p:sp>
      <p:sp>
        <p:nvSpPr>
          <p:cNvPr id="24" name="TextBox 23"/>
          <p:cNvSpPr txBox="1"/>
          <p:nvPr/>
        </p:nvSpPr>
        <p:spPr>
          <a:xfrm>
            <a:off x="450858" y="6212438"/>
            <a:ext cx="8350241" cy="33855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t>: </a:t>
            </a:r>
            <a:r>
              <a:rPr lang="en-US" sz="800" dirty="0">
                <a:hlinkClick r:id="rId2"/>
              </a:rPr>
              <a:t>http://www12.statcan.gc.ca/census-recensement/2016/as-sa/fogs-spg/desc/Facts-desc_Age.cfm?LANG=Eng&amp;GK=CSD&amp;GC=1301006&amp;TOPIC=2&amp;#fd1_1</a:t>
            </a:r>
            <a:r>
              <a:rPr lang="en-CA" sz="800" dirty="0">
                <a:solidFill>
                  <a:srgbClr val="000000"/>
                </a:solidFill>
              </a:rPr>
              <a:t>.</a:t>
            </a:r>
            <a:endParaRPr lang="fr-CA" sz="800" dirty="0">
              <a:solidFill>
                <a:srgbClr val="000000"/>
              </a:solidFill>
            </a:endParaRPr>
          </a:p>
        </p:txBody>
      </p:sp>
      <p:sp>
        <p:nvSpPr>
          <p:cNvPr id="25" name="TextBox 24"/>
          <p:cNvSpPr txBox="1"/>
          <p:nvPr/>
        </p:nvSpPr>
        <p:spPr>
          <a:xfrm>
            <a:off x="450858" y="4682261"/>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Oromocto (TV) </a:t>
            </a:r>
          </a:p>
        </p:txBody>
      </p:sp>
      <p:sp>
        <p:nvSpPr>
          <p:cNvPr id="26" name="TextBox 25"/>
          <p:cNvSpPr txBox="1"/>
          <p:nvPr/>
        </p:nvSpPr>
        <p:spPr>
          <a:xfrm>
            <a:off x="5497234" y="2839037"/>
            <a:ext cx="3258698"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Table 1.4 Population By Five-Year Age Groups And Sex, 2016.</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620" t="16113" r="12925" b="9173"/>
          <a:stretch/>
        </p:blipFill>
        <p:spPr>
          <a:xfrm>
            <a:off x="310527" y="1152782"/>
            <a:ext cx="4853755" cy="3550442"/>
          </a:xfrm>
          <a:prstGeom prst="rect">
            <a:avLst/>
          </a:prstGeom>
        </p:spPr>
      </p:pic>
      <p:sp>
        <p:nvSpPr>
          <p:cNvPr id="10" name="Content Placeholder 2"/>
          <p:cNvSpPr>
            <a:spLocks noGrp="1"/>
          </p:cNvSpPr>
          <p:nvPr>
            <p:ph idx="4294967295"/>
          </p:nvPr>
        </p:nvSpPr>
        <p:spPr>
          <a:xfrm>
            <a:off x="-232933" y="5038555"/>
            <a:ext cx="5451918" cy="1130753"/>
          </a:xfrm>
        </p:spPr>
        <p:txBody>
          <a:bodyPr/>
          <a:lstStyle/>
          <a:p>
            <a:pPr lvl="1">
              <a:spcBef>
                <a:spcPts val="300"/>
              </a:spcBef>
              <a:spcAft>
                <a:spcPts val="300"/>
              </a:spcAft>
            </a:pPr>
            <a:r>
              <a:rPr lang="en-US" sz="1400" dirty="0"/>
              <a:t>In 2017-18, the entry point for the Early French Immersion (EFI) program was changed from grade 3 to grade 1.</a:t>
            </a:r>
          </a:p>
          <a:p>
            <a:pPr lvl="1">
              <a:spcBef>
                <a:spcPts val="300"/>
              </a:spcBef>
              <a:spcAft>
                <a:spcPts val="300"/>
              </a:spcAft>
            </a:pPr>
            <a:r>
              <a:rPr lang="en-US" sz="1400" dirty="0"/>
              <a:t>This will increase the amount of rural students attending the Oromocto schools for Early French Immersion with two additional grades in the program.</a:t>
            </a:r>
          </a:p>
        </p:txBody>
      </p:sp>
      <p:pic>
        <p:nvPicPr>
          <p:cNvPr id="7" name="Picture 6"/>
          <p:cNvPicPr>
            <a:picLocks noChangeAspect="1"/>
          </p:cNvPicPr>
          <p:nvPr/>
        </p:nvPicPr>
        <p:blipFill>
          <a:blip r:embed="rId4"/>
          <a:stretch>
            <a:fillRect/>
          </a:stretch>
        </p:blipFill>
        <p:spPr>
          <a:xfrm>
            <a:off x="5422659" y="1139304"/>
            <a:ext cx="3595550" cy="1655655"/>
          </a:xfrm>
          <a:prstGeom prst="rect">
            <a:avLst/>
          </a:prstGeom>
        </p:spPr>
      </p:pic>
      <p:pic>
        <p:nvPicPr>
          <p:cNvPr id="11" name="Picture 10"/>
          <p:cNvPicPr>
            <a:picLocks noChangeAspect="1"/>
          </p:cNvPicPr>
          <p:nvPr/>
        </p:nvPicPr>
        <p:blipFill>
          <a:blip r:embed="rId5"/>
          <a:stretch>
            <a:fillRect/>
          </a:stretch>
        </p:blipFill>
        <p:spPr>
          <a:xfrm>
            <a:off x="5359316" y="3407883"/>
            <a:ext cx="3713828" cy="2147525"/>
          </a:xfrm>
          <a:prstGeom prst="rect">
            <a:avLst/>
          </a:prstGeom>
        </p:spPr>
      </p:pic>
    </p:spTree>
    <p:extLst>
      <p:ext uri="{BB962C8B-B14F-4D97-AF65-F5344CB8AC3E}">
        <p14:creationId xmlns:p14="http://schemas.microsoft.com/office/powerpoint/2010/main" val="116799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874633" cy="860400"/>
          </a:xfrm>
        </p:spPr>
        <p:txBody>
          <a:bodyPr/>
          <a:lstStyle/>
          <a:p>
            <a:r>
              <a:rPr lang="en-US" sz="2400" dirty="0"/>
              <a:t>Mapping 2016 Census data – The dissemination areas of the 2016 Census are not an exact match to the school boundaries and assumptions were required in mapping</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24" name="TextBox 23"/>
          <p:cNvSpPr txBox="1"/>
          <p:nvPr/>
        </p:nvSpPr>
        <p:spPr>
          <a:xfrm>
            <a:off x="450859" y="6222829"/>
            <a:ext cx="6625095" cy="46166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Google Maps, ASD-W school transportation software – Busplanner, and Statistics Canada</a:t>
            </a:r>
            <a:r>
              <a:rPr lang="en-US" sz="800" dirty="0"/>
              <a:t>: </a:t>
            </a:r>
            <a:r>
              <a:rPr lang="en-US" sz="800" dirty="0">
                <a:hlinkClick r:id="rId2"/>
              </a:rPr>
              <a:t>http://www12.statcan.gc.ca/census-recensement/2016/as-sa/fogs-spg/desc/Facts-desc_Age.cfm?LANG=Eng&amp;GK=CSD&amp;GC=1301006&amp;TOPIC=2&amp;#fd1_1</a:t>
            </a:r>
            <a:r>
              <a:rPr lang="en-CA" sz="800" dirty="0">
                <a:solidFill>
                  <a:srgbClr val="000000"/>
                </a:solidFill>
              </a:rPr>
              <a:t>.</a:t>
            </a:r>
            <a:endParaRPr lang="fr-CA" sz="800" dirty="0">
              <a:solidFill>
                <a:srgbClr val="000000"/>
              </a:solidFill>
            </a:endParaRPr>
          </a:p>
          <a:p>
            <a:pPr eaLnBrk="0" fontAlgn="base" hangingPunct="0">
              <a:spcBef>
                <a:spcPct val="0"/>
              </a:spcBef>
              <a:spcAft>
                <a:spcPct val="0"/>
              </a:spcAft>
            </a:pPr>
            <a:r>
              <a:rPr lang="en-CA" sz="800" dirty="0">
                <a:solidFill>
                  <a:srgbClr val="000000"/>
                </a:solidFill>
              </a:rPr>
              <a:t> .</a:t>
            </a:r>
            <a:endParaRPr lang="fr-CA" sz="800" dirty="0">
              <a:solidFill>
                <a:srgbClr val="000000"/>
              </a:solidFill>
            </a:endParaRPr>
          </a:p>
        </p:txBody>
      </p:sp>
      <p:pic>
        <p:nvPicPr>
          <p:cNvPr id="2" name="Picture 1"/>
          <p:cNvPicPr>
            <a:picLocks noChangeAspect="1"/>
          </p:cNvPicPr>
          <p:nvPr/>
        </p:nvPicPr>
        <p:blipFill>
          <a:blip r:embed="rId3"/>
          <a:stretch>
            <a:fillRect/>
          </a:stretch>
        </p:blipFill>
        <p:spPr>
          <a:xfrm>
            <a:off x="450859" y="1139065"/>
            <a:ext cx="7901214" cy="4985689"/>
          </a:xfrm>
          <a:prstGeom prst="rect">
            <a:avLst/>
          </a:prstGeom>
        </p:spPr>
      </p:pic>
    </p:spTree>
    <p:extLst>
      <p:ext uri="{BB962C8B-B14F-4D97-AF65-F5344CB8AC3E}">
        <p14:creationId xmlns:p14="http://schemas.microsoft.com/office/powerpoint/2010/main" val="6287981"/>
      </p:ext>
    </p:extLst>
  </p:cSld>
  <p:clrMapOvr>
    <a:masterClrMapping/>
  </p:clrMapOvr>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F6FAF-DC98-4FA3-A87F-8DAB995728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B53ECF-8C41-4F3E-A1D6-3E2F24583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2DF5123-F3CA-4E20-AB56-E84322AA2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8908</Words>
  <Application>Microsoft Office PowerPoint</Application>
  <PresentationFormat>On-screen Show (4:3)</PresentationFormat>
  <Paragraphs>454</Paragraphs>
  <Slides>43</Slides>
  <Notes>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43</vt:i4>
      </vt:variant>
    </vt:vector>
  </HeadingPairs>
  <TitlesOfParts>
    <vt:vector size="49" baseType="lpstr">
      <vt:lpstr>Arial</vt:lpstr>
      <vt:lpstr>Wingdings</vt:lpstr>
      <vt:lpstr>EY regular presentation 2015 v1</vt:lpstr>
      <vt:lpstr>EY light projection</vt:lpstr>
      <vt:lpstr>EY dark print</vt:lpstr>
      <vt:lpstr>EY dark projection</vt:lpstr>
      <vt:lpstr> Anglophone West School District (ASD-W)  Multi-year infrastructure planning    Oromocto Schools (K to 8)</vt:lpstr>
      <vt:lpstr>PowerPoint Presentation</vt:lpstr>
      <vt:lpstr>Scope – Consultations between the District and EY narrowed the scope to 5 potential scenarios for the infrastructure review to be summarized</vt:lpstr>
      <vt:lpstr>Scope – Consultations between the District and EY narrowed the scope to 5 potential scenarios for the infrastructure review to be summarized (continued)</vt:lpstr>
      <vt:lpstr>Appendix A – Overview of schools that feed into Oromocto middle schools</vt:lpstr>
      <vt:lpstr>PowerPoint Presentation</vt:lpstr>
      <vt:lpstr>Appendix B – 2016 Census data</vt:lpstr>
      <vt:lpstr>2016 Census data – Oromocto K-8 schools projected to see an increase in enrolment (based on the population age grouping census data), and from EFI program entry at grade 1</vt:lpstr>
      <vt:lpstr>Mapping 2016 Census data – The dissemination areas of the 2016 Census are not an exact match to the school boundaries and assumptions were required in mapping</vt:lpstr>
      <vt:lpstr>Mapping 2016 Census data – ASD-W 2017-18 enrolment projections were compared to the 2016 Census mapping results and the discrepancy between the two was within 1.0%</vt:lpstr>
      <vt:lpstr>Appendix C – Scenario 1 (Close the 6 existing schools and replace with 2 new K-5s and a 6-8)</vt:lpstr>
      <vt:lpstr>PowerPoint Presentation</vt:lpstr>
      <vt:lpstr>PowerPoint Presentation</vt:lpstr>
      <vt:lpstr>Class “D” estimate*: $73.4M to $76.4M would be required for the construction of 2 new K-5 and a 6-8 middle school, with a cost avoidance of $7.3M in deferred maintenance</vt:lpstr>
      <vt:lpstr>PowerPoint Presentation</vt:lpstr>
      <vt:lpstr>Appendix D – Scenario 2 (Close the 6 existing schools and replace with 2 new K-8s)</vt:lpstr>
      <vt:lpstr>PowerPoint Presentation</vt:lpstr>
      <vt:lpstr>Class “D” estimate*: $64.5M to $66.5M would be required for the construction of 2 new K-8 schools, with a cost avoidance of $7.3M in deferred maintenance</vt:lpstr>
      <vt:lpstr>PowerPoint Presentation</vt:lpstr>
      <vt:lpstr>Appendix E – Scenario 3 (Close the 6 existing schools and replace with 3 new K-8s)</vt:lpstr>
      <vt:lpstr>Scenario 3 (3 new K-8s) requires new school boundaries to be established, as the existing boundaries cannot be merged to evenly distribute the students in this scenario</vt:lpstr>
      <vt:lpstr>Scenario 3 (3 new K-8s) requires new school boundaries to be established, as the existing boundaries cannot be merged to evenly distribute the students in this scenario (continued)</vt:lpstr>
      <vt:lpstr>Class “D” estimate*: $79.8M to $82.8M would be required for the construction of 3 new K-8 schools, with a cost avoidance of $7.3M in deferred maintenance</vt:lpstr>
      <vt:lpstr>PowerPoint Presentation</vt:lpstr>
      <vt:lpstr>Appendix F – Scenario 4 (School addition/mid-life upgrade of a middle school with 2 new K-5s)</vt:lpstr>
      <vt:lpstr>Class “D” estimate*: $16.9M would be required for the mid-life upgrade of an amalgamated 6-8 middle school, which exceeds the 50% cost threshold for a new school</vt:lpstr>
      <vt:lpstr>Both of the Oromocto middle school properties have limited to no space available for a school addition in an amalgamated 6-8 mid-life upgrade project </vt:lpstr>
      <vt:lpstr>PowerPoint Presentation</vt:lpstr>
      <vt:lpstr>Appendix G – Scenario 5 (Close the 6 existing schools and replace with a new K-2, 3-5 and 6-8)</vt:lpstr>
      <vt:lpstr>PowerPoint Presentation</vt:lpstr>
      <vt:lpstr>Class “D” estimate*: $69.2M to $72.2M would be required for the construction of a new K-2, 3-5, and a 6-8 middle school, with a cost avoidance of $7.3M in deferred maintenance</vt:lpstr>
      <vt:lpstr>PowerPoint Presentation</vt:lpstr>
      <vt:lpstr>PowerPoint Presentation</vt:lpstr>
      <vt:lpstr>Context – Visual comparison of space types in the schools illustrates some of the pedagogical space compared to the EECD Planning Guidelines, and cracking in masonry (1 of 2)</vt:lpstr>
      <vt:lpstr>Context – Visual comparison of space types in the schools illustrates some of the pedagogical space compared to the EECD Planning Guidelines, and cracking in masonry (2 of 2) </vt:lpstr>
      <vt:lpstr>Scenario 1 – Capital costs are estimated between $73.4 M* and $76.4 M* (for 2 new K-5s and 1 new 6-8 school); all schools are projected to exceed EECD recommended sizing</vt:lpstr>
      <vt:lpstr>Scenario 2 – Capital costs are estimated between $64.5 M* and $66.5 M* (for 2 new K-8 schools); both schools are projected to exceed EECD recommended sizing</vt:lpstr>
      <vt:lpstr>Scenario 3a – Capital costs are estimated between $79.8 M* and $82.8 M* (for 3 new K-8 schools); two schools are projected to exceed EECD recommended sizing</vt:lpstr>
      <vt:lpstr>Scenario 3b – Burton Elementary School could be included in scenario 3a for an additional $0.8 M; 60% of these capital costs would be offset by cost avoidance for deferred capital</vt:lpstr>
      <vt:lpstr>Scenario 4 – Capital costs are estimated between $65.3 M* and $67.3 M* (2 new K-5 schools and an addition); it exceeds recommended sizing, and the cost threshold for additions</vt:lpstr>
      <vt:lpstr>Scenario 5 – Capital costs are estimated between $69.2 M* and $72.2 M* (a new K-2, new 3-5 and new 6-8 school); all three schools are projected to exceed recommended sizing</vt:lpstr>
      <vt:lpstr>Some existing District space will need to be relocated in all of the scenarios, and the District/District Education Council will need to consider the best implementation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2016-03-10T12:04:23Z</dcterms:created>
  <dcterms:modified xsi:type="dcterms:W3CDTF">2023-11-03T17:22:29Z</dcterms:modified>
  <cp:contentStatus/>
</cp:coreProperties>
</file>