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375" r:id="rId2"/>
    <p:sldId id="371" r:id="rId3"/>
    <p:sldId id="742" r:id="rId4"/>
    <p:sldId id="743" r:id="rId5"/>
    <p:sldId id="745" r:id="rId6"/>
    <p:sldId id="748" r:id="rId7"/>
    <p:sldId id="769" r:id="rId8"/>
    <p:sldId id="76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7C00"/>
    <a:srgbClr val="C1E0FF"/>
    <a:srgbClr val="CC6600"/>
    <a:srgbClr val="FF9900"/>
    <a:srgbClr val="8BC5FF"/>
    <a:srgbClr val="9BE5FF"/>
    <a:srgbClr val="FFE389"/>
    <a:srgbClr val="C7E6A4"/>
    <a:srgbClr val="FFEAA7"/>
    <a:srgbClr val="29B4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47" autoAdjust="0"/>
    <p:restoredTop sz="70607" autoAdjust="0"/>
  </p:normalViewPr>
  <p:slideViewPr>
    <p:cSldViewPr>
      <p:cViewPr varScale="1">
        <p:scale>
          <a:sx n="77" d="100"/>
          <a:sy n="77" d="100"/>
        </p:scale>
        <p:origin x="2124" y="84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50" d="100"/>
        <a:sy n="150" d="100"/>
      </p:scale>
      <p:origin x="0" y="-56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B27F9-1995-44D6-9C0C-CCDA1CD57FAF}" type="datetimeFigureOut">
              <a:rPr lang="en-CA" smtClean="0"/>
              <a:t>2022-11-03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57BEC-0D31-4A76-9DF9-E4A3655171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7238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6DAB7C3-7957-4EE6-84FE-BA4060C50BDC}" type="datetimeFigureOut">
              <a:rPr lang="en-CA" smtClean="0"/>
              <a:t>2022-11-03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571BBA-7530-42C1-A89E-668828B9970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984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8409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7840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No trend line available</a:t>
            </a:r>
          </a:p>
          <a:p>
            <a:r>
              <a:rPr lang="en-CA" dirty="0"/>
              <a:t>Next year’s results will be able to be compared to this year’s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6029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99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8149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9039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71BBA-7530-42C1-A89E-668828B9970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1137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DA4BF-BC36-4403-ABF5-87703CBBD19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CAC62-192C-4FF2-9133-C37E4D1BC64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7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05575" y="328613"/>
            <a:ext cx="2028825" cy="57673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328613"/>
            <a:ext cx="5935662" cy="57673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01B9-BA31-41E0-B220-8D5839992FD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411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328613"/>
            <a:ext cx="8116887" cy="585787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077200" cy="47244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494B8-84F0-47B9-B14F-FC993FB975D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3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8FDC1-49C9-40C4-8CD3-BCAB8FA4CE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4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62400" cy="47244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371600"/>
            <a:ext cx="3962400" cy="472440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846E4-B49C-4DFD-AE24-D3D2CE7C6A4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5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62237-FEF3-4603-915C-D52D4AC4F0A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26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05497-78A5-4FCA-A14A-22B346CB281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47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F86DF-474F-4CDD-A0DD-E93D5075EAB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9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97854-31A1-4C60-960F-AE70E9E73BA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21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449C6-D2C7-4522-9A89-BED429EBA13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93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7513" y="328613"/>
            <a:ext cx="81168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200" y="6477000"/>
            <a:ext cx="2133600" cy="381000"/>
          </a:xfrm>
          <a:prstGeom prst="rect">
            <a:avLst/>
          </a:prstGeom>
          <a:ln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6A3B0F1-2A00-4E91-B4BE-85796498F19C}" type="slidenum">
              <a:rPr lang="en-US">
                <a:solidFill>
                  <a:srgbClr val="FFFFFF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029" name="Picture 9" descr="Branded-Footer-Design3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9675"/>
            <a:ext cx="9144000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912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549F"/>
          </a:solidFill>
          <a:latin typeface="Arial" charset="0"/>
          <a:ea typeface="ヒラギノ角ゴ Pro W3" pitchFamily="48" charset="-128"/>
        </a:defRPr>
      </a:lvl9pPr>
    </p:titleStyle>
    <p:bodyStyle>
      <a:lvl1pPr marL="288925" indent="-288925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46464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46464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46464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464646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gnb.ca/content/gnb/en/departments/education/k12/content/anglophone_sector/reports_on_achievement.html" TargetMode="External"/><Relationship Id="rId2" Type="http://schemas.openxmlformats.org/officeDocument/2006/relationships/hyperlink" Target="https://www2.gnb.ca/content/gnb/en/departments/education/k12/content/anglophone_sector/assessment_evaluatio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2.gnb.ca/content/dam/gnb/Departments/ed/pdf/K12/eval/ProtocolsForAccommodationsAndExemptions.pdf" TargetMode="External"/><Relationship Id="rId4" Type="http://schemas.openxmlformats.org/officeDocument/2006/relationships/hyperlink" Target="https://www2.gnb.ca/content/dam/gnb/Departments/ed/pdf/K12/eval/2022-2023_assessment_and_evaluation_activities_timetabl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07C0A-56DC-46E3-A287-ABB23716C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133600"/>
            <a:ext cx="8229600" cy="1737954"/>
          </a:xfrm>
        </p:spPr>
        <p:txBody>
          <a:bodyPr/>
          <a:lstStyle/>
          <a:p>
            <a:pPr algn="ctr"/>
            <a:br>
              <a:rPr lang="en-US" dirty="0"/>
            </a:br>
            <a:r>
              <a:rPr lang="en-US" dirty="0"/>
              <a:t>2021-2022 Provincial Assessment Results Presentation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935E8-C814-4DBA-B28A-133D3A2277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5029200"/>
            <a:ext cx="6553200" cy="990600"/>
          </a:xfrm>
        </p:spPr>
        <p:txBody>
          <a:bodyPr/>
          <a:lstStyle/>
          <a:p>
            <a:r>
              <a:rPr lang="en-US" sz="2400" dirty="0"/>
              <a:t>Anglophone Sector</a:t>
            </a:r>
          </a:p>
          <a:p>
            <a:r>
              <a:rPr lang="en-US" sz="1600" dirty="0"/>
              <a:t>November 16, 2022</a:t>
            </a:r>
          </a:p>
          <a:p>
            <a:endParaRPr lang="en-US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192C87-33BA-5D84-5243-410D02534B5C}"/>
              </a:ext>
            </a:extLst>
          </p:cNvPr>
          <p:cNvSpPr txBox="1"/>
          <p:nvPr/>
        </p:nvSpPr>
        <p:spPr>
          <a:xfrm>
            <a:off x="7086600" y="381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Appendix: C</a:t>
            </a:r>
          </a:p>
        </p:txBody>
      </p:sp>
    </p:spTree>
    <p:extLst>
      <p:ext uri="{BB962C8B-B14F-4D97-AF65-F5344CB8AC3E}">
        <p14:creationId xmlns:p14="http://schemas.microsoft.com/office/powerpoint/2010/main" val="3879669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B6E21-3FC1-4068-B270-F3DDD17F8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00" y="457200"/>
            <a:ext cx="5032968" cy="3962400"/>
          </a:xfrm>
        </p:spPr>
        <p:txBody>
          <a:bodyPr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Assessments Administered in 2021-22</a:t>
            </a:r>
            <a:b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(results published)</a:t>
            </a:r>
            <a:b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4 English Reading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4 Scientific Literacy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6 English Reading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6 Scientific Literacy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9 English Reading (ELPA)</a:t>
            </a:r>
            <a:b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10 FI &amp; Post Intensive French Reading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6 FSL Oral Proficiency Interviews</a:t>
            </a:r>
            <a:b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12 FSL Oral Proficiency Interviews</a:t>
            </a:r>
            <a:endParaRPr lang="en-CA" sz="3600" i="1" cap="none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7BA4491-51DC-4563-951E-E0D564DAD8FB}"/>
              </a:ext>
            </a:extLst>
          </p:cNvPr>
          <p:cNvSpPr txBox="1">
            <a:spLocks/>
          </p:cNvSpPr>
          <p:nvPr/>
        </p:nvSpPr>
        <p:spPr bwMode="auto">
          <a:xfrm>
            <a:off x="5382176" y="1066800"/>
            <a:ext cx="3352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00549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9pPr>
          </a:lstStyle>
          <a:p>
            <a:pPr marL="34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cap="none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Field Study in 2021-22</a:t>
            </a:r>
            <a:br>
              <a:rPr lang="en-US" sz="2000" b="0" kern="1200" cap="none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b="0" kern="1200" cap="none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5 Mathematics</a:t>
            </a:r>
          </a:p>
          <a:p>
            <a:pPr marL="34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5 FI Reading</a:t>
            </a:r>
          </a:p>
          <a:p>
            <a:pPr marL="34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7 FI Reading</a:t>
            </a:r>
          </a:p>
          <a:p>
            <a:pPr marL="34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7 PIF Reading</a:t>
            </a:r>
          </a:p>
          <a:p>
            <a:pPr marL="34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7 Mathematics</a:t>
            </a:r>
          </a:p>
          <a:p>
            <a:pPr marL="34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8 Scientific Literacy</a:t>
            </a:r>
          </a:p>
          <a:p>
            <a:pPr marL="342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CA" sz="3600" i="1" kern="0" cap="none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91FC8C8-872D-4DC8-B1A3-BC084411C0CE}"/>
              </a:ext>
            </a:extLst>
          </p:cNvPr>
          <p:cNvSpPr txBox="1">
            <a:spLocks/>
          </p:cNvSpPr>
          <p:nvPr/>
        </p:nvSpPr>
        <p:spPr bwMode="auto">
          <a:xfrm>
            <a:off x="5382176" y="4025900"/>
            <a:ext cx="3311324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rgbClr val="00549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0549F"/>
                </a:solidFill>
                <a:latin typeface="Arial" charset="0"/>
                <a:ea typeface="ヒラギノ角ゴ Pro W3" pitchFamily="48" charset="-128"/>
              </a:defRPr>
            </a:lvl9pPr>
          </a:lstStyle>
          <a:p>
            <a:pPr marL="34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i="1" cap="none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Under Development in 2022-23</a:t>
            </a:r>
          </a:p>
          <a:p>
            <a:pPr marL="34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Grade 2 English &amp; FI  Reading </a:t>
            </a:r>
          </a:p>
          <a:p>
            <a:pPr marL="3429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2000" b="0" cap="none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Grade 8 Numeracy</a:t>
            </a:r>
          </a:p>
        </p:txBody>
      </p:sp>
    </p:spTree>
    <p:extLst>
      <p:ext uri="{BB962C8B-B14F-4D97-AF65-F5344CB8AC3E}">
        <p14:creationId xmlns:p14="http://schemas.microsoft.com/office/powerpoint/2010/main" val="273515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8B8CDE-3382-4C37-AC6A-BFAE01FD1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513835"/>
              </p:ext>
            </p:extLst>
          </p:nvPr>
        </p:nvGraphicFramePr>
        <p:xfrm>
          <a:off x="609600" y="457200"/>
          <a:ext cx="8153400" cy="461899"/>
        </p:xfrm>
        <a:graphic>
          <a:graphicData uri="http://schemas.openxmlformats.org/drawingml/2006/table">
            <a:tbl>
              <a:tblPr firstRow="1" firstCol="1" bandRow="1"/>
              <a:tblGrid>
                <a:gridCol w="8153400">
                  <a:extLst>
                    <a:ext uri="{9D8B030D-6E8A-4147-A177-3AD203B41FA5}">
                      <a16:colId xmlns:a16="http://schemas.microsoft.com/office/drawing/2014/main" val="13790276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CA" sz="2800" b="1" i="1" dirty="0">
                          <a:solidFill>
                            <a:srgbClr val="00549F"/>
                          </a:solidFill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Scientific Literacy - % Success by School District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372651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44D093-1D83-46A3-8CD9-D814400B3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866887"/>
              </p:ext>
            </p:extLst>
          </p:nvPr>
        </p:nvGraphicFramePr>
        <p:xfrm>
          <a:off x="574431" y="990600"/>
          <a:ext cx="8153399" cy="4367071"/>
        </p:xfrm>
        <a:graphic>
          <a:graphicData uri="http://schemas.openxmlformats.org/drawingml/2006/table">
            <a:tbl>
              <a:tblPr firstRow="1" firstCol="1" bandRow="1"/>
              <a:tblGrid>
                <a:gridCol w="3469995">
                  <a:extLst>
                    <a:ext uri="{9D8B030D-6E8A-4147-A177-3AD203B41FA5}">
                      <a16:colId xmlns:a16="http://schemas.microsoft.com/office/drawing/2014/main" val="1621207499"/>
                    </a:ext>
                  </a:extLst>
                </a:gridCol>
                <a:gridCol w="1425212">
                  <a:extLst>
                    <a:ext uri="{9D8B030D-6E8A-4147-A177-3AD203B41FA5}">
                      <a16:colId xmlns:a16="http://schemas.microsoft.com/office/drawing/2014/main" val="3903214171"/>
                    </a:ext>
                  </a:extLst>
                </a:gridCol>
                <a:gridCol w="1629096">
                  <a:extLst>
                    <a:ext uri="{9D8B030D-6E8A-4147-A177-3AD203B41FA5}">
                      <a16:colId xmlns:a16="http://schemas.microsoft.com/office/drawing/2014/main" val="805808957"/>
                    </a:ext>
                  </a:extLst>
                </a:gridCol>
                <a:gridCol w="1629096">
                  <a:extLst>
                    <a:ext uri="{9D8B030D-6E8A-4147-A177-3AD203B41FA5}">
                      <a16:colId xmlns:a16="http://schemas.microsoft.com/office/drawing/2014/main" val="161243238"/>
                    </a:ext>
                  </a:extLst>
                </a:gridCol>
              </a:tblGrid>
              <a:tr h="35109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 Rate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22195"/>
                  </a:ext>
                </a:extLst>
              </a:tr>
              <a:tr h="372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2020-21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2021-22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28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04178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4 Scientific Literacy (NB)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70.5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0162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-North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75.3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9338457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-East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64.1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544722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-South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74.4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622445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70.0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086569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 Scientific Literacy (NB)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64.0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113004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-North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63.7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427619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-East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59.8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284545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-South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65.2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504613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65.8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662254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3639B3D-81DC-9352-E9FA-4AD0A85A9686}"/>
              </a:ext>
            </a:extLst>
          </p:cNvPr>
          <p:cNvSpPr txBox="1"/>
          <p:nvPr/>
        </p:nvSpPr>
        <p:spPr>
          <a:xfrm>
            <a:off x="574431" y="5486400"/>
            <a:ext cx="475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NB – New Brunswick  Anglophone Sector</a:t>
            </a:r>
          </a:p>
        </p:txBody>
      </p:sp>
    </p:spTree>
    <p:extLst>
      <p:ext uri="{BB962C8B-B14F-4D97-AF65-F5344CB8AC3E}">
        <p14:creationId xmlns:p14="http://schemas.microsoft.com/office/powerpoint/2010/main" val="2978644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8B8CDE-3382-4C37-AC6A-BFAE01FD1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361185"/>
              </p:ext>
            </p:extLst>
          </p:nvPr>
        </p:nvGraphicFramePr>
        <p:xfrm>
          <a:off x="609600" y="457200"/>
          <a:ext cx="8153400" cy="461899"/>
        </p:xfrm>
        <a:graphic>
          <a:graphicData uri="http://schemas.openxmlformats.org/drawingml/2006/table">
            <a:tbl>
              <a:tblPr firstRow="1" firstCol="1" bandRow="1"/>
              <a:tblGrid>
                <a:gridCol w="8153400">
                  <a:extLst>
                    <a:ext uri="{9D8B030D-6E8A-4147-A177-3AD203B41FA5}">
                      <a16:colId xmlns:a16="http://schemas.microsoft.com/office/drawing/2014/main" val="13790276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CA" sz="2800" b="1" i="1" dirty="0">
                          <a:solidFill>
                            <a:srgbClr val="00549F"/>
                          </a:solidFill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English Reading - % Success by School District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372651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44D093-1D83-46A3-8CD9-D814400B3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936676"/>
              </p:ext>
            </p:extLst>
          </p:nvPr>
        </p:nvGraphicFramePr>
        <p:xfrm>
          <a:off x="574431" y="990600"/>
          <a:ext cx="8153399" cy="2508739"/>
        </p:xfrm>
        <a:graphic>
          <a:graphicData uri="http://schemas.openxmlformats.org/drawingml/2006/table">
            <a:tbl>
              <a:tblPr firstRow="1" firstCol="1" bandRow="1"/>
              <a:tblGrid>
                <a:gridCol w="3469995">
                  <a:extLst>
                    <a:ext uri="{9D8B030D-6E8A-4147-A177-3AD203B41FA5}">
                      <a16:colId xmlns:a16="http://schemas.microsoft.com/office/drawing/2014/main" val="1621207499"/>
                    </a:ext>
                  </a:extLst>
                </a:gridCol>
                <a:gridCol w="1425212">
                  <a:extLst>
                    <a:ext uri="{9D8B030D-6E8A-4147-A177-3AD203B41FA5}">
                      <a16:colId xmlns:a16="http://schemas.microsoft.com/office/drawing/2014/main" val="3903214171"/>
                    </a:ext>
                  </a:extLst>
                </a:gridCol>
                <a:gridCol w="1629096">
                  <a:extLst>
                    <a:ext uri="{9D8B030D-6E8A-4147-A177-3AD203B41FA5}">
                      <a16:colId xmlns:a16="http://schemas.microsoft.com/office/drawing/2014/main" val="805808957"/>
                    </a:ext>
                  </a:extLst>
                </a:gridCol>
                <a:gridCol w="1629096">
                  <a:extLst>
                    <a:ext uri="{9D8B030D-6E8A-4147-A177-3AD203B41FA5}">
                      <a16:colId xmlns:a16="http://schemas.microsoft.com/office/drawing/2014/main" val="161243238"/>
                    </a:ext>
                  </a:extLst>
                </a:gridCol>
              </a:tblGrid>
              <a:tr h="35109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 Rate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22195"/>
                  </a:ext>
                </a:extLst>
              </a:tr>
              <a:tr h="372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2020-21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2021-22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28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04178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4 English Reading (NB)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lang="en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68.6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59.5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0162"/>
                  </a:ext>
                </a:extLst>
              </a:tr>
              <a:tr h="316820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-North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72.0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59.7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39183"/>
                  </a:ext>
                </a:extLst>
              </a:tr>
              <a:tr h="316820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-East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62.6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54.4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20764"/>
                  </a:ext>
                </a:extLst>
              </a:tr>
              <a:tr h="316820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-South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72.3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64.7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533644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68.1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58.0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619904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32D52F0-951C-49D8-ACB3-5AB2674BA6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0997"/>
              </p:ext>
            </p:extLst>
          </p:nvPr>
        </p:nvGraphicFramePr>
        <p:xfrm>
          <a:off x="574430" y="3575920"/>
          <a:ext cx="8153400" cy="1755495"/>
        </p:xfrm>
        <a:graphic>
          <a:graphicData uri="http://schemas.openxmlformats.org/drawingml/2006/table">
            <a:tbl>
              <a:tblPr firstRow="1" firstCol="1" bandRow="1"/>
              <a:tblGrid>
                <a:gridCol w="3464170">
                  <a:extLst>
                    <a:ext uri="{9D8B030D-6E8A-4147-A177-3AD203B41FA5}">
                      <a16:colId xmlns:a16="http://schemas.microsoft.com/office/drawing/2014/main" val="204003517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13355794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757984540"/>
                    </a:ext>
                  </a:extLst>
                </a:gridCol>
                <a:gridCol w="1641230">
                  <a:extLst>
                    <a:ext uri="{9D8B030D-6E8A-4147-A177-3AD203B41FA5}">
                      <a16:colId xmlns:a16="http://schemas.microsoft.com/office/drawing/2014/main" val="2981052039"/>
                    </a:ext>
                  </a:extLst>
                </a:gridCol>
              </a:tblGrid>
              <a:tr h="351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 English Reading (NB)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lang="en-CA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69.0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71.7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0005723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-North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65.6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68.8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126326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-East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68.9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71.1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124151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-South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69.7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73.2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713618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69.2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71.4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2462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686CC4B-ECEC-6E26-BFB9-9A4773077456}"/>
              </a:ext>
            </a:extLst>
          </p:cNvPr>
          <p:cNvSpPr txBox="1"/>
          <p:nvPr/>
        </p:nvSpPr>
        <p:spPr>
          <a:xfrm>
            <a:off x="574430" y="5486400"/>
            <a:ext cx="5064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NB – New Brunswick  Anglophone Sector</a:t>
            </a:r>
          </a:p>
        </p:txBody>
      </p:sp>
    </p:spTree>
    <p:extLst>
      <p:ext uri="{BB962C8B-B14F-4D97-AF65-F5344CB8AC3E}">
        <p14:creationId xmlns:p14="http://schemas.microsoft.com/office/powerpoint/2010/main" val="313207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8B8CDE-3382-4C37-AC6A-BFAE01FD1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14740"/>
              </p:ext>
            </p:extLst>
          </p:nvPr>
        </p:nvGraphicFramePr>
        <p:xfrm>
          <a:off x="609600" y="457200"/>
          <a:ext cx="8153400" cy="461899"/>
        </p:xfrm>
        <a:graphic>
          <a:graphicData uri="http://schemas.openxmlformats.org/drawingml/2006/table">
            <a:tbl>
              <a:tblPr firstRow="1" firstCol="1" bandRow="1"/>
              <a:tblGrid>
                <a:gridCol w="8153400">
                  <a:extLst>
                    <a:ext uri="{9D8B030D-6E8A-4147-A177-3AD203B41FA5}">
                      <a16:colId xmlns:a16="http://schemas.microsoft.com/office/drawing/2014/main" val="13790276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CA" sz="2800" b="1" i="1" dirty="0">
                          <a:solidFill>
                            <a:srgbClr val="00549F"/>
                          </a:solidFill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English Reading - % Success by School District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372651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44D093-1D83-46A3-8CD9-D814400B3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145729"/>
              </p:ext>
            </p:extLst>
          </p:nvPr>
        </p:nvGraphicFramePr>
        <p:xfrm>
          <a:off x="685800" y="990600"/>
          <a:ext cx="8042030" cy="2611576"/>
        </p:xfrm>
        <a:graphic>
          <a:graphicData uri="http://schemas.openxmlformats.org/drawingml/2006/table">
            <a:tbl>
              <a:tblPr firstRow="1" firstCol="1" bandRow="1"/>
              <a:tblGrid>
                <a:gridCol w="3358626">
                  <a:extLst>
                    <a:ext uri="{9D8B030D-6E8A-4147-A177-3AD203B41FA5}">
                      <a16:colId xmlns:a16="http://schemas.microsoft.com/office/drawing/2014/main" val="1621207499"/>
                    </a:ext>
                  </a:extLst>
                </a:gridCol>
                <a:gridCol w="1425212">
                  <a:extLst>
                    <a:ext uri="{9D8B030D-6E8A-4147-A177-3AD203B41FA5}">
                      <a16:colId xmlns:a16="http://schemas.microsoft.com/office/drawing/2014/main" val="3903214171"/>
                    </a:ext>
                  </a:extLst>
                </a:gridCol>
                <a:gridCol w="1629096">
                  <a:extLst>
                    <a:ext uri="{9D8B030D-6E8A-4147-A177-3AD203B41FA5}">
                      <a16:colId xmlns:a16="http://schemas.microsoft.com/office/drawing/2014/main" val="805808957"/>
                    </a:ext>
                  </a:extLst>
                </a:gridCol>
                <a:gridCol w="1629096">
                  <a:extLst>
                    <a:ext uri="{9D8B030D-6E8A-4147-A177-3AD203B41FA5}">
                      <a16:colId xmlns:a16="http://schemas.microsoft.com/office/drawing/2014/main" val="161243238"/>
                    </a:ext>
                  </a:extLst>
                </a:gridCol>
              </a:tblGrid>
              <a:tr h="351099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 Rate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22195"/>
                  </a:ext>
                </a:extLst>
              </a:tr>
              <a:tr h="372965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2020-21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2021-22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28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04178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9 (ELPA) (NB)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78.1</a:t>
                      </a:r>
                      <a:endParaRPr lang="en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81.8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81.2</a:t>
                      </a:r>
                      <a:endParaRPr lang="en-CA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097641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-North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74.7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78.2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78.6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365642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-East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75.7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79.4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79.6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19756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-South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79.7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85.3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82.2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693755"/>
                  </a:ext>
                </a:extLst>
              </a:tr>
              <a:tr h="35109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79.2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81.1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82.4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08248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2983C72-D6E0-D2E2-F6A9-F674541B76E0}"/>
              </a:ext>
            </a:extLst>
          </p:cNvPr>
          <p:cNvSpPr txBox="1"/>
          <p:nvPr/>
        </p:nvSpPr>
        <p:spPr>
          <a:xfrm>
            <a:off x="598714" y="3699077"/>
            <a:ext cx="51162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NB – New Brunswick Anglophone Sector</a:t>
            </a:r>
          </a:p>
        </p:txBody>
      </p:sp>
    </p:spTree>
    <p:extLst>
      <p:ext uri="{BB962C8B-B14F-4D97-AF65-F5344CB8AC3E}">
        <p14:creationId xmlns:p14="http://schemas.microsoft.com/office/powerpoint/2010/main" val="22779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8B8CDE-3382-4C37-AC6A-BFAE01FD1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067923"/>
              </p:ext>
            </p:extLst>
          </p:nvPr>
        </p:nvGraphicFramePr>
        <p:xfrm>
          <a:off x="533400" y="95248"/>
          <a:ext cx="8153400" cy="461899"/>
        </p:xfrm>
        <a:graphic>
          <a:graphicData uri="http://schemas.openxmlformats.org/drawingml/2006/table">
            <a:tbl>
              <a:tblPr firstRow="1" firstCol="1" bandRow="1"/>
              <a:tblGrid>
                <a:gridCol w="8153400">
                  <a:extLst>
                    <a:ext uri="{9D8B030D-6E8A-4147-A177-3AD203B41FA5}">
                      <a16:colId xmlns:a16="http://schemas.microsoft.com/office/drawing/2014/main" val="13790276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CA" sz="2800" b="1" i="1" dirty="0">
                          <a:solidFill>
                            <a:srgbClr val="00549F"/>
                          </a:solidFill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French Reading - % Success by School District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372651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44D093-1D83-46A3-8CD9-D814400B3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1765943"/>
              </p:ext>
            </p:extLst>
          </p:nvPr>
        </p:nvGraphicFramePr>
        <p:xfrm>
          <a:off x="556245" y="658399"/>
          <a:ext cx="8031509" cy="5541201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1621207499"/>
                    </a:ext>
                  </a:extLst>
                </a:gridCol>
                <a:gridCol w="1070602">
                  <a:extLst>
                    <a:ext uri="{9D8B030D-6E8A-4147-A177-3AD203B41FA5}">
                      <a16:colId xmlns:a16="http://schemas.microsoft.com/office/drawing/2014/main" val="3903214171"/>
                    </a:ext>
                  </a:extLst>
                </a:gridCol>
                <a:gridCol w="1367798">
                  <a:extLst>
                    <a:ext uri="{9D8B030D-6E8A-4147-A177-3AD203B41FA5}">
                      <a16:colId xmlns:a16="http://schemas.microsoft.com/office/drawing/2014/main" val="805808957"/>
                    </a:ext>
                  </a:extLst>
                </a:gridCol>
                <a:gridCol w="1478309">
                  <a:extLst>
                    <a:ext uri="{9D8B030D-6E8A-4147-A177-3AD203B41FA5}">
                      <a16:colId xmlns:a16="http://schemas.microsoft.com/office/drawing/2014/main" val="161243238"/>
                    </a:ext>
                  </a:extLst>
                </a:gridCol>
              </a:tblGrid>
              <a:tr h="25016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 Rate</a:t>
                      </a:r>
                      <a:endParaRPr lang="en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22195"/>
                  </a:ext>
                </a:extLst>
              </a:tr>
              <a:tr h="26576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2020-21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2021-22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28936"/>
                  </a:ext>
                </a:extLst>
              </a:tr>
              <a:tr h="750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04178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Gr. 10 FI Reading – Grade 3 Entry (NB)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kumimoji="0" lang="en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73.2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70.3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113004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-North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66.3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77.1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437185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ASD-East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70.6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66.6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291946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-South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73.9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69.5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161611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76.6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72.7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58879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Gr. 10 FI Reading – Grade 6 Entry (NB)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kumimoji="0" lang="en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54.3 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61.2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651921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ASD-North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57.1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50.0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545211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ASD-East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32.9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50.0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192235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ASD-South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59.7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63.6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1102060"/>
                  </a:ext>
                </a:extLst>
              </a:tr>
              <a:tr h="258605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60.0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68.3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939216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Gr. 10 PIF Reading (NB)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kumimoji="0" lang="en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51.2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43.5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26347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ASD-North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59.2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55.4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90133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ASD-East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48.3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29.2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943212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ASD-South 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46.2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43.3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89343"/>
                  </a:ext>
                </a:extLst>
              </a:tr>
              <a:tr h="250161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55.0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48.4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63580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FAFB6ED-358C-CA3D-FE29-0F6047C713F8}"/>
              </a:ext>
            </a:extLst>
          </p:cNvPr>
          <p:cNvSpPr txBox="1"/>
          <p:nvPr/>
        </p:nvSpPr>
        <p:spPr>
          <a:xfrm>
            <a:off x="556244" y="6300852"/>
            <a:ext cx="569215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NB – New Brunswick Anglophone Sector</a:t>
            </a:r>
          </a:p>
        </p:txBody>
      </p:sp>
    </p:spTree>
    <p:extLst>
      <p:ext uri="{BB962C8B-B14F-4D97-AF65-F5344CB8AC3E}">
        <p14:creationId xmlns:p14="http://schemas.microsoft.com/office/powerpoint/2010/main" val="2464866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E8B8CDE-3382-4C37-AC6A-BFAE01FD13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729192"/>
              </p:ext>
            </p:extLst>
          </p:nvPr>
        </p:nvGraphicFramePr>
        <p:xfrm>
          <a:off x="453665" y="381000"/>
          <a:ext cx="8134088" cy="853440"/>
        </p:xfrm>
        <a:graphic>
          <a:graphicData uri="http://schemas.openxmlformats.org/drawingml/2006/table">
            <a:tbl>
              <a:tblPr firstRow="1" firstCol="1" bandRow="1"/>
              <a:tblGrid>
                <a:gridCol w="8134088">
                  <a:extLst>
                    <a:ext uri="{9D8B030D-6E8A-4147-A177-3AD203B41FA5}">
                      <a16:colId xmlns:a16="http://schemas.microsoft.com/office/drawing/2014/main" val="137902768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algn="l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CA" sz="2800" b="1" i="1" kern="1200" dirty="0">
                          <a:solidFill>
                            <a:srgbClr val="00549F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French Oral Proficiency Results (% All Programs - at Intermediate and Above)</a:t>
                      </a:r>
                      <a:endParaRPr lang="en-CA" sz="2800" b="1" i="1" dirty="0">
                        <a:solidFill>
                          <a:srgbClr val="00549F"/>
                        </a:solidFill>
                        <a:latin typeface="Calibri" panose="020F0502020204030204" pitchFamily="34" charset="0"/>
                        <a:ea typeface="+mj-ea"/>
                        <a:cs typeface="+mj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6372651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44D093-1D83-46A3-8CD9-D814400B3E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453826"/>
              </p:ext>
            </p:extLst>
          </p:nvPr>
        </p:nvGraphicFramePr>
        <p:xfrm>
          <a:off x="556244" y="1371600"/>
          <a:ext cx="8031509" cy="2712276"/>
        </p:xfrm>
        <a:graphic>
          <a:graphicData uri="http://schemas.openxmlformats.org/drawingml/2006/table">
            <a:tbl>
              <a:tblPr firstRow="1" firstCol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1621207499"/>
                    </a:ext>
                  </a:extLst>
                </a:gridCol>
                <a:gridCol w="1070602">
                  <a:extLst>
                    <a:ext uri="{9D8B030D-6E8A-4147-A177-3AD203B41FA5}">
                      <a16:colId xmlns:a16="http://schemas.microsoft.com/office/drawing/2014/main" val="3903214171"/>
                    </a:ext>
                  </a:extLst>
                </a:gridCol>
                <a:gridCol w="1367798">
                  <a:extLst>
                    <a:ext uri="{9D8B030D-6E8A-4147-A177-3AD203B41FA5}">
                      <a16:colId xmlns:a16="http://schemas.microsoft.com/office/drawing/2014/main" val="805808957"/>
                    </a:ext>
                  </a:extLst>
                </a:gridCol>
                <a:gridCol w="1478309">
                  <a:extLst>
                    <a:ext uri="{9D8B030D-6E8A-4147-A177-3AD203B41FA5}">
                      <a16:colId xmlns:a16="http://schemas.microsoft.com/office/drawing/2014/main" val="161243238"/>
                    </a:ext>
                  </a:extLst>
                </a:gridCol>
              </a:tblGrid>
              <a:tr h="28256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Success Rate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22195"/>
                  </a:ext>
                </a:extLst>
              </a:tr>
              <a:tr h="300186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2020-21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2021-22</a:t>
                      </a:r>
                      <a:endParaRPr lang="en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1528936"/>
                  </a:ext>
                </a:extLst>
              </a:tr>
              <a:tr h="847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04178"/>
                  </a:ext>
                </a:extLst>
              </a:tr>
              <a:tr h="2825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6 FSL Oral Proficiency (NB)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kumimoji="0" lang="en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Bi-annually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14.8%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113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Bi-annually</a:t>
                      </a:r>
                      <a:endParaRPr lang="fr-CA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18.5%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58879"/>
                  </a:ext>
                </a:extLst>
              </a:tr>
              <a:tr h="2825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10 FSL Oral Proficiency (NB)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kumimoji="0" lang="en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56.8%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Bi-annually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651921"/>
                  </a:ext>
                </a:extLst>
              </a:tr>
              <a:tr h="26918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(COVID)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56.5%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Bi-</a:t>
                      </a:r>
                      <a:r>
                        <a:rPr lang="fr-CA" sz="20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annually</a:t>
                      </a:r>
                      <a:endParaRPr lang="fr-CA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939216"/>
                  </a:ext>
                </a:extLst>
              </a:tr>
              <a:tr h="282567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Grade 12 FSL Oral Proficiency (NB)</a:t>
                      </a:r>
                      <a:endParaRPr lang="en-CA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(COVID)</a:t>
                      </a:r>
                      <a:endParaRPr kumimoji="0" lang="en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94.1%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93.2%</a:t>
                      </a:r>
                      <a:endParaRPr lang="en-CA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126347"/>
                  </a:ext>
                </a:extLst>
              </a:tr>
              <a:tr h="269189">
                <a:tc>
                  <a:txBody>
                    <a:bodyPr/>
                    <a:lstStyle/>
                    <a:p>
                      <a:pPr lvl="1"/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ASD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-West</a:t>
                      </a: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79.6%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92.3%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0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90.5%</a:t>
                      </a: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1E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63580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FAFB6ED-358C-CA3D-FE29-0F6047C713F8}"/>
              </a:ext>
            </a:extLst>
          </p:cNvPr>
          <p:cNvSpPr txBox="1"/>
          <p:nvPr/>
        </p:nvSpPr>
        <p:spPr>
          <a:xfrm>
            <a:off x="556244" y="6300852"/>
            <a:ext cx="5692155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NB – New Brunswick Anglophone Sector</a:t>
            </a:r>
          </a:p>
        </p:txBody>
      </p:sp>
    </p:spTree>
    <p:extLst>
      <p:ext uri="{BB962C8B-B14F-4D97-AF65-F5344CB8AC3E}">
        <p14:creationId xmlns:p14="http://schemas.microsoft.com/office/powerpoint/2010/main" val="873588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73BAF-0B95-6E99-6E83-AD20153E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Brunswick Provincial Assessment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22B86-CEC2-76D5-3EEB-9EE753EAD1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114800"/>
          </a:xfrm>
        </p:spPr>
        <p:txBody>
          <a:bodyPr/>
          <a:lstStyle/>
          <a:p>
            <a:r>
              <a:rPr lang="en-US" b="1" i="1" dirty="0"/>
              <a:t>These links offer additional information about the provincial assessment: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hlinkClick r:id="rId2"/>
              </a:rPr>
              <a:t>Assessment and Evaluation (Anglophone Sector)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>
                <a:hlinkClick r:id="rId3"/>
              </a:rPr>
              <a:t>Reports on Achievement 2021-2022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>
                <a:hlinkClick r:id="rId4"/>
              </a:rPr>
              <a:t>2022-23 Provincial Assessment Program Timetable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>
                <a:hlinkClick r:id="rId5"/>
              </a:rPr>
              <a:t>Provincial Assessment Program – Protocols for Accommodations and Exemptions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31022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10057</TotalTime>
  <Words>685</Words>
  <Application>Microsoft Office PowerPoint</Application>
  <PresentationFormat>On-screen Show (4:3)</PresentationFormat>
  <Paragraphs>274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Narrow</vt:lpstr>
      <vt:lpstr>Calibri</vt:lpstr>
      <vt:lpstr>Blank Presentation</vt:lpstr>
      <vt:lpstr> 2021-2022 Provincial Assessment Results Presentation</vt:lpstr>
      <vt:lpstr>Assessments Administered in 2021-22 (results published)  Grade 4 English Reading  Grade 4 Scientific Literacy  Grade 6 English Reading  Grade 6 Scientific Literacy  Grade 9 English Reading (ELPA) Grade 10 FI &amp; Post Intensive French Reading Grade 6 FSL Oral Proficiency Interviews Grade 12 FSL Oral Proficiency Interviews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 Brunswick Provincial Assessment Program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 2012</dc:title>
  <dc:creator>NBDOE</dc:creator>
  <cp:lastModifiedBy>Young, Susan     (ASD-W)</cp:lastModifiedBy>
  <cp:revision>510</cp:revision>
  <cp:lastPrinted>2022-10-13T13:12:07Z</cp:lastPrinted>
  <dcterms:created xsi:type="dcterms:W3CDTF">2013-11-27T16:17:05Z</dcterms:created>
  <dcterms:modified xsi:type="dcterms:W3CDTF">2022-11-03T13:36:02Z</dcterms:modified>
</cp:coreProperties>
</file>