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61" r:id="rId1"/>
  </p:sldMasterIdLst>
  <p:notesMasterIdLst>
    <p:notesMasterId r:id="rId10"/>
  </p:notesMasterIdLst>
  <p:sldIdLst>
    <p:sldId id="256" r:id="rId2"/>
    <p:sldId id="287" r:id="rId3"/>
    <p:sldId id="261" r:id="rId4"/>
    <p:sldId id="258" r:id="rId5"/>
    <p:sldId id="270" r:id="rId6"/>
    <p:sldId id="288" r:id="rId7"/>
    <p:sldId id="259" r:id="rId8"/>
    <p:sldId id="290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4"/>
    <p:restoredTop sz="94656"/>
  </p:normalViewPr>
  <p:slideViewPr>
    <p:cSldViewPr>
      <p:cViewPr varScale="1">
        <p:scale>
          <a:sx n="107" d="100"/>
          <a:sy n="107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476B1D9-4EF7-3FF7-A285-28C0D6B102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2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471A70E-64D3-B851-5B47-EC411CCC94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2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96133D3-6497-E7DB-F725-6E2C7E7C765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EA27A46-7C99-E751-4D59-272BF7509A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1661DA9-9287-61F8-9518-31B427BA98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2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82409130-C7F2-AAC6-D262-6846D99AD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99DF42-57B5-9641-B757-C128ACBB1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8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8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8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8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8" charset="0"/>
        <a:ea typeface="ＭＳ Ｐゴシック" pitchFamily="2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>
            <a:extLst>
              <a:ext uri="{FF2B5EF4-FFF2-40B4-BE49-F238E27FC236}">
                <a16:creationId xmlns:a16="http://schemas.microsoft.com/office/drawing/2014/main" id="{4F6A7080-1C35-B66E-A0E1-5D9459AB4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HD-ShadowShort.png">
            <a:extLst>
              <a:ext uri="{FF2B5EF4-FFF2-40B4-BE49-F238E27FC236}">
                <a16:creationId xmlns:a16="http://schemas.microsoft.com/office/drawing/2014/main" id="{C749614E-B4AE-2B16-69CF-9D4752B24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41162D-6B6F-F9A9-2734-DF7FE15AF8FF}"/>
              </a:ext>
            </a:extLst>
          </p:cNvPr>
          <p:cNvSpPr/>
          <p:nvPr/>
        </p:nvSpPr>
        <p:spPr bwMode="ltGray"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140FD-E888-0298-11D4-29442A4ADF68}"/>
              </a:ext>
            </a:extLst>
          </p:cNvPr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3BB194B-0572-8280-3EF5-119A9CFE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906990B-C6CB-6A2B-5121-42A016CA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D04D73B-A133-D498-BC7E-D2DD2B84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33270-55CD-604E-8D3D-EE571F18F4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6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5BCCD0AA-5456-B65F-47AB-2E6176286022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>
              <a:extLst>
                <a:ext uri="{FF2B5EF4-FFF2-40B4-BE49-F238E27FC236}">
                  <a16:creationId xmlns:a16="http://schemas.microsoft.com/office/drawing/2014/main" id="{720E3819-3E21-C629-C639-1D044AE8C6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>
              <a:extLst>
                <a:ext uri="{FF2B5EF4-FFF2-40B4-BE49-F238E27FC236}">
                  <a16:creationId xmlns:a16="http://schemas.microsoft.com/office/drawing/2014/main" id="{138230DA-F06C-6691-8C49-D0CE2A5E1D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CA6EE4-4911-0FC1-9DFA-E16B70B2E63F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B2D2D12-B0C0-3E1A-45A7-96529B273E24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29F032A0-5C75-2040-3B07-A1C842B6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7DA036B-AB56-CD1C-4BD5-C184AF7F2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1044C7A-37DB-F4D7-6606-89D0D09E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E828D-FE32-4D4E-B9F9-CA97FD47B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4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FFD67B24-6E9B-8F0E-C077-D717FE154A2A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>
              <a:extLst>
                <a:ext uri="{FF2B5EF4-FFF2-40B4-BE49-F238E27FC236}">
                  <a16:creationId xmlns:a16="http://schemas.microsoft.com/office/drawing/2014/main" id="{D3F82563-945B-CAB0-05C8-FEB72D28D5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>
              <a:extLst>
                <a:ext uri="{FF2B5EF4-FFF2-40B4-BE49-F238E27FC236}">
                  <a16:creationId xmlns:a16="http://schemas.microsoft.com/office/drawing/2014/main" id="{4994003F-69DC-287C-FC6E-1C708F2617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315FB6-8D38-A152-78F2-CBFB3B6BE753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6728D09-A326-6B5F-3519-6B91B1C8324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E420589-EA9B-9C70-EEB4-66A04F3C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3141B2F-511F-ED98-2FFB-19B3CEE7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027DF3C4-8B16-92FA-B7B5-18A11F67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07C66-83FA-584D-9A39-966B1F098F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983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84D58FA2-E729-4EA3-1335-F3DE68A67FBA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>
              <a:extLst>
                <a:ext uri="{FF2B5EF4-FFF2-40B4-BE49-F238E27FC236}">
                  <a16:creationId xmlns:a16="http://schemas.microsoft.com/office/drawing/2014/main" id="{80AE7BDE-688B-C0E1-8C9B-A72D6E90CD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>
              <a:extLst>
                <a:ext uri="{FF2B5EF4-FFF2-40B4-BE49-F238E27FC236}">
                  <a16:creationId xmlns:a16="http://schemas.microsoft.com/office/drawing/2014/main" id="{D837A29B-DA2C-4D95-7A98-EFD45B3BCD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D2151AE-1373-C2DA-7832-D7157BC15F94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A5CA26-4C5A-EBB6-8E78-A7905565BDA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3FABAE7-58D4-9C67-F9EA-8B153B4E99E0}"/>
              </a:ext>
            </a:extLst>
          </p:cNvPr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</a:rPr>
              <a:t>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AAAD5A-FAA6-8541-10C0-08533E8D69A5}"/>
              </a:ext>
            </a:extLst>
          </p:cNvPr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93315857-B2B2-DA16-1BA6-D72A863018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604EDD6C-3A46-9071-408A-E306E71F36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BBA8C059-4981-7EE2-C2B8-8C191A8C417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93B6B-8236-6C47-B4E1-A69C906BD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83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A1B6E997-C969-539C-CEEC-7377DB5B252D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>
              <a:extLst>
                <a:ext uri="{FF2B5EF4-FFF2-40B4-BE49-F238E27FC236}">
                  <a16:creationId xmlns:a16="http://schemas.microsoft.com/office/drawing/2014/main" id="{9E94C748-BA6B-EEE6-228F-19FEECB503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>
              <a:extLst>
                <a:ext uri="{FF2B5EF4-FFF2-40B4-BE49-F238E27FC236}">
                  <a16:creationId xmlns:a16="http://schemas.microsoft.com/office/drawing/2014/main" id="{CFE0ECA1-1FA7-53FE-D010-CAAA8A08C3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67747FA-3C30-ABA3-B921-CD3342E9B5BB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B43A78-5292-2720-24C1-C929849AC62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DA11CF4-09E5-B800-4A90-F8F542CE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66285245-AB4D-D697-D74C-9F3A6450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21FBE84-6F7D-5508-0B99-95D51F1C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B72B4-066D-0D4D-9635-10572DE15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74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9ACFD41D-69E7-1F38-F9C2-D2E6C553196B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3" name="Picture 8" descr="HD-ShadowLong.png">
              <a:extLst>
                <a:ext uri="{FF2B5EF4-FFF2-40B4-BE49-F238E27FC236}">
                  <a16:creationId xmlns:a16="http://schemas.microsoft.com/office/drawing/2014/main" id="{87BACCE4-E72F-394E-9761-816CC4DAC3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9" descr="HD-ShadowShort.png">
              <a:extLst>
                <a:ext uri="{FF2B5EF4-FFF2-40B4-BE49-F238E27FC236}">
                  <a16:creationId xmlns:a16="http://schemas.microsoft.com/office/drawing/2014/main" id="{48B4EDC3-9487-CF43-F695-45EEF5DD28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0AAC3A5-49F9-487E-48AB-1E28688B46B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08AF62E-9029-F79F-9D0F-63D54D05479C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A1E18AC7-2D80-A229-97E5-A977D3C2836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A31E998-BA04-D701-F191-EF03F836904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A1E997E-8903-17F4-FFBA-6CC9B6800AB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C7F9-C917-B54D-8569-FF4B873C4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704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E7B444E4-753A-5FDF-B7AC-0B286FC636FB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3" name="Picture 8" descr="HD-ShadowLong.png">
              <a:extLst>
                <a:ext uri="{FF2B5EF4-FFF2-40B4-BE49-F238E27FC236}">
                  <a16:creationId xmlns:a16="http://schemas.microsoft.com/office/drawing/2014/main" id="{556A6273-BC7E-E2C9-D632-AC7ADE4254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9" descr="HD-ShadowShort.png">
              <a:extLst>
                <a:ext uri="{FF2B5EF4-FFF2-40B4-BE49-F238E27FC236}">
                  <a16:creationId xmlns:a16="http://schemas.microsoft.com/office/drawing/2014/main" id="{00F9D8DD-6965-7EDB-F07B-596C251FDD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D710981-E534-FEF3-7CCF-EF1E23299132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C5E4D54-DAB6-6A53-1829-E4780719F3A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CBFE72F7-365B-F27C-78EE-1DCA3FC0E830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D6DAAA-7713-A58A-00CA-9C847EDE7B47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AB3F47FE-3157-9FE7-75E6-B91007262F5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951D-3B12-364C-8ED1-3A33A0188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703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0BE6536D-1808-C6AA-964C-370D95FCA12B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>
              <a:extLst>
                <a:ext uri="{FF2B5EF4-FFF2-40B4-BE49-F238E27FC236}">
                  <a16:creationId xmlns:a16="http://schemas.microsoft.com/office/drawing/2014/main" id="{22A6889A-62B3-355D-5F8A-B7882FE004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>
              <a:extLst>
                <a:ext uri="{FF2B5EF4-FFF2-40B4-BE49-F238E27FC236}">
                  <a16:creationId xmlns:a16="http://schemas.microsoft.com/office/drawing/2014/main" id="{626224D1-CF0A-2D48-92C8-3BBD6DFF8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7E83DD-9762-A4B0-B2A6-A63532D570C8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00CB24-A7FB-FB58-164F-18AD29AC7CEB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0D49229-FBC0-AF60-ACEB-622C3731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F23F9D-5141-42D3-E7A1-C27698D3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3258119-17DF-F2AF-F97A-76DA2E4B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43CE3-F637-A942-BD6E-C03B3004C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926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58DC85BE-1316-4CBB-DEC1-E3C934AC3AD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AA311E4-6EA6-E092-1FD1-EB7DAE64145B}"/>
                </a:ext>
              </a:extLst>
            </p:cNvPr>
            <p:cNvSpPr/>
            <p:nvPr/>
          </p:nvSpPr>
          <p:spPr bwMode="ltGray"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9513468-3AB1-919E-6BA9-EBF08BC34B85}"/>
                </a:ext>
              </a:extLst>
            </p:cNvPr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3B1F00-7FCA-62D4-A91D-6965933C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60D0A-905C-66D5-C780-A873C749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2F6247-3206-B4E7-DA29-AC207C78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4DEA5B56-BB49-9D49-86BB-28914F8B91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95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48C1B364-17E4-BAE0-0FBC-6A9B126DABEF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>
              <a:extLst>
                <a:ext uri="{FF2B5EF4-FFF2-40B4-BE49-F238E27FC236}">
                  <a16:creationId xmlns:a16="http://schemas.microsoft.com/office/drawing/2014/main" id="{16FE6FA5-1698-C83E-AA93-AFBD42C28D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>
              <a:extLst>
                <a:ext uri="{FF2B5EF4-FFF2-40B4-BE49-F238E27FC236}">
                  <a16:creationId xmlns:a16="http://schemas.microsoft.com/office/drawing/2014/main" id="{8978E76E-BB2F-59E8-ABFD-4943A1C3F6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8C46EA9-DF26-2163-B19D-67192C52726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54FB4B-C3E5-B42F-59B2-92C21E030B4D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E7FEA10-59C5-DB49-6071-C30B105B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DA527C1-2912-A1EE-0796-E715398F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51D3284-E42A-4BEF-AD02-B18C2104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B419-A3B9-6744-964F-29101E44E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92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CDD0FD21-EFE2-6892-5695-BADFBA38B333}"/>
              </a:ext>
            </a:extLst>
          </p:cNvPr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>
              <a:extLst>
                <a:ext uri="{FF2B5EF4-FFF2-40B4-BE49-F238E27FC236}">
                  <a16:creationId xmlns:a16="http://schemas.microsoft.com/office/drawing/2014/main" id="{97A5EFCD-2818-2802-C5D9-9FB994B93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>
              <a:extLst>
                <a:ext uri="{FF2B5EF4-FFF2-40B4-BE49-F238E27FC236}">
                  <a16:creationId xmlns:a16="http://schemas.microsoft.com/office/drawing/2014/main" id="{4A84FEFF-48EE-FBD1-FA61-B1F4CC658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048FCE-D148-1C30-1706-D6B635A3B910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5F40340-EC50-BF8B-0BFF-6DE51935401C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BD5FCA3-9A45-EDB1-FFD5-A147B908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A0D7FB1-522E-BE49-796D-4B20028B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0F09C49-388C-384D-367D-223E1C29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6B6EF-EA82-CF49-8DE3-65CC175A76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97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04902470-CB9A-DCA5-4E56-740A104F0A3E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>
              <a:extLst>
                <a:ext uri="{FF2B5EF4-FFF2-40B4-BE49-F238E27FC236}">
                  <a16:creationId xmlns:a16="http://schemas.microsoft.com/office/drawing/2014/main" id="{C315A41B-2E6A-CCB4-8CC4-6246430BD1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>
              <a:extLst>
                <a:ext uri="{FF2B5EF4-FFF2-40B4-BE49-F238E27FC236}">
                  <a16:creationId xmlns:a16="http://schemas.microsoft.com/office/drawing/2014/main" id="{D98EE476-FFBD-80F3-60C1-BE492FE17E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41A170F-143F-B94E-149D-47DE3B44A614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32BA53-F900-BE2A-17CF-46FDF4044E82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1EAD2712-A945-DFA3-6BD9-B39E4D60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79F7A0FB-F08D-7440-62E5-0DE2C424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AD5A40ED-CB81-185F-3D55-9A80F402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F89B-EBD3-0248-815D-DA16F5061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9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>
            <a:extLst>
              <a:ext uri="{FF2B5EF4-FFF2-40B4-BE49-F238E27FC236}">
                <a16:creationId xmlns:a16="http://schemas.microsoft.com/office/drawing/2014/main" id="{8DACA4AF-3C9A-74EB-8B87-D8F185FD3982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8" descr="HD-ShadowLong.png">
              <a:extLst>
                <a:ext uri="{FF2B5EF4-FFF2-40B4-BE49-F238E27FC236}">
                  <a16:creationId xmlns:a16="http://schemas.microsoft.com/office/drawing/2014/main" id="{A1DE43D1-C4D6-F920-F37A-A1B8330D9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HD-ShadowShort.png">
              <a:extLst>
                <a:ext uri="{FF2B5EF4-FFF2-40B4-BE49-F238E27FC236}">
                  <a16:creationId xmlns:a16="http://schemas.microsoft.com/office/drawing/2014/main" id="{5E5F540D-EFF0-1FC6-E3C1-EDDBBC8E83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26DF2B-E87E-98BE-6BA7-073F739BB810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B7112A-74EC-5CBA-B8FA-FAFF78812E0F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254D121C-81B5-3782-6BBA-9D254E79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8CBDF279-D62F-7E8F-1DF8-4FBB1246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BA27B82A-DC58-85FF-2028-26B5A8EB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6126-E7F4-BF44-8965-04A4A6D5C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12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5C24448B-8048-4492-EA0E-25C9F51B1738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8" descr="HD-ShadowLong.png">
              <a:extLst>
                <a:ext uri="{FF2B5EF4-FFF2-40B4-BE49-F238E27FC236}">
                  <a16:creationId xmlns:a16="http://schemas.microsoft.com/office/drawing/2014/main" id="{062A76D7-3703-B1BA-112B-F5940E1DDB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 descr="HD-ShadowShort.png">
              <a:extLst>
                <a:ext uri="{FF2B5EF4-FFF2-40B4-BE49-F238E27FC236}">
                  <a16:creationId xmlns:a16="http://schemas.microsoft.com/office/drawing/2014/main" id="{A654983C-20AF-3621-C06A-3F3A316076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440D3C8-2C1A-0CEA-20B1-F1B2EDB7F513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5E2D9E-A4A1-3690-ECC4-E9EC9BC42378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FA353185-9935-B794-39B9-2355A5BF1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4946C24-5CF4-2D34-5F45-E166E18E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C4398803-8FD5-797D-FEC8-B554E284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A06D-736B-8146-8B14-0259ADA83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6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Short.png">
            <a:extLst>
              <a:ext uri="{FF2B5EF4-FFF2-40B4-BE49-F238E27FC236}">
                <a16:creationId xmlns:a16="http://schemas.microsoft.com/office/drawing/2014/main" id="{448594D8-2BBE-6BF4-4BEA-899A920CF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22814A9-6D37-821F-B5D8-3483D50B3E01}"/>
              </a:ext>
            </a:extLst>
          </p:cNvPr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7CFA0C7-05C8-8E58-7D2C-014A0FF9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F9406D8-0BFE-A172-4135-2B7BED01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69C858C-5027-5294-766A-D1A72ACC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34A76-48C0-DC49-BF3C-AD980C07A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77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713FC97B-9F26-E394-AA12-2478B97AEE02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>
              <a:extLst>
                <a:ext uri="{FF2B5EF4-FFF2-40B4-BE49-F238E27FC236}">
                  <a16:creationId xmlns:a16="http://schemas.microsoft.com/office/drawing/2014/main" id="{CF6787D1-80F7-4A44-D9CC-6063CCD948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>
              <a:extLst>
                <a:ext uri="{FF2B5EF4-FFF2-40B4-BE49-F238E27FC236}">
                  <a16:creationId xmlns:a16="http://schemas.microsoft.com/office/drawing/2014/main" id="{86D3DBC9-E6D2-D4AD-5DC1-F2BB3D5E84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DC28BBD-13AE-244C-6251-D690E6C7147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E122A82-BD67-659F-9918-1E113AB83FC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4419B8F5-5EA7-4BEB-57E0-764D6ABC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09A5ACD-88B6-948F-5E73-4987C1BF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B6287BFE-B20D-066A-FA37-670BF302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535B7-E96E-9D46-BFA1-4F2F03DB7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1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6138C65B-3DD8-8FE6-053F-7C2D8CC31C6C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>
              <a:extLst>
                <a:ext uri="{FF2B5EF4-FFF2-40B4-BE49-F238E27FC236}">
                  <a16:creationId xmlns:a16="http://schemas.microsoft.com/office/drawing/2014/main" id="{860486F8-B538-7877-8D8A-AD3783E76F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>
              <a:extLst>
                <a:ext uri="{FF2B5EF4-FFF2-40B4-BE49-F238E27FC236}">
                  <a16:creationId xmlns:a16="http://schemas.microsoft.com/office/drawing/2014/main" id="{ED9E007A-978C-6BCB-21CF-3A7403F3A2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877AEC-A147-9DDB-E1F5-F45CDC34CC0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21CDC39-1B74-8DD1-4B0E-EF203A376C8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CC90B4C8-2938-842A-152C-5D9242CE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999CDD13-44B9-62B5-6D23-B4E85735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241E396B-DD81-7B0D-368C-3F9479BD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2547-9B8E-894E-AD8F-FB2118B24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8925"/>
            </a:gs>
            <a:gs pos="50000">
              <a:srgbClr val="D54209"/>
            </a:gs>
            <a:gs pos="100000">
              <a:srgbClr val="8D0000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>
            <a:extLst>
              <a:ext uri="{FF2B5EF4-FFF2-40B4-BE49-F238E27FC236}">
                <a16:creationId xmlns:a16="http://schemas.microsoft.com/office/drawing/2014/main" id="{A4B3C1FB-490F-4F6F-4BE0-936FA612E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B156-1F19-EC7D-1074-A6342D33C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977AC-7D12-E68D-2A39-1A4A56FD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B0A39-9604-00D9-618E-9422C4994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4946-99D8-64C1-CEAD-EA2C55C30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David Perley, Tobique First Nation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06D12-002B-07FA-3336-DB97F500A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8EBDEF-10B4-334B-9CDA-97B6A45D5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  <p:sldLayoutId id="2147484080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F0C9E53F-F6C8-9FE8-EEB6-801E60AF5139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509588" y="2733675"/>
            <a:ext cx="6070600" cy="1373188"/>
          </a:xfrm>
        </p:spPr>
        <p:txBody>
          <a:bodyPr/>
          <a:lstStyle/>
          <a:p>
            <a:pPr eaLnBrk="1" hangingPunct="1"/>
            <a:r>
              <a:rPr lang="en-US" altLang="en-US"/>
              <a:t>Treaty-Making Period</a:t>
            </a:r>
            <a:br>
              <a:rPr lang="en-US" altLang="en-US"/>
            </a:br>
            <a:r>
              <a:rPr lang="en-US" altLang="en-US" sz="3200"/>
              <a:t>Protecting Our Rights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F5883B61-2659-14EF-DC54-AA171DD6DA10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509588" y="4394200"/>
            <a:ext cx="6108700" cy="1117600"/>
          </a:xfrm>
        </p:spPr>
        <p:txBody>
          <a:bodyPr/>
          <a:lstStyle/>
          <a:p>
            <a:pPr eaLnBrk="1" hangingPunct="1"/>
            <a:r>
              <a:rPr lang="en-US" altLang="en-US"/>
              <a:t>By</a:t>
            </a:r>
          </a:p>
          <a:p>
            <a:pPr eaLnBrk="1" hangingPunct="1"/>
            <a:r>
              <a:rPr lang="en-US" altLang="en-US"/>
              <a:t>David Perley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4">
            <a:extLst>
              <a:ext uri="{FF2B5EF4-FFF2-40B4-BE49-F238E27FC236}">
                <a16:creationId xmlns:a16="http://schemas.microsoft.com/office/drawing/2014/main" id="{1F7C8017-F9EF-235E-2571-74EA0BB42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Treaty-Making Period</a:t>
            </a:r>
            <a:br>
              <a:rPr lang="en-US" altLang="en-US"/>
            </a:br>
            <a:r>
              <a:rPr lang="en-US" altLang="en-US"/>
              <a:t>(1674 – 1794)</a:t>
            </a:r>
          </a:p>
        </p:txBody>
      </p:sp>
      <p:pic>
        <p:nvPicPr>
          <p:cNvPr id="21506" name="Content Placeholder 7">
            <a:extLst>
              <a:ext uri="{FF2B5EF4-FFF2-40B4-BE49-F238E27FC236}">
                <a16:creationId xmlns:a16="http://schemas.microsoft.com/office/drawing/2014/main" id="{5BCCDB88-B38B-9A70-2249-01CD148A7E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6975" y="2336800"/>
            <a:ext cx="5561013" cy="3598863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B4A7C-AC77-DAEF-8974-0FF75B00E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David Perley, </a:t>
            </a:r>
            <a:r>
              <a:rPr lang="en-US" dirty="0" err="1"/>
              <a:t>Tobique</a:t>
            </a:r>
            <a:r>
              <a:rPr lang="en-US" dirty="0"/>
              <a:t> First 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69BB9D0B-A4D8-6B87-CD20-E612DB4B3C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Treaty-Making Period</a:t>
            </a:r>
            <a:br>
              <a:rPr lang="en-US" altLang="en-US"/>
            </a:br>
            <a:r>
              <a:rPr lang="en-US" altLang="en-US"/>
              <a:t>(1675 – 1794)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52DCC586-1AE9-12C9-DD2E-B238D133EC6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/>
              <a:t>Aboriginal Rights: Rights of Aboriginal people arising from their use and occupation of a territory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/>
              <a:t>Aboriginal Title: An Aboriginal people’s right to ownership of their territory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/>
              <a:t>Inherent Rights: Rights specific to you because of your ancestry; rights that are not given to you by an external government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/>
              <a:t>Treaty Rights: Rights explicitly affirmed in a treaty such as the Peace and Friendship Treaties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13AE9-3358-0E20-FFFC-36A2C0F0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David </a:t>
            </a:r>
            <a:r>
              <a:rPr lang="en-US" dirty="0" err="1"/>
              <a:t>Perley</a:t>
            </a:r>
            <a:r>
              <a:rPr lang="en-US" dirty="0"/>
              <a:t>, </a:t>
            </a:r>
            <a:r>
              <a:rPr lang="en-US" dirty="0" err="1"/>
              <a:t>Tobique</a:t>
            </a:r>
            <a:r>
              <a:rPr lang="en-US" dirty="0"/>
              <a:t> First Nation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8BB0EF2-85E4-E63F-AEA2-AFBCFE7C97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Treaty-Making Period</a:t>
            </a:r>
            <a:br>
              <a:rPr lang="en-US" sz="4000"/>
            </a:br>
            <a:r>
              <a:rPr lang="en-US" sz="4000"/>
              <a:t>(</a:t>
            </a:r>
            <a:r>
              <a:rPr lang="en-US" sz="3200"/>
              <a:t>1675 – 1794)</a:t>
            </a:r>
            <a:endParaRPr lang="en-US" sz="4000"/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F4AA57F8-F8EB-33B5-769A-625986D8031D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altLang="en-US"/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/>
              <a:t>Peace and Friendship Treaties were entered into by Wabanaki Nations and the British Crown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/>
              <a:t>These treaties did not transfer ownership of lands to the British Crown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/>
              <a:t>Intent of treaties: Coexistence, peace, harmony, friendship, mutual respect and recognizing the institutions of each</a:t>
            </a:r>
          </a:p>
          <a:p>
            <a:pPr eaLnBrk="1" hangingPunct="1">
              <a:buFont typeface="Wingdings" pitchFamily="2" charset="2"/>
              <a:buChar char="§"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F9EC3-CB01-7D95-603C-50CF49BD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David </a:t>
            </a:r>
            <a:r>
              <a:rPr lang="en-US" dirty="0" err="1"/>
              <a:t>Perley</a:t>
            </a:r>
            <a:r>
              <a:rPr lang="en-US" dirty="0"/>
              <a:t>, </a:t>
            </a:r>
            <a:r>
              <a:rPr lang="en-US" dirty="0" err="1"/>
              <a:t>Tobique</a:t>
            </a:r>
            <a:r>
              <a:rPr lang="en-US" dirty="0"/>
              <a:t> First Nation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0A4D6554-CFDE-798A-0E17-56C4C3584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Treaty-Making Period</a:t>
            </a:r>
            <a:br>
              <a:rPr lang="en-US" altLang="en-US"/>
            </a:br>
            <a:r>
              <a:rPr lang="en-US" altLang="en-US"/>
              <a:t>(1675 – 1794)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6656-3CDC-933F-1800-B411A1B3B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-110" charset="2"/>
              <a:buChar char="§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itchFamily="-110" charset="2"/>
              <a:buChar char="§"/>
              <a:defRPr/>
            </a:pPr>
            <a:r>
              <a:rPr lang="en-US" dirty="0" err="1"/>
              <a:t>Wolastoqi</a:t>
            </a:r>
            <a:r>
              <a:rPr lang="en-US" dirty="0"/>
              <a:t> and Mi’kmaq  ancestors viewed these treaties as sacred and lasted “as long as the sun and moon endure”</a:t>
            </a:r>
          </a:p>
          <a:p>
            <a:pPr eaLnBrk="1" fontAlgn="auto" hangingPunct="1">
              <a:spcAft>
                <a:spcPts val="0"/>
              </a:spcAft>
              <a:buFont typeface="Wingdings" pitchFamily="-110" charset="2"/>
              <a:buChar char="§"/>
              <a:defRPr/>
            </a:pPr>
            <a:r>
              <a:rPr lang="en-US" dirty="0"/>
              <a:t>Covenant Chain of Treaties</a:t>
            </a:r>
          </a:p>
          <a:p>
            <a:pPr eaLnBrk="1" fontAlgn="auto" hangingPunct="1">
              <a:spcAft>
                <a:spcPts val="0"/>
              </a:spcAft>
              <a:buFont typeface="Wingdings" pitchFamily="-110" charset="2"/>
              <a:buChar char="§"/>
              <a:defRPr/>
            </a:pPr>
            <a:r>
              <a:rPr lang="en-US" dirty="0" err="1"/>
              <a:t>Wolastoqi</a:t>
            </a:r>
            <a:r>
              <a:rPr lang="en-US" dirty="0"/>
              <a:t> and Mi’kmaq ancestors believed that each treaty represents an addition to the Wabanaki family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0FC56-A61B-D32B-81D6-11218B46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David </a:t>
            </a:r>
            <a:r>
              <a:rPr lang="en-US" dirty="0" err="1"/>
              <a:t>Perley</a:t>
            </a:r>
            <a:r>
              <a:rPr lang="en-US" dirty="0"/>
              <a:t>, </a:t>
            </a:r>
            <a:r>
              <a:rPr lang="en-US" dirty="0" err="1"/>
              <a:t>Tobique</a:t>
            </a:r>
            <a:r>
              <a:rPr lang="en-US" dirty="0"/>
              <a:t> First Nation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08C10E8-AF43-CB72-0168-B0894B02F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Treaty-Making Period</a:t>
            </a:r>
            <a:br>
              <a:rPr lang="en-US" altLang="en-US"/>
            </a:br>
            <a:r>
              <a:rPr lang="en-US" altLang="en-US"/>
              <a:t>(1675 – 1794)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52B02-1C00-D630-9D2B-49F5A0D9D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altLang="en-US" sz="3200" dirty="0">
              <a:ea typeface="ＭＳ Ｐゴシック" panose="020B0600070205080204" pitchFamily="34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altLang="en-US" sz="3200" dirty="0">
                <a:ea typeface="ＭＳ Ｐゴシック" panose="020B0600070205080204" pitchFamily="34" charset="-128"/>
              </a:rPr>
              <a:t>“</a:t>
            </a:r>
            <a:r>
              <a:rPr lang="en-US" altLang="en-US" sz="3200" dirty="0">
                <a:ea typeface="ＭＳ Ｐゴシック" panose="020B0600070205080204" pitchFamily="34" charset="-128"/>
              </a:rPr>
              <a:t>We are directed by the government to tell you that the English have no design to take your country or any of your lands from you: or to deprive you of any of your just Rights or Privileges</a:t>
            </a:r>
            <a:r>
              <a:rPr lang="en-CA" altLang="en-US" sz="3200" dirty="0">
                <a:ea typeface="ＭＳ Ｐゴシック" panose="020B0600070205080204" pitchFamily="34" charset="-128"/>
              </a:rPr>
              <a:t>”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ea typeface="ＭＳ Ｐゴシック" panose="020B0600070205080204" pitchFamily="34" charset="-128"/>
              </a:rPr>
              <a:t>(November, 1720, English Treaty Commissioners).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p. 26</a:t>
            </a:r>
            <a:endParaRPr lang="en-CA" altLang="en-US" sz="2000" dirty="0">
              <a:ea typeface="ＭＳ Ｐゴシック" panose="020B0600070205080204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D574A-21A0-25B6-36FD-AB3B67A8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David </a:t>
            </a:r>
            <a:r>
              <a:rPr lang="en-US" dirty="0" err="1"/>
              <a:t>Perley</a:t>
            </a:r>
            <a:r>
              <a:rPr lang="en-US" dirty="0"/>
              <a:t>, </a:t>
            </a:r>
            <a:r>
              <a:rPr lang="en-US" dirty="0" err="1"/>
              <a:t>Tobique</a:t>
            </a:r>
            <a:r>
              <a:rPr lang="en-US" dirty="0"/>
              <a:t> First 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083D97B-61ED-F5AC-1B1C-10913E6E126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Treaty-Making Period</a:t>
            </a:r>
            <a:br>
              <a:rPr lang="en-US" sz="4000"/>
            </a:br>
            <a:r>
              <a:rPr lang="en-US" sz="4000"/>
              <a:t>(</a:t>
            </a:r>
            <a:r>
              <a:rPr lang="en-US" sz="3200"/>
              <a:t>1675 – 1794)</a:t>
            </a:r>
            <a:endParaRPr lang="en-US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35ABCCC-2635-4BDC-3015-30F4A1342C3A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8" charset="2"/>
              <a:buChar char="§"/>
              <a:defRPr/>
            </a:pPr>
            <a:r>
              <a:rPr lang="en-US" sz="2800" dirty="0"/>
              <a:t>Rights recognized by Peace and Friendship Treaties:</a:t>
            </a:r>
          </a:p>
          <a:p>
            <a:pPr eaLnBrk="1" fontAlgn="auto" hangingPunct="1">
              <a:spcAft>
                <a:spcPts val="0"/>
              </a:spcAft>
              <a:buFont typeface="Wingdings" pitchFamily="28" charset="2"/>
              <a:buChar char="§"/>
              <a:defRPr/>
            </a:pPr>
            <a:endParaRPr lang="en-US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Land rights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Hunting, fishing, and fowling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Harvesting rights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Self-government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Economic development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Religious freedom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Social support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  <a:p>
            <a:pPr marL="457200" lvl="1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Treaties were protecting a way of 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6C7CB-81B5-BE1D-9369-5E427E99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David </a:t>
            </a:r>
            <a:r>
              <a:rPr lang="en-US" dirty="0" err="1"/>
              <a:t>Perley</a:t>
            </a:r>
            <a:r>
              <a:rPr lang="en-US" dirty="0"/>
              <a:t>, </a:t>
            </a:r>
            <a:r>
              <a:rPr lang="en-US" dirty="0" err="1"/>
              <a:t>Tobique</a:t>
            </a:r>
            <a:r>
              <a:rPr lang="en-US" dirty="0"/>
              <a:t> First 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4">
            <a:extLst>
              <a:ext uri="{FF2B5EF4-FFF2-40B4-BE49-F238E27FC236}">
                <a16:creationId xmlns:a16="http://schemas.microsoft.com/office/drawing/2014/main" id="{D7372290-4027-BBA1-C63B-089D13042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Treaty Relationship in NB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5BD2D9-355A-1808-57C1-B95E20F35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400" dirty="0"/>
              <a:t>We Are All Treaty People!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A729A-C359-B7A8-BA07-CCEB80C2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David Perley, Tobique First Nation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{FFB2EB38-1476-844E-8E07-1A1EE04332A7}tf10001057</Template>
  <TotalTime>2624</TotalTime>
  <Words>348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Trebuchet MS</vt:lpstr>
      <vt:lpstr>Arial</vt:lpstr>
      <vt:lpstr>ＭＳ Ｐゴシック</vt:lpstr>
      <vt:lpstr>Calibri</vt:lpstr>
      <vt:lpstr>Wingdings</vt:lpstr>
      <vt:lpstr>Berlin</vt:lpstr>
      <vt:lpstr>Treaty-Making Period Protecting Our Rights</vt:lpstr>
      <vt:lpstr>Treaty-Making Period (1674 – 1794)</vt:lpstr>
      <vt:lpstr>Treaty-Making Period (1675 – 1794)</vt:lpstr>
      <vt:lpstr>Treaty-Making Period (1675 – 1794)</vt:lpstr>
      <vt:lpstr>Treaty-Making Period (1675 – 1794)</vt:lpstr>
      <vt:lpstr>Treaty-Making Period (1675 – 1794)</vt:lpstr>
      <vt:lpstr>Treaty-Making Period (1675 – 1794)</vt:lpstr>
      <vt:lpstr>Treaty Relationship in NB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Treaty-Making Period Protecting Our Rights</dc:title>
  <dc:creator>User</dc:creator>
  <cp:lastModifiedBy>David Perley</cp:lastModifiedBy>
  <cp:revision>29</cp:revision>
  <dcterms:created xsi:type="dcterms:W3CDTF">2013-01-10T22:35:44Z</dcterms:created>
  <dcterms:modified xsi:type="dcterms:W3CDTF">2022-10-19T19:29:32Z</dcterms:modified>
</cp:coreProperties>
</file>